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71" r:id="rId5"/>
    <p:sldId id="259" r:id="rId6"/>
    <p:sldId id="272" r:id="rId7"/>
    <p:sldId id="273" r:id="rId8"/>
    <p:sldId id="274" r:id="rId9"/>
    <p:sldId id="260" r:id="rId10"/>
    <p:sldId id="262" r:id="rId11"/>
    <p:sldId id="269" r:id="rId12"/>
    <p:sldId id="263" r:id="rId13"/>
    <p:sldId id="264" r:id="rId14"/>
    <p:sldId id="267" r:id="rId15"/>
    <p:sldId id="270" r:id="rId16"/>
    <p:sldId id="265" r:id="rId17"/>
    <p:sldId id="268" r:id="rId1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82" autoAdjust="0"/>
    <p:restoredTop sz="94660"/>
  </p:normalViewPr>
  <p:slideViewPr>
    <p:cSldViewPr snapToGrid="0">
      <p:cViewPr varScale="1">
        <p:scale>
          <a:sx n="109" d="100"/>
          <a:sy n="109" d="100"/>
        </p:scale>
        <p:origin x="30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05:01:29.9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1,'457'19,"-164"25,-267-39,-4-1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4T05:16:39.3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0,'5298'3386'0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4T05:16:51.395"/>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0 0,'3435'5685'0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4T05:17:02.131"/>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0 0,'4740'5177'0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17T11:47:10.758"/>
    </inkml:context>
    <inkml:brush xml:id="br0">
      <inkml:brushProperty name="width" value="0.2" units="cm"/>
      <inkml:brushProperty name="height" value="0.4" units="cm"/>
      <inkml:brushProperty name="color" value="#00F900"/>
      <inkml:brushProperty name="tip" value="rectangle"/>
      <inkml:brushProperty name="rasterOp" value="maskPen"/>
    </inkml:brush>
  </inkml:definitions>
  <inkml:trace contextRef="#ctx0" brushRef="#br0">0 0,'45'88,"-16"-37,3 2,8 9,3 0,1 4,2 0,0 0,1 0,-3-3,1-2,-2-4,-1-1,1 1,0-2,-6-7,-2-3,21 29,-15-21,-18-24,-4-7,-2-5,-1-1,-1 1,-3-1,0 0,1 1,1-1,3 1,-1-1,1 0,-1 3,3 4,2 4,3 2,4 3,3 1,2 3,6 4,4 5,3 2,-1-1,1-4,-1 0,-3 0,-1-2,-6-4,-3-7,-2-1,1 0,3 3,2 2,0-1,-3 1,0 0,-2 2,1 0,-2-1,-2-2,1 1,4 6,9 6,6 6,7 3,3 4,1 2,8 4,6 5,-4-1,-4-4,-12-9,-8-7,-4-7,-4-3,-2-2,-2-1,3 0,5 6,9 6,8 8,1 4,-4-4,-9-6,-7-8,-3-3,-1 0,0 1,4 2,1 3,3 3,6 3,7 5,10 5,9 3,-34-32,-1-1,38 25,-12-8,-14-7,-15-9,-8-4,-2-2,-2 0,2 4,2 2,1 2,0 3,2 3,2 5,0 4,2 3,-1-3,-2-6,-3-6,-7-8,-1-1,-2 0,0 1,0-1,-2-3,-3 1,-4-3,-3-1,-4-9,-1-3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JP"/>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ABCF1-0A99-4848-8BB1-E328D89E26D6}" type="datetimeFigureOut">
              <a:rPr lang="en-JP" smtClean="0"/>
              <a:t>5/12/26</a:t>
            </a:fld>
            <a:endParaRPr lang="en-JP"/>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JP"/>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JP"/>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8A1091-11AB-BB44-B269-26246216E1CB}" type="slidenum">
              <a:rPr lang="en-JP" smtClean="0"/>
              <a:t>‹#›</a:t>
            </a:fld>
            <a:endParaRPr lang="en-JP"/>
          </a:p>
        </p:txBody>
      </p:sp>
    </p:spTree>
    <p:extLst>
      <p:ext uri="{BB962C8B-B14F-4D97-AF65-F5344CB8AC3E}">
        <p14:creationId xmlns:p14="http://schemas.microsoft.com/office/powerpoint/2010/main" val="1445755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4677BE-C182-1CB9-1696-23C083608B3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E064C58-E600-0031-7496-BE4E95CC01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1DC9FC0-51D1-0381-8CE9-DC81964BE727}"/>
              </a:ext>
            </a:extLst>
          </p:cNvPr>
          <p:cNvSpPr>
            <a:spLocks noGrp="1"/>
          </p:cNvSpPr>
          <p:nvPr>
            <p:ph type="dt" sz="half" idx="10"/>
          </p:nvPr>
        </p:nvSpPr>
        <p:spPr/>
        <p:txBody>
          <a:bodyPr/>
          <a:lstStyle/>
          <a:p>
            <a:fld id="{FFF3EB5C-CA0B-3344-8184-E93D46154366}" type="datetime1">
              <a:rPr kumimoji="1" lang="en-US" altLang="ja-JP" smtClean="0"/>
              <a:t>5/12/26</a:t>
            </a:fld>
            <a:endParaRPr kumimoji="1" lang="ja-JP" altLang="en-US"/>
          </a:p>
        </p:txBody>
      </p:sp>
      <p:sp>
        <p:nvSpPr>
          <p:cNvPr id="5" name="フッター プレースホルダー 4">
            <a:extLst>
              <a:ext uri="{FF2B5EF4-FFF2-40B4-BE49-F238E27FC236}">
                <a16:creationId xmlns:a16="http://schemas.microsoft.com/office/drawing/2014/main" id="{C296A0FA-AEB3-E79F-2A48-130E0E8654F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55D7644-25C1-252B-12E4-3214D035C754}"/>
              </a:ext>
            </a:extLst>
          </p:cNvPr>
          <p:cNvSpPr>
            <a:spLocks noGrp="1"/>
          </p:cNvSpPr>
          <p:nvPr>
            <p:ph type="sldNum" sz="quarter" idx="12"/>
          </p:nvPr>
        </p:nvSpPr>
        <p:spPr/>
        <p:txBody>
          <a:bodyPr/>
          <a:lstStyle/>
          <a:p>
            <a:fld id="{12AD7442-7840-4032-B275-B79E40692EEB}" type="slidenum">
              <a:rPr kumimoji="1" lang="ja-JP" altLang="en-US" smtClean="0"/>
              <a:t>‹#›</a:t>
            </a:fld>
            <a:endParaRPr kumimoji="1" lang="ja-JP" altLang="en-US"/>
          </a:p>
        </p:txBody>
      </p:sp>
    </p:spTree>
    <p:extLst>
      <p:ext uri="{BB962C8B-B14F-4D97-AF65-F5344CB8AC3E}">
        <p14:creationId xmlns:p14="http://schemas.microsoft.com/office/powerpoint/2010/main" val="3628970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6505C8-CED6-E5B0-CE2A-8227F869116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7BAC2B5-A5B6-D0A8-F4BC-152D78BF398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C1C35C9-0C92-48C9-C0D1-4845CD642129}"/>
              </a:ext>
            </a:extLst>
          </p:cNvPr>
          <p:cNvSpPr>
            <a:spLocks noGrp="1"/>
          </p:cNvSpPr>
          <p:nvPr>
            <p:ph type="dt" sz="half" idx="10"/>
          </p:nvPr>
        </p:nvSpPr>
        <p:spPr/>
        <p:txBody>
          <a:bodyPr/>
          <a:lstStyle/>
          <a:p>
            <a:fld id="{BA1AD2C2-955C-F649-BC40-40887635CDF9}" type="datetime1">
              <a:rPr kumimoji="1" lang="en-US" altLang="ja-JP" smtClean="0"/>
              <a:t>5/12/26</a:t>
            </a:fld>
            <a:endParaRPr kumimoji="1" lang="ja-JP" altLang="en-US"/>
          </a:p>
        </p:txBody>
      </p:sp>
      <p:sp>
        <p:nvSpPr>
          <p:cNvPr id="5" name="フッター プレースホルダー 4">
            <a:extLst>
              <a:ext uri="{FF2B5EF4-FFF2-40B4-BE49-F238E27FC236}">
                <a16:creationId xmlns:a16="http://schemas.microsoft.com/office/drawing/2014/main" id="{33345B6B-CCAF-4740-C0AC-3F58F608FC5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D865887-E8CF-01D4-956B-0BBB332FDC33}"/>
              </a:ext>
            </a:extLst>
          </p:cNvPr>
          <p:cNvSpPr>
            <a:spLocks noGrp="1"/>
          </p:cNvSpPr>
          <p:nvPr>
            <p:ph type="sldNum" sz="quarter" idx="12"/>
          </p:nvPr>
        </p:nvSpPr>
        <p:spPr/>
        <p:txBody>
          <a:bodyPr/>
          <a:lstStyle/>
          <a:p>
            <a:fld id="{12AD7442-7840-4032-B275-B79E40692EEB}" type="slidenum">
              <a:rPr kumimoji="1" lang="ja-JP" altLang="en-US" smtClean="0"/>
              <a:t>‹#›</a:t>
            </a:fld>
            <a:endParaRPr kumimoji="1" lang="ja-JP" altLang="en-US"/>
          </a:p>
        </p:txBody>
      </p:sp>
    </p:spTree>
    <p:extLst>
      <p:ext uri="{BB962C8B-B14F-4D97-AF65-F5344CB8AC3E}">
        <p14:creationId xmlns:p14="http://schemas.microsoft.com/office/powerpoint/2010/main" val="18061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67D4E9A-4951-B199-A440-5845CF36A7A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03D0FC8-89B8-7DDE-36C8-96F81DFFCB8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9334F32-422A-88D9-39DA-9D056F875076}"/>
              </a:ext>
            </a:extLst>
          </p:cNvPr>
          <p:cNvSpPr>
            <a:spLocks noGrp="1"/>
          </p:cNvSpPr>
          <p:nvPr>
            <p:ph type="dt" sz="half" idx="10"/>
          </p:nvPr>
        </p:nvSpPr>
        <p:spPr/>
        <p:txBody>
          <a:bodyPr/>
          <a:lstStyle/>
          <a:p>
            <a:fld id="{0B380712-EF23-E940-8232-BCE0670E245E}" type="datetime1">
              <a:rPr kumimoji="1" lang="en-US" altLang="ja-JP" smtClean="0"/>
              <a:t>5/12/26</a:t>
            </a:fld>
            <a:endParaRPr kumimoji="1" lang="ja-JP" altLang="en-US"/>
          </a:p>
        </p:txBody>
      </p:sp>
      <p:sp>
        <p:nvSpPr>
          <p:cNvPr id="5" name="フッター プレースホルダー 4">
            <a:extLst>
              <a:ext uri="{FF2B5EF4-FFF2-40B4-BE49-F238E27FC236}">
                <a16:creationId xmlns:a16="http://schemas.microsoft.com/office/drawing/2014/main" id="{E362B489-0FD0-3A60-9CFA-230F6412013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9FC3628-F215-DA17-A526-322E92B0DB14}"/>
              </a:ext>
            </a:extLst>
          </p:cNvPr>
          <p:cNvSpPr>
            <a:spLocks noGrp="1"/>
          </p:cNvSpPr>
          <p:nvPr>
            <p:ph type="sldNum" sz="quarter" idx="12"/>
          </p:nvPr>
        </p:nvSpPr>
        <p:spPr/>
        <p:txBody>
          <a:bodyPr/>
          <a:lstStyle/>
          <a:p>
            <a:fld id="{12AD7442-7840-4032-B275-B79E40692EEB}" type="slidenum">
              <a:rPr kumimoji="1" lang="ja-JP" altLang="en-US" smtClean="0"/>
              <a:t>‹#›</a:t>
            </a:fld>
            <a:endParaRPr kumimoji="1" lang="ja-JP" altLang="en-US"/>
          </a:p>
        </p:txBody>
      </p:sp>
    </p:spTree>
    <p:extLst>
      <p:ext uri="{BB962C8B-B14F-4D97-AF65-F5344CB8AC3E}">
        <p14:creationId xmlns:p14="http://schemas.microsoft.com/office/powerpoint/2010/main" val="1751466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33464A-9E6D-051F-DAE6-0BABFD2E90F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DFD3E6A-C91C-FE20-5B35-A2C92F72765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8A40DE9-2DF5-B2C5-FFA8-A052A9866DD2}"/>
              </a:ext>
            </a:extLst>
          </p:cNvPr>
          <p:cNvSpPr>
            <a:spLocks noGrp="1"/>
          </p:cNvSpPr>
          <p:nvPr>
            <p:ph type="dt" sz="half" idx="10"/>
          </p:nvPr>
        </p:nvSpPr>
        <p:spPr/>
        <p:txBody>
          <a:bodyPr/>
          <a:lstStyle/>
          <a:p>
            <a:fld id="{C663C9DA-3D96-D44F-867D-090881F34D9C}" type="datetime1">
              <a:rPr kumimoji="1" lang="en-US" altLang="ja-JP" smtClean="0"/>
              <a:t>5/12/26</a:t>
            </a:fld>
            <a:endParaRPr kumimoji="1" lang="ja-JP" altLang="en-US"/>
          </a:p>
        </p:txBody>
      </p:sp>
      <p:sp>
        <p:nvSpPr>
          <p:cNvPr id="5" name="フッター プレースホルダー 4">
            <a:extLst>
              <a:ext uri="{FF2B5EF4-FFF2-40B4-BE49-F238E27FC236}">
                <a16:creationId xmlns:a16="http://schemas.microsoft.com/office/drawing/2014/main" id="{F928916E-2447-CD79-0BCC-E6064578621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ADB4647-D430-562B-D887-E5BD80C5E482}"/>
              </a:ext>
            </a:extLst>
          </p:cNvPr>
          <p:cNvSpPr>
            <a:spLocks noGrp="1"/>
          </p:cNvSpPr>
          <p:nvPr>
            <p:ph type="sldNum" sz="quarter" idx="12"/>
          </p:nvPr>
        </p:nvSpPr>
        <p:spPr/>
        <p:txBody>
          <a:bodyPr/>
          <a:lstStyle/>
          <a:p>
            <a:fld id="{12AD7442-7840-4032-B275-B79E40692EEB}" type="slidenum">
              <a:rPr kumimoji="1" lang="ja-JP" altLang="en-US" smtClean="0"/>
              <a:t>‹#›</a:t>
            </a:fld>
            <a:endParaRPr kumimoji="1" lang="ja-JP" altLang="en-US"/>
          </a:p>
        </p:txBody>
      </p:sp>
    </p:spTree>
    <p:extLst>
      <p:ext uri="{BB962C8B-B14F-4D97-AF65-F5344CB8AC3E}">
        <p14:creationId xmlns:p14="http://schemas.microsoft.com/office/powerpoint/2010/main" val="3411844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7E2A07-8CC0-A26F-D154-3817D79EEA7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500B9E3-5FCA-F23E-A327-9A6488DD0B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6CE1F61-BF93-A6BC-6601-2BD902698B39}"/>
              </a:ext>
            </a:extLst>
          </p:cNvPr>
          <p:cNvSpPr>
            <a:spLocks noGrp="1"/>
          </p:cNvSpPr>
          <p:nvPr>
            <p:ph type="dt" sz="half" idx="10"/>
          </p:nvPr>
        </p:nvSpPr>
        <p:spPr/>
        <p:txBody>
          <a:bodyPr/>
          <a:lstStyle/>
          <a:p>
            <a:fld id="{BB57087B-A2D0-7946-AC0C-80A1F090A485}" type="datetime1">
              <a:rPr kumimoji="1" lang="en-US" altLang="ja-JP" smtClean="0"/>
              <a:t>5/12/26</a:t>
            </a:fld>
            <a:endParaRPr kumimoji="1" lang="ja-JP" altLang="en-US"/>
          </a:p>
        </p:txBody>
      </p:sp>
      <p:sp>
        <p:nvSpPr>
          <p:cNvPr id="5" name="フッター プレースホルダー 4">
            <a:extLst>
              <a:ext uri="{FF2B5EF4-FFF2-40B4-BE49-F238E27FC236}">
                <a16:creationId xmlns:a16="http://schemas.microsoft.com/office/drawing/2014/main" id="{287F56ED-B602-95EB-D282-96DE06C08FC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9C73802-B493-3259-0076-1F9F6E2A21B0}"/>
              </a:ext>
            </a:extLst>
          </p:cNvPr>
          <p:cNvSpPr>
            <a:spLocks noGrp="1"/>
          </p:cNvSpPr>
          <p:nvPr>
            <p:ph type="sldNum" sz="quarter" idx="12"/>
          </p:nvPr>
        </p:nvSpPr>
        <p:spPr/>
        <p:txBody>
          <a:bodyPr/>
          <a:lstStyle/>
          <a:p>
            <a:fld id="{12AD7442-7840-4032-B275-B79E40692EEB}" type="slidenum">
              <a:rPr kumimoji="1" lang="ja-JP" altLang="en-US" smtClean="0"/>
              <a:t>‹#›</a:t>
            </a:fld>
            <a:endParaRPr kumimoji="1" lang="ja-JP" altLang="en-US"/>
          </a:p>
        </p:txBody>
      </p:sp>
    </p:spTree>
    <p:extLst>
      <p:ext uri="{BB962C8B-B14F-4D97-AF65-F5344CB8AC3E}">
        <p14:creationId xmlns:p14="http://schemas.microsoft.com/office/powerpoint/2010/main" val="3448211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81D86F-66C2-76BC-47EE-9EE9F973DD4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425C76F-7413-2FE5-ED86-0BBF10D9074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9BAB9D4-C24C-1C68-A6DB-9A9956A81C3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10F81CD-DED8-FA9A-0309-76B47B1642E0}"/>
              </a:ext>
            </a:extLst>
          </p:cNvPr>
          <p:cNvSpPr>
            <a:spLocks noGrp="1"/>
          </p:cNvSpPr>
          <p:nvPr>
            <p:ph type="dt" sz="half" idx="10"/>
          </p:nvPr>
        </p:nvSpPr>
        <p:spPr/>
        <p:txBody>
          <a:bodyPr/>
          <a:lstStyle/>
          <a:p>
            <a:fld id="{2D7FACB3-5722-B041-8152-F1186DF5E1D0}" type="datetime1">
              <a:rPr kumimoji="1" lang="en-US" altLang="ja-JP" smtClean="0"/>
              <a:t>5/12/26</a:t>
            </a:fld>
            <a:endParaRPr kumimoji="1" lang="ja-JP" altLang="en-US"/>
          </a:p>
        </p:txBody>
      </p:sp>
      <p:sp>
        <p:nvSpPr>
          <p:cNvPr id="6" name="フッター プレースホルダー 5">
            <a:extLst>
              <a:ext uri="{FF2B5EF4-FFF2-40B4-BE49-F238E27FC236}">
                <a16:creationId xmlns:a16="http://schemas.microsoft.com/office/drawing/2014/main" id="{34B32BD2-5BF2-FEAE-E732-C99E27074DD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2B85C67-2BAA-BA61-B453-D1E1FFB5ED77}"/>
              </a:ext>
            </a:extLst>
          </p:cNvPr>
          <p:cNvSpPr>
            <a:spLocks noGrp="1"/>
          </p:cNvSpPr>
          <p:nvPr>
            <p:ph type="sldNum" sz="quarter" idx="12"/>
          </p:nvPr>
        </p:nvSpPr>
        <p:spPr/>
        <p:txBody>
          <a:bodyPr/>
          <a:lstStyle/>
          <a:p>
            <a:fld id="{12AD7442-7840-4032-B275-B79E40692EEB}" type="slidenum">
              <a:rPr kumimoji="1" lang="ja-JP" altLang="en-US" smtClean="0"/>
              <a:t>‹#›</a:t>
            </a:fld>
            <a:endParaRPr kumimoji="1" lang="ja-JP" altLang="en-US"/>
          </a:p>
        </p:txBody>
      </p:sp>
    </p:spTree>
    <p:extLst>
      <p:ext uri="{BB962C8B-B14F-4D97-AF65-F5344CB8AC3E}">
        <p14:creationId xmlns:p14="http://schemas.microsoft.com/office/powerpoint/2010/main" val="1910378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67F8F4-4BE5-641B-89F6-A602EEC71F7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E9051B8-498F-94DD-7B5C-DF312D067E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7643195-35BC-5A3C-31D3-3F9FEDB5EC1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6AB6382-F3EF-C869-6307-762779DC04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563F020-9ECF-71A7-1111-F6F64EAC0BA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0506F5F-B13B-F39B-51E3-A2DF680C81DF}"/>
              </a:ext>
            </a:extLst>
          </p:cNvPr>
          <p:cNvSpPr>
            <a:spLocks noGrp="1"/>
          </p:cNvSpPr>
          <p:nvPr>
            <p:ph type="dt" sz="half" idx="10"/>
          </p:nvPr>
        </p:nvSpPr>
        <p:spPr/>
        <p:txBody>
          <a:bodyPr/>
          <a:lstStyle/>
          <a:p>
            <a:fld id="{41CAB9FD-EB68-3442-B0E9-10D6810FB2D6}" type="datetime1">
              <a:rPr kumimoji="1" lang="en-US" altLang="ja-JP" smtClean="0"/>
              <a:t>5/12/26</a:t>
            </a:fld>
            <a:endParaRPr kumimoji="1" lang="ja-JP" altLang="en-US"/>
          </a:p>
        </p:txBody>
      </p:sp>
      <p:sp>
        <p:nvSpPr>
          <p:cNvPr id="8" name="フッター プレースホルダー 7">
            <a:extLst>
              <a:ext uri="{FF2B5EF4-FFF2-40B4-BE49-F238E27FC236}">
                <a16:creationId xmlns:a16="http://schemas.microsoft.com/office/drawing/2014/main" id="{87A17219-1A3B-7C55-974E-56C285EB803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A9ED698-84D4-942B-F5AB-873DF7F2A5ED}"/>
              </a:ext>
            </a:extLst>
          </p:cNvPr>
          <p:cNvSpPr>
            <a:spLocks noGrp="1"/>
          </p:cNvSpPr>
          <p:nvPr>
            <p:ph type="sldNum" sz="quarter" idx="12"/>
          </p:nvPr>
        </p:nvSpPr>
        <p:spPr/>
        <p:txBody>
          <a:bodyPr/>
          <a:lstStyle/>
          <a:p>
            <a:fld id="{12AD7442-7840-4032-B275-B79E40692EEB}" type="slidenum">
              <a:rPr kumimoji="1" lang="ja-JP" altLang="en-US" smtClean="0"/>
              <a:t>‹#›</a:t>
            </a:fld>
            <a:endParaRPr kumimoji="1" lang="ja-JP" altLang="en-US"/>
          </a:p>
        </p:txBody>
      </p:sp>
    </p:spTree>
    <p:extLst>
      <p:ext uri="{BB962C8B-B14F-4D97-AF65-F5344CB8AC3E}">
        <p14:creationId xmlns:p14="http://schemas.microsoft.com/office/powerpoint/2010/main" val="1342138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D63D83-917B-3BB7-AA0A-63E1E92B75F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D8DA6DC-4A00-D58B-64F8-47A6E7F31E6B}"/>
              </a:ext>
            </a:extLst>
          </p:cNvPr>
          <p:cNvSpPr>
            <a:spLocks noGrp="1"/>
          </p:cNvSpPr>
          <p:nvPr>
            <p:ph type="dt" sz="half" idx="10"/>
          </p:nvPr>
        </p:nvSpPr>
        <p:spPr/>
        <p:txBody>
          <a:bodyPr/>
          <a:lstStyle/>
          <a:p>
            <a:fld id="{DC7CC904-FE74-DA45-BCF9-BCC4A9771C10}" type="datetime1">
              <a:rPr kumimoji="1" lang="en-US" altLang="ja-JP" smtClean="0"/>
              <a:t>5/12/26</a:t>
            </a:fld>
            <a:endParaRPr kumimoji="1" lang="ja-JP" altLang="en-US"/>
          </a:p>
        </p:txBody>
      </p:sp>
      <p:sp>
        <p:nvSpPr>
          <p:cNvPr id="4" name="フッター プレースホルダー 3">
            <a:extLst>
              <a:ext uri="{FF2B5EF4-FFF2-40B4-BE49-F238E27FC236}">
                <a16:creationId xmlns:a16="http://schemas.microsoft.com/office/drawing/2014/main" id="{140A3D80-C919-16A7-7669-BA128041FCE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035C815-E0A9-C417-E0D7-806FAE9288A0}"/>
              </a:ext>
            </a:extLst>
          </p:cNvPr>
          <p:cNvSpPr>
            <a:spLocks noGrp="1"/>
          </p:cNvSpPr>
          <p:nvPr>
            <p:ph type="sldNum" sz="quarter" idx="12"/>
          </p:nvPr>
        </p:nvSpPr>
        <p:spPr/>
        <p:txBody>
          <a:bodyPr/>
          <a:lstStyle/>
          <a:p>
            <a:fld id="{12AD7442-7840-4032-B275-B79E40692EEB}" type="slidenum">
              <a:rPr kumimoji="1" lang="ja-JP" altLang="en-US" smtClean="0"/>
              <a:t>‹#›</a:t>
            </a:fld>
            <a:endParaRPr kumimoji="1" lang="ja-JP" altLang="en-US"/>
          </a:p>
        </p:txBody>
      </p:sp>
    </p:spTree>
    <p:extLst>
      <p:ext uri="{BB962C8B-B14F-4D97-AF65-F5344CB8AC3E}">
        <p14:creationId xmlns:p14="http://schemas.microsoft.com/office/powerpoint/2010/main" val="1019014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9330DA5-4783-BE28-0CBA-4571732AEC32}"/>
              </a:ext>
            </a:extLst>
          </p:cNvPr>
          <p:cNvSpPr>
            <a:spLocks noGrp="1"/>
          </p:cNvSpPr>
          <p:nvPr>
            <p:ph type="dt" sz="half" idx="10"/>
          </p:nvPr>
        </p:nvSpPr>
        <p:spPr/>
        <p:txBody>
          <a:bodyPr/>
          <a:lstStyle/>
          <a:p>
            <a:fld id="{49E41295-5A6D-3347-8756-7643A4E0FBE8}" type="datetime1">
              <a:rPr kumimoji="1" lang="en-US" altLang="ja-JP" smtClean="0"/>
              <a:t>5/12/26</a:t>
            </a:fld>
            <a:endParaRPr kumimoji="1" lang="ja-JP" altLang="en-US"/>
          </a:p>
        </p:txBody>
      </p:sp>
      <p:sp>
        <p:nvSpPr>
          <p:cNvPr id="3" name="フッター プレースホルダー 2">
            <a:extLst>
              <a:ext uri="{FF2B5EF4-FFF2-40B4-BE49-F238E27FC236}">
                <a16:creationId xmlns:a16="http://schemas.microsoft.com/office/drawing/2014/main" id="{5A31A8B6-85E5-69FF-AA6C-A7A6843A946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D00C3B3-6197-7DBB-64A1-67322115B5CA}"/>
              </a:ext>
            </a:extLst>
          </p:cNvPr>
          <p:cNvSpPr>
            <a:spLocks noGrp="1"/>
          </p:cNvSpPr>
          <p:nvPr>
            <p:ph type="sldNum" sz="quarter" idx="12"/>
          </p:nvPr>
        </p:nvSpPr>
        <p:spPr/>
        <p:txBody>
          <a:bodyPr/>
          <a:lstStyle/>
          <a:p>
            <a:fld id="{12AD7442-7840-4032-B275-B79E40692EEB}" type="slidenum">
              <a:rPr kumimoji="1" lang="ja-JP" altLang="en-US" smtClean="0"/>
              <a:t>‹#›</a:t>
            </a:fld>
            <a:endParaRPr kumimoji="1" lang="ja-JP" altLang="en-US"/>
          </a:p>
        </p:txBody>
      </p:sp>
    </p:spTree>
    <p:extLst>
      <p:ext uri="{BB962C8B-B14F-4D97-AF65-F5344CB8AC3E}">
        <p14:creationId xmlns:p14="http://schemas.microsoft.com/office/powerpoint/2010/main" val="2655402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41C951-A9E1-F3CF-3826-AD1A61373B8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B0810BE-6188-8258-4B9A-D40461231D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73F392D-F065-0745-2CF5-9B0DA0592C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F83C31E-C775-00C2-2EBC-1696C767D988}"/>
              </a:ext>
            </a:extLst>
          </p:cNvPr>
          <p:cNvSpPr>
            <a:spLocks noGrp="1"/>
          </p:cNvSpPr>
          <p:nvPr>
            <p:ph type="dt" sz="half" idx="10"/>
          </p:nvPr>
        </p:nvSpPr>
        <p:spPr/>
        <p:txBody>
          <a:bodyPr/>
          <a:lstStyle/>
          <a:p>
            <a:fld id="{16B97411-378C-1A47-AEA8-5EFA282AED65}" type="datetime1">
              <a:rPr kumimoji="1" lang="en-US" altLang="ja-JP" smtClean="0"/>
              <a:t>5/12/26</a:t>
            </a:fld>
            <a:endParaRPr kumimoji="1" lang="ja-JP" altLang="en-US"/>
          </a:p>
        </p:txBody>
      </p:sp>
      <p:sp>
        <p:nvSpPr>
          <p:cNvPr id="6" name="フッター プレースホルダー 5">
            <a:extLst>
              <a:ext uri="{FF2B5EF4-FFF2-40B4-BE49-F238E27FC236}">
                <a16:creationId xmlns:a16="http://schemas.microsoft.com/office/drawing/2014/main" id="{8A134ADA-2EF0-13C6-ECB3-C4C6C6EDCE5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CC7DC92-FBFA-6BE5-2D50-51BC15AC361D}"/>
              </a:ext>
            </a:extLst>
          </p:cNvPr>
          <p:cNvSpPr>
            <a:spLocks noGrp="1"/>
          </p:cNvSpPr>
          <p:nvPr>
            <p:ph type="sldNum" sz="quarter" idx="12"/>
          </p:nvPr>
        </p:nvSpPr>
        <p:spPr/>
        <p:txBody>
          <a:bodyPr/>
          <a:lstStyle/>
          <a:p>
            <a:fld id="{12AD7442-7840-4032-B275-B79E40692EEB}" type="slidenum">
              <a:rPr kumimoji="1" lang="ja-JP" altLang="en-US" smtClean="0"/>
              <a:t>‹#›</a:t>
            </a:fld>
            <a:endParaRPr kumimoji="1" lang="ja-JP" altLang="en-US"/>
          </a:p>
        </p:txBody>
      </p:sp>
    </p:spTree>
    <p:extLst>
      <p:ext uri="{BB962C8B-B14F-4D97-AF65-F5344CB8AC3E}">
        <p14:creationId xmlns:p14="http://schemas.microsoft.com/office/powerpoint/2010/main" val="3112908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0AA96A-2275-E9A2-C61C-EF72101D32D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8D6ECD9-DA3E-4CC1-B02F-A55688CD66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E797913-D305-09FD-5023-485F4398F0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9EFC251-90CC-3F82-5394-483457744DE3}"/>
              </a:ext>
            </a:extLst>
          </p:cNvPr>
          <p:cNvSpPr>
            <a:spLocks noGrp="1"/>
          </p:cNvSpPr>
          <p:nvPr>
            <p:ph type="dt" sz="half" idx="10"/>
          </p:nvPr>
        </p:nvSpPr>
        <p:spPr/>
        <p:txBody>
          <a:bodyPr/>
          <a:lstStyle/>
          <a:p>
            <a:fld id="{C85CB5CA-5D49-F543-9D83-5105F0F8B880}" type="datetime1">
              <a:rPr kumimoji="1" lang="en-US" altLang="ja-JP" smtClean="0"/>
              <a:t>5/12/26</a:t>
            </a:fld>
            <a:endParaRPr kumimoji="1" lang="ja-JP" altLang="en-US"/>
          </a:p>
        </p:txBody>
      </p:sp>
      <p:sp>
        <p:nvSpPr>
          <p:cNvPr id="6" name="フッター プレースホルダー 5">
            <a:extLst>
              <a:ext uri="{FF2B5EF4-FFF2-40B4-BE49-F238E27FC236}">
                <a16:creationId xmlns:a16="http://schemas.microsoft.com/office/drawing/2014/main" id="{204F7CB1-6DC1-3B5C-655E-A6AA020137E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3F49D92-C47E-2F95-6F22-46C13C5E8928}"/>
              </a:ext>
            </a:extLst>
          </p:cNvPr>
          <p:cNvSpPr>
            <a:spLocks noGrp="1"/>
          </p:cNvSpPr>
          <p:nvPr>
            <p:ph type="sldNum" sz="quarter" idx="12"/>
          </p:nvPr>
        </p:nvSpPr>
        <p:spPr/>
        <p:txBody>
          <a:bodyPr/>
          <a:lstStyle/>
          <a:p>
            <a:fld id="{12AD7442-7840-4032-B275-B79E40692EEB}" type="slidenum">
              <a:rPr kumimoji="1" lang="ja-JP" altLang="en-US" smtClean="0"/>
              <a:t>‹#›</a:t>
            </a:fld>
            <a:endParaRPr kumimoji="1" lang="ja-JP" altLang="en-US"/>
          </a:p>
        </p:txBody>
      </p:sp>
    </p:spTree>
    <p:extLst>
      <p:ext uri="{BB962C8B-B14F-4D97-AF65-F5344CB8AC3E}">
        <p14:creationId xmlns:p14="http://schemas.microsoft.com/office/powerpoint/2010/main" val="2258421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1DD4E16-D498-0520-F6DD-67188F53FF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DCA5BC8-B9CB-7313-973B-C2E122E969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B2C8BA4-FB4F-5E89-5441-854052B7BE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BAA543-4692-5A4D-B2BB-061CE9A3CBB1}" type="datetime1">
              <a:rPr kumimoji="1" lang="en-US" altLang="ja-JP" smtClean="0"/>
              <a:t>5/12/26</a:t>
            </a:fld>
            <a:endParaRPr kumimoji="1" lang="ja-JP" altLang="en-US"/>
          </a:p>
        </p:txBody>
      </p:sp>
      <p:sp>
        <p:nvSpPr>
          <p:cNvPr id="5" name="フッター プレースホルダー 4">
            <a:extLst>
              <a:ext uri="{FF2B5EF4-FFF2-40B4-BE49-F238E27FC236}">
                <a16:creationId xmlns:a16="http://schemas.microsoft.com/office/drawing/2014/main" id="{8D010D9D-D481-7E39-B48D-3F207009FF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9232BEB-B494-B7DB-E351-D3216E8941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D7442-7840-4032-B275-B79E40692EEB}" type="slidenum">
              <a:rPr kumimoji="1" lang="ja-JP" altLang="en-US" smtClean="0"/>
              <a:t>‹#›</a:t>
            </a:fld>
            <a:endParaRPr kumimoji="1" lang="ja-JP" altLang="en-US"/>
          </a:p>
        </p:txBody>
      </p:sp>
    </p:spTree>
    <p:extLst>
      <p:ext uri="{BB962C8B-B14F-4D97-AF65-F5344CB8AC3E}">
        <p14:creationId xmlns:p14="http://schemas.microsoft.com/office/powerpoint/2010/main" val="1537205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6" Type="http://schemas.openxmlformats.org/officeDocument/2006/relationships/customXml" Target="../ink/ink5.xml"/><Relationship Id="rId3" Type="http://schemas.openxmlformats.org/officeDocument/2006/relationships/image" Target="../media/image13.png"/><Relationship Id="rId21" Type="http://schemas.openxmlformats.org/officeDocument/2006/relationships/image" Target="../media/image93.png"/><Relationship Id="rId25" Type="http://schemas.openxmlformats.org/officeDocument/2006/relationships/image" Target="../media/image95.png"/><Relationship Id="rId2" Type="http://schemas.openxmlformats.org/officeDocument/2006/relationships/image" Target="../media/image9.png"/><Relationship Id="rId1" Type="http://schemas.openxmlformats.org/officeDocument/2006/relationships/slideLayout" Target="../slideLayouts/slideLayout4.xml"/><Relationship Id="rId24" Type="http://schemas.openxmlformats.org/officeDocument/2006/relationships/customXml" Target="../ink/ink4.xml"/><Relationship Id="rId23" Type="http://schemas.openxmlformats.org/officeDocument/2006/relationships/image" Target="../media/image94.png"/><Relationship Id="rId4" Type="http://schemas.openxmlformats.org/officeDocument/2006/relationships/customXml" Target="../ink/ink2.xml"/><Relationship Id="rId22" Type="http://schemas.openxmlformats.org/officeDocument/2006/relationships/customXml" Target="../ink/ink3.xml"/><Relationship Id="rId27" Type="http://schemas.openxmlformats.org/officeDocument/2006/relationships/image" Target="../media/image130.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6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30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DD3D58-D783-E09F-DB75-F17AE9E5F5BF}"/>
              </a:ext>
            </a:extLst>
          </p:cNvPr>
          <p:cNvSpPr>
            <a:spLocks noGrp="1"/>
          </p:cNvSpPr>
          <p:nvPr>
            <p:ph type="ctrTitle"/>
          </p:nvPr>
        </p:nvSpPr>
        <p:spPr/>
        <p:txBody>
          <a:bodyPr>
            <a:normAutofit fontScale="90000"/>
          </a:bodyPr>
          <a:lstStyle/>
          <a:p>
            <a:r>
              <a:rPr kumimoji="1" lang="ja-JP" altLang="en-US" dirty="0"/>
              <a:t>第４章</a:t>
            </a:r>
            <a:br>
              <a:rPr kumimoji="1" lang="en-US" altLang="ja-JP" dirty="0"/>
            </a:br>
            <a:r>
              <a:rPr kumimoji="1" lang="ja-JP" altLang="en-US" dirty="0"/>
              <a:t>技術が貿易を決める</a:t>
            </a:r>
            <a:br>
              <a:rPr kumimoji="1" lang="en-US" altLang="ja-JP" dirty="0"/>
            </a:br>
            <a:r>
              <a:rPr kumimoji="1" lang="ja-JP" altLang="en-US" sz="5300" dirty="0"/>
              <a:t>リカード・モデル</a:t>
            </a:r>
            <a:endParaRPr kumimoji="1" lang="ja-JP" altLang="en-US" dirty="0"/>
          </a:p>
        </p:txBody>
      </p:sp>
      <p:sp>
        <p:nvSpPr>
          <p:cNvPr id="5" name="Slide Number Placeholder 4">
            <a:extLst>
              <a:ext uri="{FF2B5EF4-FFF2-40B4-BE49-F238E27FC236}">
                <a16:creationId xmlns:a16="http://schemas.microsoft.com/office/drawing/2014/main" id="{27DF8E90-4668-604D-B3FA-ECDE77731557}"/>
              </a:ext>
            </a:extLst>
          </p:cNvPr>
          <p:cNvSpPr>
            <a:spLocks noGrp="1"/>
          </p:cNvSpPr>
          <p:nvPr>
            <p:ph type="sldNum" sz="quarter" idx="12"/>
          </p:nvPr>
        </p:nvSpPr>
        <p:spPr/>
        <p:txBody>
          <a:bodyPr/>
          <a:lstStyle/>
          <a:p>
            <a:fld id="{12AD7442-7840-4032-B275-B79E40692EEB}" type="slidenum">
              <a:rPr kumimoji="1" lang="ja-JP" altLang="en-US" smtClean="0"/>
              <a:t>1</a:t>
            </a:fld>
            <a:endParaRPr kumimoji="1" lang="ja-JP" altLang="en-US"/>
          </a:p>
        </p:txBody>
      </p:sp>
    </p:spTree>
    <p:extLst>
      <p:ext uri="{BB962C8B-B14F-4D97-AF65-F5344CB8AC3E}">
        <p14:creationId xmlns:p14="http://schemas.microsoft.com/office/powerpoint/2010/main" val="891905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036A44-FA5E-F6C8-A6B7-79CD66B63EE4}"/>
              </a:ext>
            </a:extLst>
          </p:cNvPr>
          <p:cNvSpPr>
            <a:spLocks noGrp="1"/>
          </p:cNvSpPr>
          <p:nvPr>
            <p:ph type="title"/>
          </p:nvPr>
        </p:nvSpPr>
        <p:spPr/>
        <p:txBody>
          <a:bodyPr/>
          <a:lstStyle/>
          <a:p>
            <a:r>
              <a:rPr kumimoji="1" lang="ja-JP" altLang="en-US" dirty="0"/>
              <a:t>閉鎖経済時の生産と消費</a:t>
            </a:r>
          </a:p>
        </p:txBody>
      </p:sp>
      <p:pic>
        <p:nvPicPr>
          <p:cNvPr id="5" name="コンテンツ プレースホルダー 4">
            <a:extLst>
              <a:ext uri="{FF2B5EF4-FFF2-40B4-BE49-F238E27FC236}">
                <a16:creationId xmlns:a16="http://schemas.microsoft.com/office/drawing/2014/main" id="{A348EA89-8505-EF63-0BEB-72E4E9E6BBFC}"/>
              </a:ext>
            </a:extLst>
          </p:cNvPr>
          <p:cNvPicPr>
            <a:picLocks noGrp="1" noChangeAspect="1"/>
          </p:cNvPicPr>
          <p:nvPr>
            <p:ph sz="half" idx="1"/>
          </p:nvPr>
        </p:nvPicPr>
        <p:blipFill>
          <a:blip r:embed="rId2"/>
          <a:stretch>
            <a:fillRect/>
          </a:stretch>
        </p:blipFill>
        <p:spPr>
          <a:xfrm>
            <a:off x="5987581" y="2322857"/>
            <a:ext cx="6120125" cy="3525462"/>
          </a:xfrm>
          <a:prstGeom prst="rect">
            <a:avLst/>
          </a:prstGeom>
        </p:spPr>
      </p:pic>
      <mc:AlternateContent xmlns:mc="http://schemas.openxmlformats.org/markup-compatibility/2006">
        <mc:Choice xmlns:a14="http://schemas.microsoft.com/office/drawing/2010/main" Requires="a14">
          <p:sp>
            <p:nvSpPr>
              <p:cNvPr id="8" name="コンテンツ プレースホルダー 7">
                <a:extLst>
                  <a:ext uri="{FF2B5EF4-FFF2-40B4-BE49-F238E27FC236}">
                    <a16:creationId xmlns:a16="http://schemas.microsoft.com/office/drawing/2014/main" id="{50283690-7370-BB12-EBED-BFF09BD099FE}"/>
                  </a:ext>
                </a:extLst>
              </p:cNvPr>
              <p:cNvSpPr>
                <a:spLocks noGrp="1"/>
              </p:cNvSpPr>
              <p:nvPr>
                <p:ph sz="half" idx="2"/>
              </p:nvPr>
            </p:nvSpPr>
            <p:spPr>
              <a:xfrm>
                <a:off x="452438" y="1409700"/>
                <a:ext cx="5562600" cy="5448300"/>
              </a:xfrm>
            </p:spPr>
            <p:txBody>
              <a:bodyPr>
                <a:normAutofit fontScale="85000" lnSpcReduction="20000"/>
              </a:bodyPr>
              <a:lstStyle/>
              <a:p>
                <a:r>
                  <a:rPr lang="ja-JP" altLang="en-US" dirty="0"/>
                  <a:t>生産量の決定</a:t>
                </a:r>
                <a:endParaRPr lang="en-US" altLang="ja-JP" dirty="0"/>
              </a:p>
              <a:p>
                <a:pPr>
                  <a:buFont typeface="Wingdings" panose="05000000000000000000" pitchFamily="2" charset="2"/>
                  <a:buChar char="Ø"/>
                </a:pPr>
                <a:r>
                  <a:rPr lang="ja-JP" altLang="en-US"/>
                  <a:t>日本リンゴに</a:t>
                </a:r>
                <a:r>
                  <a:rPr lang="ja-JP" altLang="en-US" dirty="0"/>
                  <a:t>生産特化の場合の収入</a:t>
                </a:r>
                <a:r>
                  <a:rPr lang="ja-JP" altLang="ja-JP" dirty="0">
                    <a:effectLst/>
                    <a:latin typeface="Century" panose="02040604050505020304" pitchFamily="18" charset="0"/>
                    <a:ea typeface="ＭＳ 明朝" panose="02020609040205080304" pitchFamily="17" charset="-128"/>
                    <a:cs typeface="Times New Roman" panose="02020603050405020304" pitchFamily="18" charset="0"/>
                  </a:rPr>
                  <a:t>（生産量×単価）は</a:t>
                </a:r>
                <a14:m>
                  <m:oMath xmlns:m="http://schemas.openxmlformats.org/officeDocument/2006/math">
                    <m:sSub>
                      <m:sSubPr>
                        <m:ctrlPr>
                          <a:rPr lang="ja-JP" altLang="ja-JP" i="1">
                            <a:effectLst/>
                            <a:highlight>
                              <a:srgbClr val="FF0000"/>
                            </a:highlight>
                            <a:latin typeface="Cambria Math" panose="02040503050406030204" pitchFamily="18" charset="0"/>
                            <a:ea typeface="Cambria Math" panose="02040503050406030204" pitchFamily="18" charset="0"/>
                          </a:rPr>
                        </m:ctrlPr>
                      </m:sSubPr>
                      <m:e>
                        <m:r>
                          <a:rPr lang="en-US" altLang="ja-JP" i="1">
                            <a:effectLst/>
                            <a:highlight>
                              <a:srgbClr val="FF0000"/>
                            </a:highlight>
                            <a:latin typeface="Cambria Math" panose="02040503050406030204" pitchFamily="18" charset="0"/>
                            <a:ea typeface="ＭＳ 明朝" panose="02020609040205080304" pitchFamily="17" charset="-128"/>
                            <a:cs typeface="Times New Roman" panose="02020603050405020304" pitchFamily="18" charset="0"/>
                          </a:rPr>
                          <m:t>300</m:t>
                        </m:r>
                        <m:r>
                          <a:rPr lang="en-US" altLang="ja-JP" i="1">
                            <a:effectLst/>
                            <a:highlight>
                              <a:srgbClr val="FF0000"/>
                            </a:highligh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i="1">
                            <a:effectLst/>
                            <a:highlight>
                              <a:srgbClr val="FF0000"/>
                            </a:highlight>
                            <a:latin typeface="Cambria Math" panose="02040503050406030204" pitchFamily="18" charset="0"/>
                            <a:ea typeface="ＭＳ 明朝" panose="02020609040205080304" pitchFamily="17" charset="-128"/>
                            <a:cs typeface="Times New Roman" panose="02020603050405020304" pitchFamily="18" charset="0"/>
                          </a:rPr>
                          <m:t>𝑥</m:t>
                        </m:r>
                      </m:sub>
                    </m:sSub>
                  </m:oMath>
                </a14:m>
                <a:r>
                  <a:rPr lang="ja-JP" altLang="ja-JP">
                    <a:effectLst/>
                    <a:latin typeface="Century" panose="02040604050505020304" pitchFamily="18" charset="0"/>
                    <a:ea typeface="ＭＳ 明朝" panose="02020609040205080304" pitchFamily="17" charset="-128"/>
                    <a:cs typeface="Times New Roman" panose="02020603050405020304" pitchFamily="18" charset="0"/>
                  </a:rPr>
                  <a:t>、一方</a:t>
                </a:r>
                <a:r>
                  <a:rPr lang="ja-JP" altLang="en-US">
                    <a:effectLst/>
                    <a:latin typeface="Century" panose="02040604050505020304" pitchFamily="18" charset="0"/>
                    <a:ea typeface="ＭＳ 明朝" panose="02020609040205080304" pitchFamily="17" charset="-128"/>
                    <a:cs typeface="Times New Roman" panose="02020603050405020304" pitchFamily="18" charset="0"/>
                  </a:rPr>
                  <a:t>バナナ</a:t>
                </a:r>
                <a:r>
                  <a:rPr lang="ja-JP" altLang="ja-JP">
                    <a:effectLst/>
                    <a:latin typeface="Century" panose="02040604050505020304" pitchFamily="18" charset="0"/>
                    <a:ea typeface="ＭＳ 明朝" panose="02020609040205080304" pitchFamily="17" charset="-128"/>
                    <a:cs typeface="Times New Roman" panose="02020603050405020304" pitchFamily="18" charset="0"/>
                  </a:rPr>
                  <a:t>に</a:t>
                </a:r>
                <a:r>
                  <a:rPr lang="ja-JP" altLang="ja-JP" dirty="0">
                    <a:effectLst/>
                    <a:latin typeface="Century" panose="02040604050505020304" pitchFamily="18" charset="0"/>
                    <a:ea typeface="ＭＳ 明朝" panose="02020609040205080304" pitchFamily="17" charset="-128"/>
                    <a:cs typeface="Times New Roman" panose="02020603050405020304" pitchFamily="18" charset="0"/>
                  </a:rPr>
                  <a:t>生産特化した場合の収入は</a:t>
                </a:r>
                <a14:m>
                  <m:oMath xmlns:m="http://schemas.openxmlformats.org/officeDocument/2006/math">
                    <m:sSub>
                      <m:sSubPr>
                        <m:ctrlPr>
                          <a:rPr lang="ja-JP" altLang="ja-JP" i="1">
                            <a:effectLst/>
                            <a:highlight>
                              <a:srgbClr val="FFFF00"/>
                            </a:highlight>
                            <a:latin typeface="Cambria Math" panose="02040503050406030204" pitchFamily="18" charset="0"/>
                            <a:ea typeface="Cambria Math" panose="02040503050406030204" pitchFamily="18" charset="0"/>
                          </a:rPr>
                        </m:ctrlPr>
                      </m:sSubPr>
                      <m:e>
                        <m:r>
                          <a:rPr lang="en-US" altLang="ja-JP" i="1">
                            <a:effectLst/>
                            <a:highlight>
                              <a:srgbClr val="FFFF00"/>
                            </a:highlight>
                            <a:latin typeface="Cambria Math" panose="02040503050406030204" pitchFamily="18" charset="0"/>
                            <a:ea typeface="ＭＳ 明朝" panose="02020609040205080304" pitchFamily="17" charset="-128"/>
                            <a:cs typeface="Times New Roman" panose="02020603050405020304" pitchFamily="18" charset="0"/>
                          </a:rPr>
                          <m:t>150</m:t>
                        </m:r>
                        <m:r>
                          <a:rPr lang="en-US" altLang="ja-JP" i="1">
                            <a:effectLst/>
                            <a:highlight>
                              <a:srgbClr val="FFFF00"/>
                            </a:highligh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i="1">
                            <a:effectLst/>
                            <a:highlight>
                              <a:srgbClr val="FFFF00"/>
                            </a:highlight>
                            <a:latin typeface="Cambria Math" panose="02040503050406030204" pitchFamily="18" charset="0"/>
                            <a:ea typeface="ＭＳ 明朝" panose="02020609040205080304" pitchFamily="17" charset="-128"/>
                            <a:cs typeface="Times New Roman" panose="02020603050405020304" pitchFamily="18" charset="0"/>
                          </a:rPr>
                          <m:t>𝑦</m:t>
                        </m:r>
                      </m:sub>
                    </m:sSub>
                  </m:oMath>
                </a14:m>
                <a:endParaRPr lang="en-US" altLang="ja-JP" dirty="0">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endParaRPr>
              </a:p>
              <a:p>
                <a:pPr>
                  <a:buFont typeface="Wingdings" panose="05000000000000000000" pitchFamily="2" charset="2"/>
                  <a:buChar char="Ø"/>
                </a:pPr>
                <a14:m>
                  <m:oMath xmlns:m="http://schemas.openxmlformats.org/officeDocument/2006/math">
                    <m:sSub>
                      <m:sSubPr>
                        <m:ctrlPr>
                          <a:rPr lang="ja-JP" altLang="ja-JP" i="1" smtClean="0">
                            <a:effectLst/>
                            <a:highlight>
                              <a:srgbClr val="FF0000"/>
                            </a:highlight>
                            <a:latin typeface="Cambria Math" panose="02040503050406030204" pitchFamily="18" charset="0"/>
                            <a:ea typeface="Cambria Math" panose="02040503050406030204" pitchFamily="18" charset="0"/>
                          </a:rPr>
                        </m:ctrlPr>
                      </m:sSubPr>
                      <m:e>
                        <m:r>
                          <a:rPr lang="en-US" altLang="ja-JP" i="1">
                            <a:effectLst/>
                            <a:highlight>
                              <a:srgbClr val="FF0000"/>
                            </a:highlight>
                            <a:latin typeface="Cambria Math" panose="02040503050406030204" pitchFamily="18" charset="0"/>
                            <a:ea typeface="ＭＳ 明朝" panose="02020609040205080304" pitchFamily="17" charset="-128"/>
                            <a:cs typeface="Times New Roman" panose="02020603050405020304" pitchFamily="18" charset="0"/>
                          </a:rPr>
                          <m:t>300</m:t>
                        </m:r>
                        <m:r>
                          <a:rPr lang="en-US" altLang="ja-JP" i="1">
                            <a:effectLst/>
                            <a:highlight>
                              <a:srgbClr val="FF0000"/>
                            </a:highligh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i="1">
                            <a:effectLst/>
                            <a:highlight>
                              <a:srgbClr val="FF0000"/>
                            </a:highlight>
                            <a:latin typeface="Cambria Math" panose="02040503050406030204" pitchFamily="18" charset="0"/>
                            <a:ea typeface="ＭＳ 明朝" panose="02020609040205080304" pitchFamily="17" charset="-128"/>
                            <a:cs typeface="Times New Roman" panose="02020603050405020304" pitchFamily="18" charset="0"/>
                          </a:rPr>
                          <m:t>𝑥</m:t>
                        </m:r>
                      </m:sub>
                    </m:sSub>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&gt;</m:t>
                    </m:r>
                    <m:sSub>
                      <m:sSubPr>
                        <m:ctrlPr>
                          <a:rPr lang="ja-JP" altLang="ja-JP" i="1">
                            <a:effectLst/>
                            <a:highlight>
                              <a:srgbClr val="FFFF00"/>
                            </a:highlight>
                            <a:latin typeface="Cambria Math" panose="02040503050406030204" pitchFamily="18" charset="0"/>
                            <a:ea typeface="Cambria Math" panose="02040503050406030204" pitchFamily="18" charset="0"/>
                          </a:rPr>
                        </m:ctrlPr>
                      </m:sSubPr>
                      <m:e>
                        <m:r>
                          <a:rPr lang="en-US" altLang="ja-JP" i="1">
                            <a:effectLst/>
                            <a:highlight>
                              <a:srgbClr val="FFFF00"/>
                            </a:highlight>
                            <a:latin typeface="Cambria Math" panose="02040503050406030204" pitchFamily="18" charset="0"/>
                            <a:ea typeface="ＭＳ 明朝" panose="02020609040205080304" pitchFamily="17" charset="-128"/>
                            <a:cs typeface="Times New Roman" panose="02020603050405020304" pitchFamily="18" charset="0"/>
                          </a:rPr>
                          <m:t>150</m:t>
                        </m:r>
                        <m:r>
                          <a:rPr lang="en-US" altLang="ja-JP" i="1">
                            <a:effectLst/>
                            <a:highlight>
                              <a:srgbClr val="FFFF00"/>
                            </a:highligh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i="1">
                            <a:effectLst/>
                            <a:highlight>
                              <a:srgbClr val="FFFF00"/>
                            </a:highlight>
                            <a:latin typeface="Cambria Math" panose="02040503050406030204" pitchFamily="18" charset="0"/>
                            <a:ea typeface="ＭＳ 明朝" panose="02020609040205080304" pitchFamily="17" charset="-128"/>
                            <a:cs typeface="Times New Roman" panose="02020603050405020304" pitchFamily="18" charset="0"/>
                          </a:rPr>
                          <m:t>𝑦</m:t>
                        </m:r>
                      </m:sub>
                    </m:sSub>
                    <m:r>
                      <a:rPr lang="en-US" altLang="ja-JP" b="0" i="1" smtClean="0">
                        <a:effectLst/>
                        <a:latin typeface="Cambria Math" panose="02040503050406030204" pitchFamily="18" charset="0"/>
                        <a:ea typeface="ＭＳ 明朝" panose="02020609040205080304" pitchFamily="17" charset="-128"/>
                        <a:cs typeface="Times New Roman" panose="02020603050405020304" pitchFamily="18" charset="0"/>
                      </a:rPr>
                      <m:t>→</m:t>
                    </m:r>
                    <m:f>
                      <m:fPr>
                        <m:ctrlPr>
                          <a:rPr lang="ja-JP" altLang="ja-JP" i="1">
                            <a:effectLst/>
                            <a:latin typeface="Cambria Math" panose="02040503050406030204" pitchFamily="18" charset="0"/>
                            <a:ea typeface="Cambria Math" panose="02040503050406030204" pitchFamily="18" charset="0"/>
                          </a:rPr>
                        </m:ctrlPr>
                      </m:fPr>
                      <m:num>
                        <m:sSub>
                          <m:sSubPr>
                            <m:ctrlPr>
                              <a:rPr lang="ja-JP" altLang="ja-JP" i="1">
                                <a:effectLst/>
                                <a:highlight>
                                  <a:srgbClr val="FF0000"/>
                                </a:highlight>
                                <a:latin typeface="Cambria Math" panose="02040503050406030204" pitchFamily="18" charset="0"/>
                                <a:ea typeface="Cambria Math" panose="02040503050406030204" pitchFamily="18" charset="0"/>
                              </a:rPr>
                            </m:ctrlPr>
                          </m:sSubPr>
                          <m:e>
                            <m:r>
                              <a:rPr lang="en-US" altLang="ja-JP" i="1">
                                <a:effectLst/>
                                <a:highlight>
                                  <a:srgbClr val="FF0000"/>
                                </a:highligh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i="1">
                                <a:effectLst/>
                                <a:highlight>
                                  <a:srgbClr val="FF0000"/>
                                </a:highlight>
                                <a:latin typeface="Cambria Math" panose="02040503050406030204" pitchFamily="18" charset="0"/>
                                <a:ea typeface="ＭＳ 明朝" panose="02020609040205080304" pitchFamily="17" charset="-128"/>
                                <a:cs typeface="Times New Roman" panose="02020603050405020304" pitchFamily="18" charset="0"/>
                              </a:rPr>
                              <m:t>𝑥</m:t>
                            </m:r>
                          </m:sub>
                        </m:sSub>
                      </m:num>
                      <m:den>
                        <m:sSub>
                          <m:sSubPr>
                            <m:ctrlPr>
                              <a:rPr lang="ja-JP" altLang="ja-JP" i="1">
                                <a:effectLst/>
                                <a:highlight>
                                  <a:srgbClr val="FFFF00"/>
                                </a:highlight>
                                <a:latin typeface="Cambria Math" panose="02040503050406030204" pitchFamily="18" charset="0"/>
                                <a:ea typeface="Cambria Math" panose="02040503050406030204" pitchFamily="18" charset="0"/>
                              </a:rPr>
                            </m:ctrlPr>
                          </m:sSubPr>
                          <m:e>
                            <m:r>
                              <a:rPr lang="en-US" altLang="ja-JP" i="1">
                                <a:effectLst/>
                                <a:highlight>
                                  <a:srgbClr val="FFFF00"/>
                                </a:highligh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i="1">
                                <a:effectLst/>
                                <a:highlight>
                                  <a:srgbClr val="FFFF00"/>
                                </a:highlight>
                                <a:latin typeface="Cambria Math" panose="02040503050406030204" pitchFamily="18" charset="0"/>
                                <a:ea typeface="ＭＳ 明朝" panose="02020609040205080304" pitchFamily="17" charset="-128"/>
                                <a:cs typeface="Times New Roman" panose="02020603050405020304" pitchFamily="18" charset="0"/>
                              </a:rPr>
                              <m:t>𝑦</m:t>
                            </m:r>
                          </m:sub>
                        </m:sSub>
                      </m:den>
                    </m:f>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&gt;</m:t>
                    </m:r>
                    <m:f>
                      <m:fPr>
                        <m:ctrlPr>
                          <a:rPr lang="ja-JP" altLang="ja-JP" i="1">
                            <a:effectLst/>
                            <a:latin typeface="Cambria Math" panose="02040503050406030204" pitchFamily="18" charset="0"/>
                            <a:ea typeface="Cambria Math" panose="02040503050406030204" pitchFamily="18" charset="0"/>
                          </a:rPr>
                        </m:ctrlPr>
                      </m:fPr>
                      <m:num>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1</m:t>
                        </m:r>
                      </m:num>
                      <m:den>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2</m:t>
                        </m:r>
                      </m:den>
                    </m:f>
                  </m:oMath>
                </a14:m>
                <a:r>
                  <a:rPr lang="ja-JP" altLang="en-US">
                    <a:effectLst/>
                    <a:latin typeface="Century" panose="02040604050505020304" pitchFamily="18" charset="0"/>
                    <a:ea typeface="ＭＳ 明朝" panose="02020609040205080304" pitchFamily="17" charset="-128"/>
                    <a:cs typeface="Times New Roman" panose="02020603050405020304" pitchFamily="18" charset="0"/>
                  </a:rPr>
                  <a:t>の時</a:t>
                </a:r>
                <a:r>
                  <a:rPr lang="ja-JP" altLang="en-US">
                    <a:effectLst/>
                    <a:highlight>
                      <a:srgbClr val="FF0000"/>
                    </a:highlight>
                    <a:latin typeface="Century" panose="02040604050505020304" pitchFamily="18" charset="0"/>
                    <a:ea typeface="ＭＳ 明朝" panose="02020609040205080304" pitchFamily="17" charset="-128"/>
                    <a:cs typeface="Times New Roman" panose="02020603050405020304" pitchFamily="18" charset="0"/>
                  </a:rPr>
                  <a:t>リンゴ</a:t>
                </a:r>
                <a:r>
                  <a:rPr lang="ja-JP" altLang="ja-JP">
                    <a:effectLst/>
                    <a:latin typeface="Century" panose="02040604050505020304" pitchFamily="18" charset="0"/>
                    <a:ea typeface="ＭＳ 明朝" panose="02020609040205080304" pitchFamily="17" charset="-128"/>
                    <a:cs typeface="Times New Roman" panose="02020603050405020304" pitchFamily="18" charset="0"/>
                  </a:rPr>
                  <a:t>に</a:t>
                </a:r>
                <a:r>
                  <a:rPr lang="ja-JP" altLang="ja-JP" dirty="0">
                    <a:effectLst/>
                    <a:latin typeface="Century" panose="02040604050505020304" pitchFamily="18" charset="0"/>
                    <a:ea typeface="ＭＳ 明朝" panose="02020609040205080304" pitchFamily="17" charset="-128"/>
                    <a:cs typeface="Times New Roman" panose="02020603050405020304" pitchFamily="18" charset="0"/>
                  </a:rPr>
                  <a:t>生産特化</a:t>
                </a:r>
                <a:endParaRPr lang="en-US" altLang="ja-JP" dirty="0">
                  <a:effectLst/>
                  <a:latin typeface="Century" panose="02040604050505020304" pitchFamily="18" charset="0"/>
                  <a:ea typeface="ＭＳ 明朝" panose="02020609040205080304" pitchFamily="17" charset="-128"/>
                  <a:cs typeface="Times New Roman" panose="02020603050405020304" pitchFamily="18" charset="0"/>
                </a:endParaRPr>
              </a:p>
              <a:p>
                <a:pPr>
                  <a:buFont typeface="Wingdings" panose="05000000000000000000" pitchFamily="2" charset="2"/>
                  <a:buChar char="Ø"/>
                </a:pPr>
                <a14:m>
                  <m:oMath xmlns:m="http://schemas.openxmlformats.org/officeDocument/2006/math">
                    <m:f>
                      <m:fPr>
                        <m:ctrlPr>
                          <a:rPr lang="ja-JP" altLang="ja-JP" i="1">
                            <a:effectLst/>
                            <a:latin typeface="Cambria Math" panose="02040503050406030204" pitchFamily="18" charset="0"/>
                            <a:ea typeface="Cambria Math" panose="02040503050406030204" pitchFamily="18" charset="0"/>
                          </a:rPr>
                        </m:ctrlPr>
                      </m:fPr>
                      <m:num>
                        <m:sSub>
                          <m:sSubPr>
                            <m:ctrlPr>
                              <a:rPr lang="ja-JP" altLang="ja-JP" i="1">
                                <a:effectLst/>
                                <a:latin typeface="Cambria Math" panose="02040503050406030204" pitchFamily="18" charset="0"/>
                                <a:ea typeface="Cambria Math" panose="02040503050406030204" pitchFamily="18" charset="0"/>
                              </a:rPr>
                            </m:ctrlPr>
                          </m:sSubPr>
                          <m:e>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𝑥</m:t>
                            </m:r>
                          </m:sub>
                        </m:sSub>
                      </m:num>
                      <m:den>
                        <m:sSub>
                          <m:sSubPr>
                            <m:ctrlPr>
                              <a:rPr lang="ja-JP" altLang="ja-JP" i="1">
                                <a:effectLst/>
                                <a:latin typeface="Cambria Math" panose="02040503050406030204" pitchFamily="18" charset="0"/>
                                <a:ea typeface="Cambria Math" panose="02040503050406030204" pitchFamily="18" charset="0"/>
                              </a:rPr>
                            </m:ctrlPr>
                          </m:sSubPr>
                          <m:e>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𝑦</m:t>
                            </m:r>
                          </m:sub>
                        </m:sSub>
                      </m:den>
                    </m:f>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&lt;</m:t>
                    </m:r>
                    <m:f>
                      <m:fPr>
                        <m:ctrlPr>
                          <a:rPr lang="ja-JP" altLang="ja-JP" i="1">
                            <a:effectLst/>
                            <a:latin typeface="Cambria Math" panose="02040503050406030204" pitchFamily="18" charset="0"/>
                            <a:ea typeface="Cambria Math" panose="02040503050406030204" pitchFamily="18" charset="0"/>
                          </a:rPr>
                        </m:ctrlPr>
                      </m:fPr>
                      <m:num>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1</m:t>
                        </m:r>
                      </m:num>
                      <m:den>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2</m:t>
                        </m:r>
                      </m:den>
                    </m:f>
                  </m:oMath>
                </a14:m>
                <a:r>
                  <a:rPr lang="ja-JP" altLang="ja-JP" dirty="0">
                    <a:effectLst/>
                    <a:latin typeface="Century" panose="02040604050505020304" pitchFamily="18" charset="0"/>
                    <a:ea typeface="ＭＳ 明朝" panose="02020609040205080304" pitchFamily="17" charset="-128"/>
                    <a:cs typeface="Times New Roman" panose="02020603050405020304" pitchFamily="18" charset="0"/>
                  </a:rPr>
                  <a:t>の場合に</a:t>
                </a:r>
                <a:r>
                  <a:rPr lang="ja-JP" altLang="ja-JP">
                    <a:effectLst/>
                    <a:latin typeface="Century" panose="02040604050505020304" pitchFamily="18" charset="0"/>
                    <a:ea typeface="ＭＳ 明朝" panose="02020609040205080304" pitchFamily="17" charset="-128"/>
                    <a:cs typeface="Times New Roman" panose="02020603050405020304" pitchFamily="18" charset="0"/>
                  </a:rPr>
                  <a:t>は、</a:t>
                </a:r>
                <a:r>
                  <a:rPr lang="ja-JP" altLang="en-US">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rPr>
                  <a:t>バナナ</a:t>
                </a:r>
                <a:r>
                  <a:rPr lang="ja-JP" altLang="ja-JP">
                    <a:effectLst/>
                    <a:latin typeface="Century" panose="02040604050505020304" pitchFamily="18" charset="0"/>
                    <a:ea typeface="ＭＳ 明朝" panose="02020609040205080304" pitchFamily="17" charset="-128"/>
                    <a:cs typeface="Times New Roman" panose="02020603050405020304" pitchFamily="18" charset="0"/>
                  </a:rPr>
                  <a:t>に</a:t>
                </a:r>
                <a:r>
                  <a:rPr lang="ja-JP" altLang="ja-JP" dirty="0">
                    <a:effectLst/>
                    <a:latin typeface="Century" panose="02040604050505020304" pitchFamily="18" charset="0"/>
                    <a:ea typeface="ＭＳ 明朝" panose="02020609040205080304" pitchFamily="17" charset="-128"/>
                    <a:cs typeface="Times New Roman" panose="02020603050405020304" pitchFamily="18" charset="0"/>
                  </a:rPr>
                  <a:t>生産特化</a:t>
                </a:r>
                <a:endParaRPr lang="en-US" altLang="ja-JP" dirty="0">
                  <a:effectLst/>
                  <a:latin typeface="Century" panose="02040604050505020304" pitchFamily="18" charset="0"/>
                  <a:ea typeface="ＭＳ 明朝" panose="02020609040205080304" pitchFamily="17" charset="-128"/>
                  <a:cs typeface="Times New Roman" panose="02020603050405020304" pitchFamily="18" charset="0"/>
                </a:endParaRPr>
              </a:p>
              <a:p>
                <a:pPr>
                  <a:buFont typeface="Wingdings" panose="05000000000000000000" pitchFamily="2" charset="2"/>
                  <a:buChar char="Ø"/>
                </a:pPr>
                <a14:m>
                  <m:oMath xmlns:m="http://schemas.openxmlformats.org/officeDocument/2006/math">
                    <m:f>
                      <m:fPr>
                        <m:ctrlPr>
                          <a:rPr lang="ja-JP" altLang="ja-JP" i="1">
                            <a:effectLst/>
                            <a:latin typeface="Cambria Math" panose="02040503050406030204" pitchFamily="18" charset="0"/>
                            <a:ea typeface="Cambria Math" panose="02040503050406030204" pitchFamily="18" charset="0"/>
                          </a:rPr>
                        </m:ctrlPr>
                      </m:fPr>
                      <m:num>
                        <m:sSub>
                          <m:sSubPr>
                            <m:ctrlPr>
                              <a:rPr lang="ja-JP" altLang="ja-JP" i="1">
                                <a:effectLst/>
                                <a:latin typeface="Cambria Math" panose="02040503050406030204" pitchFamily="18" charset="0"/>
                                <a:ea typeface="Cambria Math" panose="02040503050406030204" pitchFamily="18" charset="0"/>
                              </a:rPr>
                            </m:ctrlPr>
                          </m:sSubPr>
                          <m:e>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𝑥</m:t>
                            </m:r>
                          </m:sub>
                        </m:sSub>
                      </m:num>
                      <m:den>
                        <m:sSub>
                          <m:sSubPr>
                            <m:ctrlPr>
                              <a:rPr lang="ja-JP" altLang="ja-JP" i="1">
                                <a:effectLst/>
                                <a:latin typeface="Cambria Math" panose="02040503050406030204" pitchFamily="18" charset="0"/>
                                <a:ea typeface="Cambria Math" panose="02040503050406030204" pitchFamily="18" charset="0"/>
                              </a:rPr>
                            </m:ctrlPr>
                          </m:sSubPr>
                          <m:e>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𝑦</m:t>
                            </m:r>
                          </m:sub>
                        </m:sSub>
                      </m:den>
                    </m:f>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m:t>
                    </m:r>
                    <m:f>
                      <m:fPr>
                        <m:ctrlPr>
                          <a:rPr lang="ja-JP" altLang="ja-JP" i="1">
                            <a:effectLst/>
                            <a:latin typeface="Cambria Math" panose="02040503050406030204" pitchFamily="18" charset="0"/>
                            <a:ea typeface="Cambria Math" panose="02040503050406030204" pitchFamily="18" charset="0"/>
                          </a:rPr>
                        </m:ctrlPr>
                      </m:fPr>
                      <m:num>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1</m:t>
                        </m:r>
                      </m:num>
                      <m:den>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2</m:t>
                        </m:r>
                      </m:den>
                    </m:f>
                  </m:oMath>
                </a14:m>
                <a:r>
                  <a:rPr lang="ja-JP" altLang="ja-JP" dirty="0">
                    <a:effectLst/>
                    <a:latin typeface="Century" panose="02040604050505020304" pitchFamily="18" charset="0"/>
                    <a:ea typeface="ＭＳ 明朝" panose="02020609040205080304" pitchFamily="17" charset="-128"/>
                    <a:cs typeface="Times New Roman" panose="02020603050405020304" pitchFamily="18" charset="0"/>
                  </a:rPr>
                  <a:t>の</a:t>
                </a:r>
                <a:r>
                  <a:rPr lang="ja-JP" altLang="ja-JP">
                    <a:effectLst/>
                    <a:latin typeface="Century" panose="02040604050505020304" pitchFamily="18" charset="0"/>
                    <a:ea typeface="ＭＳ 明朝" panose="02020609040205080304" pitchFamily="17" charset="-128"/>
                    <a:cs typeface="Times New Roman" panose="02020603050405020304" pitchFamily="18" charset="0"/>
                  </a:rPr>
                  <a:t>場合は</a:t>
                </a:r>
                <a:r>
                  <a:rPr lang="ja-JP" altLang="en-US">
                    <a:effectLst/>
                    <a:latin typeface="Century" panose="02040604050505020304" pitchFamily="18" charset="0"/>
                    <a:ea typeface="ＭＳ 明朝" panose="02020609040205080304" pitchFamily="17" charset="-128"/>
                    <a:cs typeface="Times New Roman" panose="02020603050405020304" pitchFamily="18" charset="0"/>
                  </a:rPr>
                  <a:t>リンゴ</a:t>
                </a:r>
                <a:r>
                  <a:rPr lang="ja-JP" altLang="ja-JP">
                    <a:effectLst/>
                    <a:latin typeface="Century" panose="02040604050505020304" pitchFamily="18" charset="0"/>
                    <a:ea typeface="ＭＳ 明朝" panose="02020609040205080304" pitchFamily="17" charset="-128"/>
                    <a:cs typeface="Times New Roman" panose="02020603050405020304" pitchFamily="18" charset="0"/>
                  </a:rPr>
                  <a:t>と</a:t>
                </a:r>
                <a:r>
                  <a:rPr lang="ja-JP" altLang="en-US">
                    <a:effectLst/>
                    <a:latin typeface="Century" panose="02040604050505020304" pitchFamily="18" charset="0"/>
                    <a:ea typeface="ＭＳ 明朝" panose="02020609040205080304" pitchFamily="17" charset="-128"/>
                    <a:cs typeface="Times New Roman" panose="02020603050405020304" pitchFamily="18" charset="0"/>
                  </a:rPr>
                  <a:t>バナナ</a:t>
                </a:r>
                <a:r>
                  <a:rPr lang="ja-JP" altLang="ja-JP">
                    <a:effectLst/>
                    <a:latin typeface="Century" panose="02040604050505020304" pitchFamily="18" charset="0"/>
                    <a:ea typeface="ＭＳ 明朝" panose="02020609040205080304" pitchFamily="17" charset="-128"/>
                    <a:cs typeface="Times New Roman" panose="02020603050405020304" pitchFamily="18" charset="0"/>
                  </a:rPr>
                  <a:t>どちら</a:t>
                </a:r>
                <a:r>
                  <a:rPr lang="ja-JP" altLang="ja-JP" dirty="0">
                    <a:effectLst/>
                    <a:latin typeface="Century" panose="02040604050505020304" pitchFamily="18" charset="0"/>
                    <a:ea typeface="ＭＳ 明朝" panose="02020609040205080304" pitchFamily="17" charset="-128"/>
                    <a:cs typeface="Times New Roman" panose="02020603050405020304" pitchFamily="18" charset="0"/>
                  </a:rPr>
                  <a:t>を選ぶかが無差別</a:t>
                </a:r>
                <a:r>
                  <a:rPr lang="en-US" altLang="ja-JP" dirty="0">
                    <a:latin typeface="Century" panose="02040604050505020304" pitchFamily="18" charset="0"/>
                    <a:ea typeface="ＭＳ 明朝" panose="02020609040205080304" pitchFamily="17" charset="-128"/>
                    <a:cs typeface="Times New Roman" panose="02020603050405020304" pitchFamily="18" charset="0"/>
                    <a:sym typeface="Wingdings" panose="05000000000000000000" pitchFamily="2" charset="2"/>
                  </a:rPr>
                  <a:t></a:t>
                </a:r>
                <a:r>
                  <a:rPr lang="ja-JP" altLang="ja-JP" dirty="0">
                    <a:effectLst/>
                    <a:latin typeface="Century" panose="02040604050505020304" pitchFamily="18" charset="0"/>
                    <a:ea typeface="ＭＳ 明朝" panose="02020609040205080304" pitchFamily="17" charset="-128"/>
                    <a:cs typeface="Times New Roman" panose="02020603050405020304" pitchFamily="18" charset="0"/>
                  </a:rPr>
                  <a:t>両方を生産。</a:t>
                </a:r>
                <a:endParaRPr lang="en-US" altLang="ja-JP"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r>
                  <a:rPr lang="en-US" altLang="ja-JP" dirty="0">
                    <a:effectLst/>
                    <a:latin typeface="Century" panose="02040604050505020304" pitchFamily="18" charset="0"/>
                    <a:ea typeface="ＭＳ 明朝" panose="02020609040205080304" pitchFamily="17" charset="-128"/>
                    <a:cs typeface="Times New Roman" panose="02020603050405020304" pitchFamily="18" charset="0"/>
                    <a:sym typeface="Wingdings" panose="05000000000000000000" pitchFamily="2" charset="2"/>
                  </a:rPr>
                  <a:t></a:t>
                </a:r>
                <a:r>
                  <a:rPr lang="ja-JP" altLang="ja-JP" dirty="0">
                    <a:effectLst/>
                    <a:latin typeface="Century" panose="02040604050505020304" pitchFamily="18" charset="0"/>
                    <a:ea typeface="ＭＳ 明朝" panose="02020609040205080304" pitchFamily="17" charset="-128"/>
                    <a:cs typeface="Times New Roman" panose="02020603050405020304" pitchFamily="18" charset="0"/>
                  </a:rPr>
                  <a:t>閉鎖経済下の相対価格は需要量（消費量）に応じて</a:t>
                </a:r>
                <a:r>
                  <a:rPr lang="ja-JP" altLang="ja-JP">
                    <a:effectLst/>
                    <a:latin typeface="Century" panose="02040604050505020304" pitchFamily="18" charset="0"/>
                    <a:ea typeface="ＭＳ 明朝" panose="02020609040205080304" pitchFamily="17" charset="-128"/>
                    <a:cs typeface="Times New Roman" panose="02020603050405020304" pitchFamily="18" charset="0"/>
                  </a:rPr>
                  <a:t>決定、</a:t>
                </a:r>
                <a:r>
                  <a:rPr lang="ja-JP" altLang="en-US">
                    <a:effectLst/>
                    <a:latin typeface="Century" panose="02040604050505020304" pitchFamily="18" charset="0"/>
                    <a:ea typeface="ＭＳ 明朝" panose="02020609040205080304" pitchFamily="17" charset="-128"/>
                    <a:cs typeface="Times New Roman" panose="02020603050405020304" pitchFamily="18" charset="0"/>
                  </a:rPr>
                  <a:t>リンゴ</a:t>
                </a:r>
                <a:r>
                  <a:rPr lang="ja-JP" altLang="ja-JP">
                    <a:effectLst/>
                    <a:latin typeface="Century" panose="02040604050505020304" pitchFamily="18" charset="0"/>
                    <a:ea typeface="ＭＳ 明朝" panose="02020609040205080304" pitchFamily="17" charset="-128"/>
                    <a:cs typeface="Times New Roman" panose="02020603050405020304" pitchFamily="18" charset="0"/>
                  </a:rPr>
                  <a:t>と</a:t>
                </a:r>
                <a:r>
                  <a:rPr lang="ja-JP" altLang="en-US">
                    <a:effectLst/>
                    <a:latin typeface="Century" panose="02040604050505020304" pitchFamily="18" charset="0"/>
                    <a:ea typeface="ＭＳ 明朝" panose="02020609040205080304" pitchFamily="17" charset="-128"/>
                    <a:cs typeface="Times New Roman" panose="02020603050405020304" pitchFamily="18" charset="0"/>
                  </a:rPr>
                  <a:t>バナナ</a:t>
                </a:r>
                <a:r>
                  <a:rPr lang="ja-JP" altLang="ja-JP">
                    <a:effectLst/>
                    <a:latin typeface="Century" panose="02040604050505020304" pitchFamily="18" charset="0"/>
                    <a:ea typeface="ＭＳ 明朝" panose="02020609040205080304" pitchFamily="17" charset="-128"/>
                    <a:cs typeface="Times New Roman" panose="02020603050405020304" pitchFamily="18" charset="0"/>
                  </a:rPr>
                  <a:t>の</a:t>
                </a:r>
                <a:r>
                  <a:rPr lang="ja-JP" altLang="ja-JP" dirty="0">
                    <a:effectLst/>
                    <a:latin typeface="Century" panose="02040604050505020304" pitchFamily="18" charset="0"/>
                    <a:ea typeface="ＭＳ 明朝" panose="02020609040205080304" pitchFamily="17" charset="-128"/>
                    <a:cs typeface="Times New Roman" panose="02020603050405020304" pitchFamily="18" charset="0"/>
                  </a:rPr>
                  <a:t>両方に需要があるため両財が生産</a:t>
                </a:r>
                <a:endParaRPr lang="en-US" altLang="ja-JP"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r>
                  <a:rPr lang="en-US" altLang="ja-JP" dirty="0">
                    <a:effectLst/>
                    <a:ea typeface="Cambria Math" panose="02040503050406030204" pitchFamily="18" charset="0"/>
                    <a:sym typeface="Wingdings" panose="05000000000000000000" pitchFamily="2" charset="2"/>
                  </a:rPr>
                  <a:t></a:t>
                </a:r>
                <a14:m>
                  <m:oMath xmlns:m="http://schemas.openxmlformats.org/officeDocument/2006/math">
                    <m:f>
                      <m:fPr>
                        <m:ctrlPr>
                          <a:rPr lang="ja-JP" altLang="ja-JP" i="1">
                            <a:effectLst/>
                            <a:latin typeface="Cambria Math" panose="02040503050406030204" pitchFamily="18" charset="0"/>
                            <a:ea typeface="Cambria Math" panose="02040503050406030204" pitchFamily="18" charset="0"/>
                          </a:rPr>
                        </m:ctrlPr>
                      </m:fPr>
                      <m:num>
                        <m:sSub>
                          <m:sSubPr>
                            <m:ctrlPr>
                              <a:rPr lang="ja-JP" altLang="ja-JP" i="1">
                                <a:effectLst/>
                                <a:latin typeface="Cambria Math" panose="02040503050406030204" pitchFamily="18" charset="0"/>
                                <a:ea typeface="Cambria Math" panose="02040503050406030204" pitchFamily="18" charset="0"/>
                              </a:rPr>
                            </m:ctrlPr>
                          </m:sSubPr>
                          <m:e>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𝑥</m:t>
                            </m:r>
                          </m:sub>
                        </m:sSub>
                      </m:num>
                      <m:den>
                        <m:sSub>
                          <m:sSubPr>
                            <m:ctrlPr>
                              <a:rPr lang="ja-JP" altLang="ja-JP" i="1">
                                <a:effectLst/>
                                <a:latin typeface="Cambria Math" panose="02040503050406030204" pitchFamily="18" charset="0"/>
                                <a:ea typeface="Cambria Math" panose="02040503050406030204" pitchFamily="18" charset="0"/>
                              </a:rPr>
                            </m:ctrlPr>
                          </m:sSubPr>
                          <m:e>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𝑦</m:t>
                            </m:r>
                          </m:sub>
                        </m:sSub>
                      </m:den>
                    </m:f>
                    <m:r>
                      <a:rPr lang="en-US" altLang="ja-JP" i="1">
                        <a:effectLst/>
                        <a:highlight>
                          <a:srgbClr val="00FFFF"/>
                        </a:highlight>
                        <a:latin typeface="Cambria Math" panose="02040503050406030204" pitchFamily="18" charset="0"/>
                        <a:ea typeface="ＭＳ 明朝" panose="02020609040205080304" pitchFamily="17" charset="-128"/>
                        <a:cs typeface="Times New Roman" panose="02020603050405020304" pitchFamily="18" charset="0"/>
                      </a:rPr>
                      <m:t>=</m:t>
                    </m:r>
                    <m:f>
                      <m:fPr>
                        <m:ctrlPr>
                          <a:rPr lang="ja-JP" altLang="ja-JP" i="1">
                            <a:effectLst/>
                            <a:latin typeface="Cambria Math" panose="02040503050406030204" pitchFamily="18" charset="0"/>
                            <a:ea typeface="Cambria Math" panose="02040503050406030204" pitchFamily="18" charset="0"/>
                          </a:rPr>
                        </m:ctrlPr>
                      </m:fPr>
                      <m:num>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1</m:t>
                        </m:r>
                      </m:num>
                      <m:den>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2</m:t>
                        </m:r>
                      </m:den>
                    </m:f>
                  </m:oMath>
                </a14:m>
                <a:r>
                  <a:rPr lang="ja-JP" altLang="ja-JP" dirty="0">
                    <a:effectLst/>
                    <a:latin typeface="Century" panose="02040604050505020304" pitchFamily="18" charset="0"/>
                    <a:ea typeface="ＭＳ 明朝" panose="02020609040205080304" pitchFamily="17" charset="-128"/>
                    <a:cs typeface="Times New Roman" panose="02020603050405020304" pitchFamily="18" charset="0"/>
                  </a:rPr>
                  <a:t>が閉鎖経済時の相対価格</a:t>
                </a:r>
                <a:endParaRPr lang="ja-JP" altLang="en-US" dirty="0"/>
              </a:p>
            </p:txBody>
          </p:sp>
        </mc:Choice>
        <mc:Fallback>
          <p:sp>
            <p:nvSpPr>
              <p:cNvPr id="8" name="コンテンツ プレースホルダー 7">
                <a:extLst>
                  <a:ext uri="{FF2B5EF4-FFF2-40B4-BE49-F238E27FC236}">
                    <a16:creationId xmlns:a16="http://schemas.microsoft.com/office/drawing/2014/main" id="{50283690-7370-BB12-EBED-BFF09BD099FE}"/>
                  </a:ext>
                </a:extLst>
              </p:cNvPr>
              <p:cNvSpPr>
                <a:spLocks noGrp="1" noRot="1" noChangeAspect="1" noMove="1" noResize="1" noEditPoints="1" noAdjustHandles="1" noChangeArrowheads="1" noChangeShapeType="1" noTextEdit="1"/>
              </p:cNvSpPr>
              <p:nvPr>
                <p:ph sz="half" idx="2"/>
              </p:nvPr>
            </p:nvSpPr>
            <p:spPr>
              <a:xfrm>
                <a:off x="452438" y="1409700"/>
                <a:ext cx="5562600" cy="5448300"/>
              </a:xfrm>
              <a:blipFill>
                <a:blip r:embed="rId3"/>
                <a:stretch>
                  <a:fillRect l="-1595" t="-2326" r="-228"/>
                </a:stretch>
              </a:blipFill>
            </p:spPr>
            <p:txBody>
              <a:bodyPr/>
              <a:lstStyle/>
              <a:p>
                <a:r>
                  <a:rPr lang="ja-JP" altLang="en-US">
                    <a:noFill/>
                  </a:rPr>
                  <a:t> </a:t>
                </a:r>
              </a:p>
            </p:txBody>
          </p:sp>
        </mc:Fallback>
      </mc:AlternateContent>
      <p:sp>
        <p:nvSpPr>
          <p:cNvPr id="15" name="Slide Number Placeholder 14">
            <a:extLst>
              <a:ext uri="{FF2B5EF4-FFF2-40B4-BE49-F238E27FC236}">
                <a16:creationId xmlns:a16="http://schemas.microsoft.com/office/drawing/2014/main" id="{74CB2B50-55C5-2A44-C080-2F315B3B0962}"/>
              </a:ext>
            </a:extLst>
          </p:cNvPr>
          <p:cNvSpPr>
            <a:spLocks noGrp="1"/>
          </p:cNvSpPr>
          <p:nvPr>
            <p:ph type="sldNum" sz="quarter" idx="12"/>
          </p:nvPr>
        </p:nvSpPr>
        <p:spPr/>
        <p:txBody>
          <a:bodyPr/>
          <a:lstStyle/>
          <a:p>
            <a:fld id="{12AD7442-7840-4032-B275-B79E40692EEB}" type="slidenum">
              <a:rPr kumimoji="1" lang="ja-JP" altLang="en-US" smtClean="0"/>
              <a:t>10</a:t>
            </a:fld>
            <a:endParaRPr kumimoji="1" lang="ja-JP" altLang="en-US"/>
          </a:p>
        </p:txBody>
      </p:sp>
      <p:sp>
        <p:nvSpPr>
          <p:cNvPr id="16" name="Rectangle 15">
            <a:extLst>
              <a:ext uri="{FF2B5EF4-FFF2-40B4-BE49-F238E27FC236}">
                <a16:creationId xmlns:a16="http://schemas.microsoft.com/office/drawing/2014/main" id="{97AAD912-9855-0DB7-BE88-38B2A4D04776}"/>
              </a:ext>
            </a:extLst>
          </p:cNvPr>
          <p:cNvSpPr/>
          <p:nvPr/>
        </p:nvSpPr>
        <p:spPr>
          <a:xfrm>
            <a:off x="6096000" y="2588254"/>
            <a:ext cx="1322709" cy="3660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F</a:t>
            </a:r>
            <a:r>
              <a:rPr lang="en-JP" sz="1400" dirty="0"/>
              <a:t>i</a:t>
            </a:r>
            <a:r>
              <a:rPr lang="en-JP" sz="1400" dirty="0">
                <a:solidFill>
                  <a:schemeClr val="tx1"/>
                </a:solidFill>
              </a:rPr>
              <a:t>バナナ数量</a:t>
            </a:r>
            <a:endParaRPr lang="en-JP" sz="1400" dirty="0"/>
          </a:p>
        </p:txBody>
      </p:sp>
      <p:sp>
        <p:nvSpPr>
          <p:cNvPr id="17" name="Rectangle 16">
            <a:extLst>
              <a:ext uri="{FF2B5EF4-FFF2-40B4-BE49-F238E27FC236}">
                <a16:creationId xmlns:a16="http://schemas.microsoft.com/office/drawing/2014/main" id="{06955389-F651-7A80-9A7F-F88C7DBAAA53}"/>
              </a:ext>
            </a:extLst>
          </p:cNvPr>
          <p:cNvSpPr/>
          <p:nvPr/>
        </p:nvSpPr>
        <p:spPr>
          <a:xfrm>
            <a:off x="10154434" y="2890435"/>
            <a:ext cx="1322709" cy="3660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F</a:t>
            </a:r>
            <a:r>
              <a:rPr lang="en-JP" sz="1400" dirty="0"/>
              <a:t>i</a:t>
            </a:r>
            <a:r>
              <a:rPr lang="en-JP" sz="1400" dirty="0">
                <a:solidFill>
                  <a:schemeClr val="tx1"/>
                </a:solidFill>
              </a:rPr>
              <a:t>フィリピン</a:t>
            </a:r>
            <a:endParaRPr lang="en-JP" sz="1400" dirty="0"/>
          </a:p>
        </p:txBody>
      </p:sp>
    </p:spTree>
    <p:extLst>
      <p:ext uri="{BB962C8B-B14F-4D97-AF65-F5344CB8AC3E}">
        <p14:creationId xmlns:p14="http://schemas.microsoft.com/office/powerpoint/2010/main" val="1458633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F8EEA0-8F8C-5FED-17B5-40247FF33704}"/>
              </a:ext>
            </a:extLst>
          </p:cNvPr>
          <p:cNvSpPr>
            <a:spLocks noGrp="1"/>
          </p:cNvSpPr>
          <p:nvPr>
            <p:ph type="title"/>
          </p:nvPr>
        </p:nvSpPr>
        <p:spPr>
          <a:xfrm>
            <a:off x="228600" y="32544"/>
            <a:ext cx="10515600" cy="1325563"/>
          </a:xfrm>
        </p:spPr>
        <p:txBody>
          <a:bodyPr>
            <a:normAutofit/>
          </a:bodyPr>
          <a:lstStyle/>
          <a:p>
            <a:r>
              <a:rPr lang="ja-JP" altLang="en-US" sz="3600" dirty="0"/>
              <a:t>交易条件と自由貿易</a:t>
            </a:r>
            <a:endParaRPr kumimoji="1" lang="ja-JP" altLang="en-US" sz="3600" dirty="0"/>
          </a:p>
        </p:txBody>
      </p:sp>
      <p:pic>
        <p:nvPicPr>
          <p:cNvPr id="5" name="コンテンツ プレースホルダー 5">
            <a:extLst>
              <a:ext uri="{FF2B5EF4-FFF2-40B4-BE49-F238E27FC236}">
                <a16:creationId xmlns:a16="http://schemas.microsoft.com/office/drawing/2014/main" id="{24D37EAA-ABF2-AB27-9DF8-E18D0944396B}"/>
              </a:ext>
            </a:extLst>
          </p:cNvPr>
          <p:cNvPicPr>
            <a:picLocks noGrp="1" noChangeAspect="1"/>
          </p:cNvPicPr>
          <p:nvPr>
            <p:ph sz="half" idx="2"/>
          </p:nvPr>
        </p:nvPicPr>
        <p:blipFill>
          <a:blip r:embed="rId2"/>
          <a:stretch>
            <a:fillRect/>
          </a:stretch>
        </p:blipFill>
        <p:spPr>
          <a:xfrm>
            <a:off x="4178393" y="904874"/>
            <a:ext cx="8013607" cy="4582801"/>
          </a:xfrm>
          <a:prstGeom prst="rect">
            <a:avLst/>
          </a:prstGeom>
        </p:spPr>
      </p:pic>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0570C91D-6ED0-C0B4-5700-38C1E8B8D302}"/>
                  </a:ext>
                </a:extLst>
              </p:cNvPr>
              <p:cNvSpPr>
                <a:spLocks noGrp="1"/>
              </p:cNvSpPr>
              <p:nvPr>
                <p:ph sz="half" idx="1"/>
              </p:nvPr>
            </p:nvSpPr>
            <p:spPr>
              <a:xfrm>
                <a:off x="59900" y="1622409"/>
                <a:ext cx="11677650" cy="5691188"/>
              </a:xfrm>
            </p:spPr>
            <p:txBody>
              <a:bodyPr>
                <a:normAutofit fontScale="92500" lnSpcReduction="20000"/>
              </a:bodyPr>
              <a:lstStyle/>
              <a:p>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閉鎖経済</a:t>
                </a:r>
                <a:r>
                  <a:rPr lang="ja-JP" altLang="en-US" sz="2400" dirty="0">
                    <a:effectLst/>
                    <a:latin typeface="Century" panose="02040604050505020304" pitchFamily="18" charset="0"/>
                    <a:ea typeface="ＭＳ 明朝" panose="02020609040205080304" pitchFamily="17" charset="-128"/>
                    <a:cs typeface="Times New Roman" panose="02020603050405020304" pitchFamily="18" charset="0"/>
                  </a:rPr>
                  <a:t>の</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相対価格</a:t>
                </a:r>
                <a:r>
                  <a:rPr lang="ja-JP" altLang="en-US" sz="24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altLang="ja-JP" sz="24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en-US" sz="2400" dirty="0">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rPr>
                  <a:t>日本は</a:t>
                </a:r>
                <a14:m>
                  <m:oMath xmlns:m="http://schemas.openxmlformats.org/officeDocument/2006/math">
                    <m:f>
                      <m:fPr>
                        <m:ctrlPr>
                          <a:rPr lang="ja-JP" altLang="ja-JP" sz="3600" i="1">
                            <a:effectLst/>
                            <a:highlight>
                              <a:srgbClr val="FFFF00"/>
                            </a:highlight>
                            <a:latin typeface="Cambria Math" panose="02040503050406030204" pitchFamily="18" charset="0"/>
                            <a:ea typeface="Cambria Math" panose="02040503050406030204" pitchFamily="18" charset="0"/>
                          </a:rPr>
                        </m:ctrlPr>
                      </m:fPr>
                      <m:num>
                        <m:sSub>
                          <m:sSubPr>
                            <m:ctrlPr>
                              <a:rPr lang="ja-JP" altLang="ja-JP" sz="3600" i="1">
                                <a:effectLst/>
                                <a:highlight>
                                  <a:srgbClr val="FFFF00"/>
                                </a:highlight>
                                <a:latin typeface="Cambria Math" panose="02040503050406030204" pitchFamily="18" charset="0"/>
                                <a:ea typeface="Cambria Math" panose="02040503050406030204" pitchFamily="18" charset="0"/>
                              </a:rPr>
                            </m:ctrlPr>
                          </m:sSubPr>
                          <m:e>
                            <m:r>
                              <a:rPr lang="en-US" altLang="ja-JP" sz="2400" i="1">
                                <a:effectLst/>
                                <a:highlight>
                                  <a:srgbClr val="FFFF00"/>
                                </a:highligh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sz="2400" i="1">
                                <a:effectLst/>
                                <a:highlight>
                                  <a:srgbClr val="FFFF00"/>
                                </a:highlight>
                                <a:latin typeface="Cambria Math" panose="02040503050406030204" pitchFamily="18" charset="0"/>
                                <a:ea typeface="ＭＳ 明朝" panose="02020609040205080304" pitchFamily="17" charset="-128"/>
                                <a:cs typeface="Times New Roman" panose="02020603050405020304" pitchFamily="18" charset="0"/>
                              </a:rPr>
                              <m:t>𝑥</m:t>
                            </m:r>
                          </m:sub>
                        </m:sSub>
                      </m:num>
                      <m:den>
                        <m:sSub>
                          <m:sSubPr>
                            <m:ctrlPr>
                              <a:rPr lang="ja-JP" altLang="ja-JP" sz="3600" i="1">
                                <a:effectLst/>
                                <a:highlight>
                                  <a:srgbClr val="FFFF00"/>
                                </a:highlight>
                                <a:latin typeface="Cambria Math" panose="02040503050406030204" pitchFamily="18" charset="0"/>
                                <a:ea typeface="Cambria Math" panose="02040503050406030204" pitchFamily="18" charset="0"/>
                              </a:rPr>
                            </m:ctrlPr>
                          </m:sSubPr>
                          <m:e>
                            <m:r>
                              <a:rPr lang="en-US" altLang="ja-JP" sz="2400" i="1">
                                <a:effectLst/>
                                <a:highlight>
                                  <a:srgbClr val="FFFF00"/>
                                </a:highligh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sz="2400" i="1">
                                <a:effectLst/>
                                <a:highlight>
                                  <a:srgbClr val="FFFF00"/>
                                </a:highlight>
                                <a:latin typeface="Cambria Math" panose="02040503050406030204" pitchFamily="18" charset="0"/>
                                <a:ea typeface="ＭＳ 明朝" panose="02020609040205080304" pitchFamily="17" charset="-128"/>
                                <a:cs typeface="Times New Roman" panose="02020603050405020304" pitchFamily="18" charset="0"/>
                              </a:rPr>
                              <m:t>𝑦</m:t>
                            </m:r>
                          </m:sub>
                        </m:sSub>
                      </m:den>
                    </m:f>
                    <m:r>
                      <a:rPr lang="en-US" altLang="ja-JP" sz="2400" i="1">
                        <a:effectLst/>
                        <a:highlight>
                          <a:srgbClr val="FFFF00"/>
                        </a:highlight>
                        <a:latin typeface="Cambria Math" panose="02040503050406030204" pitchFamily="18" charset="0"/>
                        <a:ea typeface="ＭＳ 明朝" panose="02020609040205080304" pitchFamily="17" charset="-128"/>
                        <a:cs typeface="Times New Roman" panose="02020603050405020304" pitchFamily="18" charset="0"/>
                      </a:rPr>
                      <m:t>=</m:t>
                    </m:r>
                    <m:f>
                      <m:fPr>
                        <m:ctrlPr>
                          <a:rPr lang="ja-JP" altLang="ja-JP" sz="3600" i="1">
                            <a:effectLst/>
                            <a:highlight>
                              <a:srgbClr val="FFFF00"/>
                            </a:highlight>
                            <a:latin typeface="Cambria Math" panose="02040503050406030204" pitchFamily="18" charset="0"/>
                            <a:ea typeface="Cambria Math" panose="02040503050406030204" pitchFamily="18" charset="0"/>
                          </a:rPr>
                        </m:ctrlPr>
                      </m:fPr>
                      <m:num>
                        <m:r>
                          <a:rPr lang="en-US" altLang="ja-JP" sz="2400" i="1">
                            <a:effectLst/>
                            <a:highlight>
                              <a:srgbClr val="FFFF00"/>
                            </a:highlight>
                            <a:latin typeface="Cambria Math" panose="02040503050406030204" pitchFamily="18" charset="0"/>
                            <a:ea typeface="ＭＳ 明朝" panose="02020609040205080304" pitchFamily="17" charset="-128"/>
                            <a:cs typeface="Times New Roman" panose="02020603050405020304" pitchFamily="18" charset="0"/>
                          </a:rPr>
                          <m:t>1</m:t>
                        </m:r>
                      </m:num>
                      <m:den>
                        <m:r>
                          <a:rPr lang="en-US" altLang="ja-JP" sz="2400" i="1">
                            <a:effectLst/>
                            <a:highlight>
                              <a:srgbClr val="FFFF00"/>
                            </a:highlight>
                            <a:latin typeface="Cambria Math" panose="02040503050406030204" pitchFamily="18" charset="0"/>
                            <a:ea typeface="ＭＳ 明朝" panose="02020609040205080304" pitchFamily="17" charset="-128"/>
                            <a:cs typeface="Times New Roman" panose="02020603050405020304" pitchFamily="18" charset="0"/>
                          </a:rPr>
                          <m:t>2</m:t>
                        </m:r>
                      </m:den>
                    </m:f>
                  </m:oMath>
                </a14:m>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2400" dirty="0">
                    <a:effectLst/>
                    <a:highlight>
                      <a:srgbClr val="00FFFF"/>
                    </a:highlight>
                    <a:latin typeface="Century" panose="02040604050505020304" pitchFamily="18" charset="0"/>
                    <a:ea typeface="ＭＳ 明朝" panose="02020609040205080304" pitchFamily="17" charset="-128"/>
                    <a:cs typeface="Times New Roman" panose="02020603050405020304" pitchFamily="18" charset="0"/>
                  </a:rPr>
                  <a:t>フィリピン</a:t>
                </a:r>
                <a:r>
                  <a:rPr lang="ja-JP" altLang="ja-JP" sz="2400" dirty="0">
                    <a:effectLst/>
                    <a:highlight>
                      <a:srgbClr val="00FFFF"/>
                    </a:highlight>
                    <a:latin typeface="Century" panose="02040604050505020304" pitchFamily="18" charset="0"/>
                    <a:ea typeface="ＭＳ 明朝" panose="02020609040205080304" pitchFamily="17" charset="-128"/>
                    <a:cs typeface="Times New Roman" panose="02020603050405020304" pitchFamily="18" charset="0"/>
                  </a:rPr>
                  <a:t>は</a:t>
                </a:r>
                <a14:m>
                  <m:oMath xmlns:m="http://schemas.openxmlformats.org/officeDocument/2006/math">
                    <m:f>
                      <m:fPr>
                        <m:ctrlPr>
                          <a:rPr lang="ja-JP" altLang="ja-JP" sz="3600" i="1">
                            <a:effectLst/>
                            <a:highlight>
                              <a:srgbClr val="00FFFF"/>
                            </a:highlight>
                            <a:latin typeface="Cambria Math" panose="02040503050406030204" pitchFamily="18" charset="0"/>
                            <a:ea typeface="Cambria Math" panose="02040503050406030204" pitchFamily="18" charset="0"/>
                          </a:rPr>
                        </m:ctrlPr>
                      </m:fPr>
                      <m:num>
                        <m:sSubSup>
                          <m:sSubSupPr>
                            <m:ctrlPr>
                              <a:rPr lang="ja-JP" altLang="ja-JP" sz="3600" i="1">
                                <a:effectLst/>
                                <a:highlight>
                                  <a:srgbClr val="00FFFF"/>
                                </a:highlight>
                                <a:latin typeface="Cambria Math" panose="02040503050406030204" pitchFamily="18" charset="0"/>
                                <a:ea typeface="Cambria Math" panose="02040503050406030204" pitchFamily="18" charset="0"/>
                              </a:rPr>
                            </m:ctrlPr>
                          </m:sSubSupPr>
                          <m:e>
                            <m:r>
                              <a:rPr lang="en-US" altLang="ja-JP" sz="2400" i="1">
                                <a:effectLst/>
                                <a:highlight>
                                  <a:srgbClr val="00FFFF"/>
                                </a:highligh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sz="2400" i="1">
                                <a:effectLst/>
                                <a:highlight>
                                  <a:srgbClr val="00FFFF"/>
                                </a:highlight>
                                <a:latin typeface="Cambria Math" panose="02040503050406030204" pitchFamily="18" charset="0"/>
                                <a:ea typeface="ＭＳ 明朝" panose="02020609040205080304" pitchFamily="17" charset="-128"/>
                                <a:cs typeface="Times New Roman" panose="02020603050405020304" pitchFamily="18" charset="0"/>
                              </a:rPr>
                              <m:t>𝑥</m:t>
                            </m:r>
                          </m:sub>
                          <m:sup>
                            <m:r>
                              <a:rPr lang="en-US" altLang="ja-JP" sz="2400" i="1">
                                <a:effectLst/>
                                <a:highlight>
                                  <a:srgbClr val="00FFFF"/>
                                </a:highlight>
                                <a:latin typeface="Cambria Math" panose="02040503050406030204" pitchFamily="18" charset="0"/>
                                <a:ea typeface="ＭＳ 明朝" panose="02020609040205080304" pitchFamily="17" charset="-128"/>
                                <a:cs typeface="Times New Roman" panose="02020603050405020304" pitchFamily="18" charset="0"/>
                              </a:rPr>
                              <m:t>′</m:t>
                            </m:r>
                          </m:sup>
                        </m:sSubSup>
                      </m:num>
                      <m:den>
                        <m:sSubSup>
                          <m:sSubSupPr>
                            <m:ctrlPr>
                              <a:rPr lang="ja-JP" altLang="ja-JP" sz="3600" i="1">
                                <a:effectLst/>
                                <a:highlight>
                                  <a:srgbClr val="00FFFF"/>
                                </a:highlight>
                                <a:latin typeface="Cambria Math" panose="02040503050406030204" pitchFamily="18" charset="0"/>
                                <a:ea typeface="Cambria Math" panose="02040503050406030204" pitchFamily="18" charset="0"/>
                              </a:rPr>
                            </m:ctrlPr>
                          </m:sSubSupPr>
                          <m:e>
                            <m:r>
                              <a:rPr lang="en-US" altLang="ja-JP" sz="2400" i="1">
                                <a:effectLst/>
                                <a:highlight>
                                  <a:srgbClr val="00FFFF"/>
                                </a:highligh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sz="2400" i="1">
                                <a:effectLst/>
                                <a:highlight>
                                  <a:srgbClr val="00FFFF"/>
                                </a:highlight>
                                <a:latin typeface="Cambria Math" panose="02040503050406030204" pitchFamily="18" charset="0"/>
                                <a:ea typeface="ＭＳ 明朝" panose="02020609040205080304" pitchFamily="17" charset="-128"/>
                                <a:cs typeface="Times New Roman" panose="02020603050405020304" pitchFamily="18" charset="0"/>
                              </a:rPr>
                              <m:t>𝑦</m:t>
                            </m:r>
                          </m:sub>
                          <m:sup>
                            <m:r>
                              <a:rPr lang="en-US" altLang="ja-JP" sz="2400" i="1">
                                <a:effectLst/>
                                <a:highlight>
                                  <a:srgbClr val="00FFFF"/>
                                </a:highlight>
                                <a:latin typeface="Cambria Math" panose="02040503050406030204" pitchFamily="18" charset="0"/>
                                <a:ea typeface="ＭＳ 明朝" panose="02020609040205080304" pitchFamily="17" charset="-128"/>
                                <a:cs typeface="Times New Roman" panose="02020603050405020304" pitchFamily="18" charset="0"/>
                              </a:rPr>
                              <m:t>′</m:t>
                            </m:r>
                          </m:sup>
                        </m:sSubSup>
                      </m:den>
                    </m:f>
                    <m:r>
                      <a:rPr lang="en-US" altLang="ja-JP" sz="2400" i="1">
                        <a:effectLst/>
                        <a:highlight>
                          <a:srgbClr val="00FFFF"/>
                        </a:highlight>
                        <a:latin typeface="Cambria Math" panose="02040503050406030204" pitchFamily="18" charset="0"/>
                        <a:ea typeface="ＭＳ 明朝" panose="02020609040205080304" pitchFamily="17" charset="-128"/>
                        <a:cs typeface="Times New Roman" panose="02020603050405020304" pitchFamily="18" charset="0"/>
                      </a:rPr>
                      <m:t>=1.25</m:t>
                    </m:r>
                  </m:oMath>
                </a14:m>
                <a:endParaRPr lang="en-US" altLang="ja-JP" sz="2400" dirty="0">
                  <a:effectLst/>
                  <a:highlight>
                    <a:srgbClr val="00FFFF"/>
                  </a:highlight>
                  <a:latin typeface="Century" panose="02040604050505020304" pitchFamily="18" charset="0"/>
                  <a:ea typeface="ＭＳ 明朝" panose="02020609040205080304" pitchFamily="17" charset="-128"/>
                  <a:cs typeface="Times New Roman" panose="02020603050405020304" pitchFamily="18" charset="0"/>
                </a:endParaRPr>
              </a:p>
              <a:p>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国際相対価格</a:t>
                </a:r>
                <a14:m>
                  <m:oMath xmlns:m="http://schemas.openxmlformats.org/officeDocument/2006/math">
                    <m:f>
                      <m:fPr>
                        <m:ctrlPr>
                          <a:rPr lang="ja-JP" altLang="ja-JP" sz="3600" i="1">
                            <a:effectLst/>
                            <a:latin typeface="Cambria Math" panose="02040503050406030204" pitchFamily="18" charset="0"/>
                            <a:ea typeface="Cambria Math" panose="02040503050406030204" pitchFamily="18" charset="0"/>
                          </a:rPr>
                        </m:ctrlPr>
                      </m:fPr>
                      <m:num>
                        <m:sSubSup>
                          <m:sSubSupPr>
                            <m:ctrlPr>
                              <a:rPr lang="ja-JP" altLang="ja-JP" sz="3600" i="1">
                                <a:effectLst/>
                                <a:latin typeface="Cambria Math" panose="02040503050406030204" pitchFamily="18" charset="0"/>
                                <a:ea typeface="Cambria Math" panose="02040503050406030204" pitchFamily="18" charset="0"/>
                              </a:rPr>
                            </m:ctrlPr>
                          </m:sSubSupPr>
                          <m:e>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𝑥</m:t>
                            </m:r>
                          </m:sub>
                          <m:sup>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𝑤</m:t>
                            </m:r>
                          </m:sup>
                        </m:sSubSup>
                      </m:num>
                      <m:den>
                        <m:sSubSup>
                          <m:sSubSupPr>
                            <m:ctrlPr>
                              <a:rPr lang="ja-JP" altLang="ja-JP" sz="3600" i="1">
                                <a:effectLst/>
                                <a:latin typeface="Cambria Math" panose="02040503050406030204" pitchFamily="18" charset="0"/>
                                <a:ea typeface="Cambria Math" panose="02040503050406030204" pitchFamily="18" charset="0"/>
                              </a:rPr>
                            </m:ctrlPr>
                          </m:sSubSupPr>
                          <m:e>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𝑦</m:t>
                            </m:r>
                          </m:sub>
                          <m:sup>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𝑤</m:t>
                            </m:r>
                          </m:sup>
                        </m:sSubSup>
                      </m:den>
                    </m:f>
                  </m:oMath>
                </a14:m>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は両者の相対</a:t>
                </a:r>
                <a:endParaRPr lang="en-US" altLang="ja-JP" sz="2400"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価格の中間（</a:t>
                </a:r>
                <a14:m>
                  <m:oMath xmlns:m="http://schemas.openxmlformats.org/officeDocument/2006/math">
                    <m:f>
                      <m:fPr>
                        <m:ctrlPr>
                          <a:rPr lang="ja-JP" altLang="ja-JP" sz="3600" i="1">
                            <a:effectLst/>
                            <a:highlight>
                              <a:srgbClr val="FFFF00"/>
                            </a:highlight>
                            <a:latin typeface="Cambria Math" panose="02040503050406030204" pitchFamily="18" charset="0"/>
                            <a:ea typeface="Cambria Math" panose="02040503050406030204" pitchFamily="18" charset="0"/>
                          </a:rPr>
                        </m:ctrlPr>
                      </m:fPr>
                      <m:num>
                        <m:r>
                          <a:rPr lang="en-US" altLang="ja-JP" sz="2400" i="1">
                            <a:effectLst/>
                            <a:highlight>
                              <a:srgbClr val="FFFF00"/>
                            </a:highlight>
                            <a:latin typeface="Cambria Math" panose="02040503050406030204" pitchFamily="18" charset="0"/>
                            <a:ea typeface="ＭＳ 明朝" panose="02020609040205080304" pitchFamily="17" charset="-128"/>
                            <a:cs typeface="Times New Roman" panose="02020603050405020304" pitchFamily="18" charset="0"/>
                          </a:rPr>
                          <m:t>1</m:t>
                        </m:r>
                      </m:num>
                      <m:den>
                        <m:r>
                          <a:rPr lang="en-US" altLang="ja-JP" sz="2400" i="1">
                            <a:effectLst/>
                            <a:highlight>
                              <a:srgbClr val="FFFF00"/>
                            </a:highlight>
                            <a:latin typeface="Cambria Math" panose="02040503050406030204" pitchFamily="18" charset="0"/>
                            <a:ea typeface="ＭＳ 明朝" panose="02020609040205080304" pitchFamily="17" charset="-128"/>
                            <a:cs typeface="Times New Roman" panose="02020603050405020304" pitchFamily="18" charset="0"/>
                          </a:rPr>
                          <m:t>2</m:t>
                        </m:r>
                      </m:den>
                    </m:f>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&lt;</m:t>
                    </m:r>
                    <m:f>
                      <m:fPr>
                        <m:ctrlPr>
                          <a:rPr lang="ja-JP" altLang="ja-JP" sz="3600" i="1">
                            <a:effectLst/>
                            <a:latin typeface="Cambria Math" panose="02040503050406030204" pitchFamily="18" charset="0"/>
                            <a:ea typeface="Cambria Math" panose="02040503050406030204" pitchFamily="18" charset="0"/>
                          </a:rPr>
                        </m:ctrlPr>
                      </m:fPr>
                      <m:num>
                        <m:sSubSup>
                          <m:sSubSupPr>
                            <m:ctrlPr>
                              <a:rPr lang="ja-JP" altLang="ja-JP" sz="3600" i="1">
                                <a:effectLst/>
                                <a:latin typeface="Cambria Math" panose="02040503050406030204" pitchFamily="18" charset="0"/>
                                <a:ea typeface="Cambria Math" panose="02040503050406030204" pitchFamily="18" charset="0"/>
                              </a:rPr>
                            </m:ctrlPr>
                          </m:sSubSupPr>
                          <m:e>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𝑥</m:t>
                            </m:r>
                          </m:sub>
                          <m:sup>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𝑤</m:t>
                            </m:r>
                          </m:sup>
                        </m:sSubSup>
                      </m:num>
                      <m:den>
                        <m:sSubSup>
                          <m:sSubSupPr>
                            <m:ctrlPr>
                              <a:rPr lang="ja-JP" altLang="ja-JP" sz="3600" i="1">
                                <a:effectLst/>
                                <a:latin typeface="Cambria Math" panose="02040503050406030204" pitchFamily="18" charset="0"/>
                                <a:ea typeface="Cambria Math" panose="02040503050406030204" pitchFamily="18" charset="0"/>
                              </a:rPr>
                            </m:ctrlPr>
                          </m:sSubSupPr>
                          <m:e>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𝑦</m:t>
                            </m:r>
                          </m:sub>
                          <m:sup>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𝑤</m:t>
                            </m:r>
                          </m:sup>
                        </m:sSubSup>
                      </m:den>
                    </m:f>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&lt;</m:t>
                    </m:r>
                    <m:r>
                      <a:rPr lang="en-US" altLang="ja-JP" sz="2400" i="1">
                        <a:effectLst/>
                        <a:highlight>
                          <a:srgbClr val="00FFFF"/>
                        </a:highlight>
                        <a:latin typeface="Cambria Math" panose="02040503050406030204" pitchFamily="18" charset="0"/>
                        <a:ea typeface="ＭＳ 明朝" panose="02020609040205080304" pitchFamily="17" charset="-128"/>
                        <a:cs typeface="Times New Roman" panose="02020603050405020304" pitchFamily="18" charset="0"/>
                      </a:rPr>
                      <m:t>1.25</m:t>
                    </m:r>
                  </m:oMath>
                </a14:m>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altLang="ja-JP" sz="24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日本</a:t>
                </a:r>
                <a14:m>
                  <m:oMath xmlns:m="http://schemas.openxmlformats.org/officeDocument/2006/math">
                    <m:f>
                      <m:fPr>
                        <m:ctrlPr>
                          <a:rPr lang="ja-JP" altLang="ja-JP" sz="3600" i="1">
                            <a:effectLst/>
                            <a:latin typeface="Cambria Math" panose="02040503050406030204" pitchFamily="18" charset="0"/>
                            <a:ea typeface="Cambria Math" panose="02040503050406030204" pitchFamily="18" charset="0"/>
                          </a:rPr>
                        </m:ctrlPr>
                      </m:fPr>
                      <m:num>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1</m:t>
                        </m:r>
                      </m:num>
                      <m:den>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2</m:t>
                        </m:r>
                      </m:den>
                    </m:f>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&lt;</m:t>
                    </m:r>
                    <m:f>
                      <m:fPr>
                        <m:ctrlPr>
                          <a:rPr lang="ja-JP" altLang="ja-JP" sz="3600" i="1">
                            <a:effectLst/>
                            <a:latin typeface="Cambria Math" panose="02040503050406030204" pitchFamily="18" charset="0"/>
                            <a:ea typeface="Cambria Math" panose="02040503050406030204" pitchFamily="18" charset="0"/>
                          </a:rPr>
                        </m:ctrlPr>
                      </m:fPr>
                      <m:num>
                        <m:sSubSup>
                          <m:sSubSupPr>
                            <m:ctrlPr>
                              <a:rPr lang="ja-JP" altLang="ja-JP" sz="3600" i="1">
                                <a:effectLst/>
                                <a:latin typeface="Cambria Math" panose="02040503050406030204" pitchFamily="18" charset="0"/>
                                <a:ea typeface="Cambria Math" panose="02040503050406030204" pitchFamily="18" charset="0"/>
                              </a:rPr>
                            </m:ctrlPr>
                          </m:sSubSupPr>
                          <m:e>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𝑥</m:t>
                            </m:r>
                          </m:sub>
                          <m:sup>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𝑤</m:t>
                            </m:r>
                          </m:sup>
                        </m:sSubSup>
                      </m:num>
                      <m:den>
                        <m:sSubSup>
                          <m:sSubSupPr>
                            <m:ctrlPr>
                              <a:rPr lang="ja-JP" altLang="ja-JP" sz="3600" i="1">
                                <a:effectLst/>
                                <a:latin typeface="Cambria Math" panose="02040503050406030204" pitchFamily="18" charset="0"/>
                                <a:ea typeface="Cambria Math" panose="02040503050406030204" pitchFamily="18" charset="0"/>
                              </a:rPr>
                            </m:ctrlPr>
                          </m:sSubSupPr>
                          <m:e>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𝑦</m:t>
                            </m:r>
                          </m:sub>
                          <m:sup>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𝑤</m:t>
                            </m:r>
                          </m:sup>
                        </m:sSubSup>
                      </m:den>
                    </m:f>
                  </m:oMath>
                </a14:m>
                <a:r>
                  <a:rPr lang="en-US" altLang="ja-JP" sz="2400" dirty="0">
                    <a:latin typeface="Century" panose="02040604050505020304" pitchFamily="18" charset="0"/>
                    <a:ea typeface="ＭＳ 明朝" panose="02020609040205080304" pitchFamily="17" charset="-128"/>
                    <a:cs typeface="Times New Roman" panose="02020603050405020304" pitchFamily="18" charset="0"/>
                    <a:sym typeface="Wingdings" panose="05000000000000000000" pitchFamily="2" charset="2"/>
                  </a:rPr>
                  <a:t></a:t>
                </a:r>
                <a:r>
                  <a:rPr lang="ja-JP" altLang="en-US" sz="2400" dirty="0">
                    <a:latin typeface="Century" panose="02040604050505020304" pitchFamily="18" charset="0"/>
                    <a:ea typeface="ＭＳ 明朝" panose="02020609040205080304" pitchFamily="17" charset="-128"/>
                    <a:cs typeface="Times New Roman" panose="02020603050405020304" pitchFamily="18" charset="0"/>
                  </a:rPr>
                  <a:t>リンゴ</a:t>
                </a:r>
                <a:r>
                  <a:rPr lang="en-US" altLang="ja-JP" sz="2400" dirty="0">
                    <a:latin typeface="Century" panose="02040604050505020304" pitchFamily="18" charset="0"/>
                    <a:ea typeface="ＭＳ 明朝" panose="02020609040205080304" pitchFamily="17" charset="-128"/>
                    <a:cs typeface="Times New Roman" panose="02020603050405020304" pitchFamily="18" charset="0"/>
                  </a:rPr>
                  <a:t>300</a:t>
                </a:r>
                <a:r>
                  <a:rPr lang="ja-JP" altLang="ja-JP" sz="2400" dirty="0">
                    <a:latin typeface="Century" panose="02040604050505020304" pitchFamily="18" charset="0"/>
                    <a:ea typeface="ＭＳ 明朝" panose="02020609040205080304" pitchFamily="17" charset="-128"/>
                    <a:cs typeface="Times New Roman" panose="02020603050405020304" pitchFamily="18" charset="0"/>
                  </a:rPr>
                  <a:t>単位生産</a:t>
                </a:r>
                <a:endParaRPr lang="en-US" altLang="ja-JP" sz="2400" dirty="0">
                  <a:latin typeface="Century" panose="02040604050505020304" pitchFamily="18" charset="0"/>
                  <a:ea typeface="ＭＳ 明朝" panose="02020609040205080304" pitchFamily="17" charset="-128"/>
                  <a:cs typeface="Times New Roman" panose="02020603050405020304" pitchFamily="18" charset="0"/>
                </a:endParaRPr>
              </a:p>
              <a:p>
                <a:r>
                  <a:rPr lang="ja-JP" altLang="en-US" sz="2400" dirty="0">
                    <a:effectLst/>
                    <a:latin typeface="Century" panose="02040604050505020304" pitchFamily="18" charset="0"/>
                    <a:ea typeface="ＭＳ 明朝" panose="02020609040205080304" pitchFamily="17" charset="-128"/>
                    <a:cs typeface="Times New Roman" panose="02020603050405020304" pitchFamily="18" charset="0"/>
                  </a:rPr>
                  <a:t>フィリピン</a:t>
                </a:r>
                <a14:m>
                  <m:oMath xmlns:m="http://schemas.openxmlformats.org/officeDocument/2006/math">
                    <m:f>
                      <m:fPr>
                        <m:ctrlPr>
                          <a:rPr lang="ja-JP" altLang="ja-JP" sz="3600" i="1">
                            <a:effectLst/>
                            <a:latin typeface="Cambria Math" panose="02040503050406030204" pitchFamily="18" charset="0"/>
                            <a:ea typeface="Cambria Math" panose="02040503050406030204" pitchFamily="18" charset="0"/>
                          </a:rPr>
                        </m:ctrlPr>
                      </m:fPr>
                      <m:num>
                        <m:sSubSup>
                          <m:sSubSupPr>
                            <m:ctrlPr>
                              <a:rPr lang="ja-JP" altLang="ja-JP" sz="3600" i="1">
                                <a:effectLst/>
                                <a:latin typeface="Cambria Math" panose="02040503050406030204" pitchFamily="18" charset="0"/>
                                <a:ea typeface="Cambria Math" panose="02040503050406030204" pitchFamily="18" charset="0"/>
                              </a:rPr>
                            </m:ctrlPr>
                          </m:sSubSupPr>
                          <m:e>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𝑥</m:t>
                            </m:r>
                          </m:sub>
                          <m:sup>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𝑤</m:t>
                            </m:r>
                          </m:sup>
                        </m:sSubSup>
                      </m:num>
                      <m:den>
                        <m:sSubSup>
                          <m:sSubSupPr>
                            <m:ctrlPr>
                              <a:rPr lang="ja-JP" altLang="ja-JP" sz="3600" i="1">
                                <a:effectLst/>
                                <a:latin typeface="Cambria Math" panose="02040503050406030204" pitchFamily="18" charset="0"/>
                                <a:ea typeface="Cambria Math" panose="02040503050406030204" pitchFamily="18" charset="0"/>
                              </a:rPr>
                            </m:ctrlPr>
                          </m:sSubSupPr>
                          <m:e>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𝑦</m:t>
                            </m:r>
                          </m:sub>
                          <m:sup>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𝑤</m:t>
                            </m:r>
                          </m:sup>
                        </m:sSubSup>
                      </m:den>
                    </m:f>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&lt;1.25</m:t>
                    </m:r>
                  </m:oMath>
                </a14:m>
                <a:r>
                  <a:rPr lang="en-US" altLang="ja-JP" sz="2400" dirty="0">
                    <a:effectLst/>
                    <a:latin typeface="Century" panose="02040604050505020304" pitchFamily="18" charset="0"/>
                    <a:ea typeface="ＭＳ 明朝" panose="02020609040205080304" pitchFamily="17" charset="-128"/>
                    <a:cs typeface="Times New Roman" panose="02020603050405020304" pitchFamily="18" charset="0"/>
                    <a:sym typeface="Wingdings" panose="05000000000000000000" pitchFamily="2" charset="2"/>
                  </a:rPr>
                  <a:t></a:t>
                </a:r>
                <a:r>
                  <a:rPr lang="ja-JP" altLang="en-US" sz="2400" dirty="0">
                    <a:effectLst/>
                    <a:latin typeface="Century" panose="02040604050505020304" pitchFamily="18" charset="0"/>
                    <a:ea typeface="ＭＳ 明朝" panose="02020609040205080304" pitchFamily="17" charset="-128"/>
                    <a:cs typeface="Times New Roman" panose="02020603050405020304" pitchFamily="18" charset="0"/>
                  </a:rPr>
                  <a:t>バナナ</a:t>
                </a:r>
                <a:r>
                  <a:rPr lang="en-US" altLang="ja-JP" sz="2400" dirty="0">
                    <a:effectLst/>
                    <a:latin typeface="Century" panose="02040604050505020304" pitchFamily="18" charset="0"/>
                    <a:ea typeface="ＭＳ 明朝" panose="02020609040205080304" pitchFamily="17" charset="-128"/>
                    <a:cs typeface="Times New Roman" panose="02020603050405020304" pitchFamily="18" charset="0"/>
                  </a:rPr>
                  <a:t>225</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単位</a:t>
                </a:r>
                <a:r>
                  <a:rPr lang="ja-JP" altLang="en-US" sz="2400" dirty="0">
                    <a:effectLst/>
                    <a:latin typeface="Century" panose="02040604050505020304" pitchFamily="18" charset="0"/>
                    <a:ea typeface="ＭＳ 明朝" panose="02020609040205080304" pitchFamily="17" charset="-128"/>
                    <a:cs typeface="Times New Roman" panose="02020603050405020304" pitchFamily="18" charset="0"/>
                  </a:rPr>
                  <a:t>生産</a:t>
                </a:r>
                <a:endParaRPr lang="en-US" altLang="ja-JP" sz="24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得られた収入をもとに両国は消費量を決定。図中の</a:t>
                </a:r>
                <a:r>
                  <a:rPr lang="en-US" altLang="ja-JP" sz="2400" dirty="0">
                    <a:effectLst/>
                    <a:latin typeface="Century" panose="02040604050505020304" pitchFamily="18" charset="0"/>
                    <a:ea typeface="ＭＳ 明朝" panose="02020609040205080304" pitchFamily="17" charset="-128"/>
                    <a:cs typeface="Times New Roman" panose="02020603050405020304" pitchFamily="18" charset="0"/>
                  </a:rPr>
                  <a:t>B</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と</a:t>
                </a:r>
                <a:r>
                  <a:rPr lang="en-US" altLang="ja-JP" sz="2400" dirty="0">
                    <a:effectLst/>
                    <a:latin typeface="Century" panose="02040604050505020304" pitchFamily="18" charset="0"/>
                    <a:ea typeface="ＭＳ 明朝" panose="02020609040205080304" pitchFamily="17" charset="-128"/>
                    <a:cs typeface="Times New Roman" panose="02020603050405020304" pitchFamily="18" charset="0"/>
                  </a:rPr>
                  <a:t>B’</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点</a:t>
                </a:r>
                <a:r>
                  <a:rPr lang="ja-JP" altLang="en-US" sz="2400" dirty="0">
                    <a:latin typeface="Century" panose="02040604050505020304" pitchFamily="18" charset="0"/>
                    <a:ea typeface="ＭＳ 明朝" panose="02020609040205080304" pitchFamily="17" charset="-128"/>
                    <a:cs typeface="Times New Roman" panose="02020603050405020304" pitchFamily="18" charset="0"/>
                  </a:rPr>
                  <a:t>で</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限界代替率</a:t>
                </a:r>
                <a:r>
                  <a:rPr lang="ja-JP" altLang="en-US" sz="24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国際相対価格</a:t>
                </a:r>
                <a:r>
                  <a:rPr lang="en-US" altLang="ja-JP" sz="2400" dirty="0">
                    <a:latin typeface="Century" panose="02040604050505020304" pitchFamily="18" charset="0"/>
                    <a:ea typeface="ＭＳ 明朝" panose="02020609040205080304" pitchFamily="17" charset="-128"/>
                    <a:cs typeface="Times New Roman" panose="02020603050405020304" pitchFamily="18" charset="0"/>
                    <a:sym typeface="Wingdings" panose="05000000000000000000" pitchFamily="2" charset="2"/>
                  </a:rPr>
                  <a:t></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両国とも</a:t>
                </a:r>
                <a:r>
                  <a:rPr lang="en-US" altLang="ja-JP" sz="2400" dirty="0">
                    <a:effectLst/>
                    <a:latin typeface="Century" panose="02040604050505020304" pitchFamily="18" charset="0"/>
                    <a:ea typeface="ＭＳ 明朝" panose="02020609040205080304" pitchFamily="17" charset="-128"/>
                    <a:cs typeface="Times New Roman" panose="02020603050405020304" pitchFamily="18" charset="0"/>
                  </a:rPr>
                  <a:t>2</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財を消費</a:t>
                </a:r>
                <a:endParaRPr lang="en-US" altLang="ja-JP" sz="24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en-US" sz="2400" dirty="0">
                    <a:effectLst/>
                    <a:latin typeface="Century" panose="02040604050505020304" pitchFamily="18" charset="0"/>
                    <a:ea typeface="ＭＳ 明朝" panose="02020609040205080304" pitchFamily="17" charset="-128"/>
                    <a:cs typeface="Times New Roman" panose="02020603050405020304" pitchFamily="18" charset="0"/>
                  </a:rPr>
                  <a:t>貿易量</a:t>
                </a:r>
                <a:r>
                  <a:rPr lang="en-US" altLang="ja-JP" sz="2400" dirty="0">
                    <a:effectLst/>
                    <a:latin typeface="Century" panose="02040604050505020304" pitchFamily="18" charset="0"/>
                    <a:ea typeface="ＭＳ 明朝" panose="02020609040205080304" pitchFamily="17" charset="-128"/>
                    <a:cs typeface="Times New Roman" panose="02020603050405020304" pitchFamily="18" charset="0"/>
                    <a:sym typeface="Wingdings" panose="05000000000000000000" pitchFamily="2" charset="2"/>
                  </a:rPr>
                  <a:t></a:t>
                </a:r>
                <a:r>
                  <a:rPr lang="en-US" altLang="ja-JP" sz="2400" dirty="0">
                    <a:effectLst/>
                    <a:latin typeface="Century" panose="02040604050505020304" pitchFamily="18" charset="0"/>
                    <a:ea typeface="ＭＳ 明朝" panose="02020609040205080304" pitchFamily="17" charset="-128"/>
                    <a:cs typeface="Times New Roman" panose="02020603050405020304" pitchFamily="18" charset="0"/>
                  </a:rPr>
                  <a:t>A</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点と</a:t>
                </a:r>
                <a:r>
                  <a:rPr lang="en-US" altLang="ja-JP" sz="2400" dirty="0">
                    <a:effectLst/>
                    <a:latin typeface="Century" panose="02040604050505020304" pitchFamily="18" charset="0"/>
                    <a:ea typeface="ＭＳ 明朝" panose="02020609040205080304" pitchFamily="17" charset="-128"/>
                    <a:cs typeface="Times New Roman" panose="02020603050405020304" pitchFamily="18" charset="0"/>
                  </a:rPr>
                  <a:t>B</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点を結ぶ三角形の辺の長さ</a:t>
                </a:r>
                <a:r>
                  <a:rPr lang="en-US" altLang="ja-JP" sz="24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2400" b="1" dirty="0">
                    <a:effectLst/>
                    <a:highlight>
                      <a:srgbClr val="FF00FF"/>
                    </a:highlight>
                    <a:latin typeface="Century" panose="02040604050505020304" pitchFamily="18" charset="0"/>
                    <a:ea typeface="ＭＳ 明朝" panose="02020609040205080304" pitchFamily="17" charset="-128"/>
                    <a:cs typeface="Times New Roman" panose="02020603050405020304" pitchFamily="18" charset="0"/>
                  </a:rPr>
                  <a:t>貿易の三角形</a:t>
                </a:r>
                <a:r>
                  <a:rPr lang="ja-JP" altLang="ja-JP" sz="2400" b="1" dirty="0">
                    <a:effectLst/>
                    <a:latin typeface="Century" panose="02040604050505020304" pitchFamily="18" charset="0"/>
                    <a:ea typeface="ＭＳ 明朝" panose="02020609040205080304" pitchFamily="17" charset="-128"/>
                    <a:cs typeface="Times New Roman" panose="02020603050405020304" pitchFamily="18" charset="0"/>
                  </a:rPr>
                  <a:t>（</a:t>
                </a:r>
                <a:r>
                  <a:rPr lang="en-US" altLang="ja-JP" sz="2400" b="1" dirty="0">
                    <a:effectLst/>
                    <a:latin typeface="Century" panose="02040604050505020304" pitchFamily="18" charset="0"/>
                    <a:ea typeface="ＭＳ 明朝" panose="02020609040205080304" pitchFamily="17" charset="-128"/>
                    <a:cs typeface="Times New Roman" panose="02020603050405020304" pitchFamily="18" charset="0"/>
                  </a:rPr>
                  <a:t>trade triangle</a:t>
                </a:r>
                <a:r>
                  <a:rPr lang="ja-JP" altLang="ja-JP" sz="2400" b="1"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sz="24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altLang="ja-JP" sz="24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en-US" sz="2400" dirty="0">
                    <a:latin typeface="Century" panose="02040604050505020304" pitchFamily="18" charset="0"/>
                    <a:ea typeface="ＭＳ 明朝" panose="02020609040205080304" pitchFamily="17" charset="-128"/>
                    <a:cs typeface="Times New Roman" panose="02020603050405020304" pitchFamily="18" charset="0"/>
                  </a:rPr>
                  <a:t>貿易パターン：</a:t>
                </a:r>
                <a:r>
                  <a:rPr lang="ja-JP" altLang="en-US" sz="2400">
                    <a:latin typeface="Century" panose="02040604050505020304" pitchFamily="18" charset="0"/>
                    <a:ea typeface="ＭＳ 明朝" panose="02020609040205080304" pitchFamily="17" charset="-128"/>
                    <a:cs typeface="Times New Roman" panose="02020603050405020304" pitchFamily="18" charset="0"/>
                  </a:rPr>
                  <a:t>日本はリンゴ輸出・バナナ輸入</a:t>
                </a:r>
                <a:r>
                  <a:rPr lang="en-US" altLang="ja-JP" sz="2400" dirty="0">
                    <a:latin typeface="Century" panose="02040604050505020304" pitchFamily="18" charset="0"/>
                    <a:ea typeface="ＭＳ 明朝" panose="02020609040205080304" pitchFamily="17" charset="-128"/>
                    <a:cs typeface="Times New Roman" panose="02020603050405020304" pitchFamily="18" charset="0"/>
                  </a:rPr>
                  <a:t>,</a:t>
                </a:r>
                <a:r>
                  <a:rPr lang="ja-JP" altLang="en-US" sz="2400">
                    <a:latin typeface="Century" panose="02040604050505020304" pitchFamily="18" charset="0"/>
                    <a:ea typeface="ＭＳ 明朝" panose="02020609040205080304" pitchFamily="17" charset="-128"/>
                    <a:cs typeface="Times New Roman" panose="02020603050405020304" pitchFamily="18" charset="0"/>
                  </a:rPr>
                  <a:t>　フィリピンはその逆</a:t>
                </a:r>
                <a:endParaRPr lang="en-US" altLang="ja-JP" sz="2400" dirty="0">
                  <a:effectLst/>
                  <a:latin typeface="Century" panose="02040604050505020304" pitchFamily="18" charset="0"/>
                  <a:ea typeface="ＭＳ 明朝" panose="02020609040205080304" pitchFamily="17" charset="-128"/>
                  <a:cs typeface="Times New Roman" panose="02020603050405020304" pitchFamily="18" charset="0"/>
                </a:endParaRPr>
              </a:p>
            </p:txBody>
          </p:sp>
        </mc:Choice>
        <mc:Fallback>
          <p:sp>
            <p:nvSpPr>
              <p:cNvPr id="3" name="コンテンツ プレースホルダー 2">
                <a:extLst>
                  <a:ext uri="{FF2B5EF4-FFF2-40B4-BE49-F238E27FC236}">
                    <a16:creationId xmlns:a16="http://schemas.microsoft.com/office/drawing/2014/main" id="{0570C91D-6ED0-C0B4-5700-38C1E8B8D302}"/>
                  </a:ext>
                </a:extLst>
              </p:cNvPr>
              <p:cNvSpPr>
                <a:spLocks noGrp="1" noRot="1" noChangeAspect="1" noMove="1" noResize="1" noEditPoints="1" noAdjustHandles="1" noChangeArrowheads="1" noChangeShapeType="1" noTextEdit="1"/>
              </p:cNvSpPr>
              <p:nvPr>
                <p:ph sz="half" idx="1"/>
              </p:nvPr>
            </p:nvSpPr>
            <p:spPr>
              <a:xfrm>
                <a:off x="59900" y="1622409"/>
                <a:ext cx="11677650" cy="5691188"/>
              </a:xfrm>
              <a:blipFill>
                <a:blip r:embed="rId3"/>
                <a:stretch>
                  <a:fillRect l="-651" t="-2673"/>
                </a:stretch>
              </a:blipFill>
            </p:spPr>
            <p:txBody>
              <a:bodyPr/>
              <a:lstStyle/>
              <a:p>
                <a:r>
                  <a:rPr lang="ja-JP" alt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16" name="インク 15">
                <a:extLst>
                  <a:ext uri="{FF2B5EF4-FFF2-40B4-BE49-F238E27FC236}">
                    <a16:creationId xmlns:a16="http://schemas.microsoft.com/office/drawing/2014/main" id="{DC859898-9BB7-C294-0FBD-B1068494DCEB}"/>
                  </a:ext>
                </a:extLst>
              </p14:cNvPr>
              <p14:cNvContentPartPr/>
              <p14:nvPr/>
            </p14:nvContentPartPr>
            <p14:xfrm>
              <a:off x="5137886" y="3413709"/>
              <a:ext cx="1907640" cy="1219320"/>
            </p14:xfrm>
          </p:contentPart>
        </mc:Choice>
        <mc:Fallback xmlns="">
          <p:pic>
            <p:nvPicPr>
              <p:cNvPr id="16" name="インク 15">
                <a:extLst>
                  <a:ext uri="{FF2B5EF4-FFF2-40B4-BE49-F238E27FC236}">
                    <a16:creationId xmlns:a16="http://schemas.microsoft.com/office/drawing/2014/main" id="{DC859898-9BB7-C294-0FBD-B1068494DCEB}"/>
                  </a:ext>
                </a:extLst>
              </p:cNvPr>
              <p:cNvPicPr/>
              <p:nvPr/>
            </p:nvPicPr>
            <p:blipFill>
              <a:blip r:embed="rId21"/>
              <a:stretch>
                <a:fillRect/>
              </a:stretch>
            </p:blipFill>
            <p:spPr>
              <a:xfrm>
                <a:off x="5083886" y="3305709"/>
                <a:ext cx="2015280" cy="1434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インク 17">
                <a:extLst>
                  <a:ext uri="{FF2B5EF4-FFF2-40B4-BE49-F238E27FC236}">
                    <a16:creationId xmlns:a16="http://schemas.microsoft.com/office/drawing/2014/main" id="{4A6F9BB8-CC4C-07D9-5B94-98F7ADA6C2D1}"/>
                  </a:ext>
                </a:extLst>
              </p14:cNvPr>
              <p14:cNvContentPartPr/>
              <p14:nvPr/>
            </p14:nvContentPartPr>
            <p14:xfrm>
              <a:off x="8899886" y="2699469"/>
              <a:ext cx="1236960" cy="2046960"/>
            </p14:xfrm>
          </p:contentPart>
        </mc:Choice>
        <mc:Fallback xmlns="">
          <p:pic>
            <p:nvPicPr>
              <p:cNvPr id="18" name="インク 17">
                <a:extLst>
                  <a:ext uri="{FF2B5EF4-FFF2-40B4-BE49-F238E27FC236}">
                    <a16:creationId xmlns:a16="http://schemas.microsoft.com/office/drawing/2014/main" id="{4A6F9BB8-CC4C-07D9-5B94-98F7ADA6C2D1}"/>
                  </a:ext>
                </a:extLst>
              </p:cNvPr>
              <p:cNvPicPr/>
              <p:nvPr/>
            </p:nvPicPr>
            <p:blipFill>
              <a:blip r:embed="rId23"/>
              <a:stretch>
                <a:fillRect/>
              </a:stretch>
            </p:blipFill>
            <p:spPr>
              <a:xfrm>
                <a:off x="8845886" y="2591469"/>
                <a:ext cx="1344600" cy="2262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インク 19">
                <a:extLst>
                  <a:ext uri="{FF2B5EF4-FFF2-40B4-BE49-F238E27FC236}">
                    <a16:creationId xmlns:a16="http://schemas.microsoft.com/office/drawing/2014/main" id="{1E6C3799-9053-79AC-D357-5DCF73B04CAB}"/>
                  </a:ext>
                </a:extLst>
              </p14:cNvPr>
              <p14:cNvContentPartPr/>
              <p14:nvPr/>
            </p14:nvContentPartPr>
            <p14:xfrm>
              <a:off x="8908886" y="2716749"/>
              <a:ext cx="1706760" cy="1864080"/>
            </p14:xfrm>
          </p:contentPart>
        </mc:Choice>
        <mc:Fallback xmlns="">
          <p:pic>
            <p:nvPicPr>
              <p:cNvPr id="20" name="インク 19">
                <a:extLst>
                  <a:ext uri="{FF2B5EF4-FFF2-40B4-BE49-F238E27FC236}">
                    <a16:creationId xmlns:a16="http://schemas.microsoft.com/office/drawing/2014/main" id="{1E6C3799-9053-79AC-D357-5DCF73B04CAB}"/>
                  </a:ext>
                </a:extLst>
              </p:cNvPr>
              <p:cNvPicPr/>
              <p:nvPr/>
            </p:nvPicPr>
            <p:blipFill>
              <a:blip r:embed="rId25"/>
              <a:stretch>
                <a:fillRect/>
              </a:stretch>
            </p:blipFill>
            <p:spPr>
              <a:xfrm>
                <a:off x="8854886" y="2608749"/>
                <a:ext cx="1814400" cy="2079720"/>
              </a:xfrm>
              <a:prstGeom prst="rect">
                <a:avLst/>
              </a:prstGeom>
            </p:spPr>
          </p:pic>
        </mc:Fallback>
      </mc:AlternateContent>
      <p:sp>
        <p:nvSpPr>
          <p:cNvPr id="23" name="テキスト ボックス 22">
            <a:extLst>
              <a:ext uri="{FF2B5EF4-FFF2-40B4-BE49-F238E27FC236}">
                <a16:creationId xmlns:a16="http://schemas.microsoft.com/office/drawing/2014/main" id="{6354400A-FBED-EC3B-5435-6F19066FEB50}"/>
              </a:ext>
            </a:extLst>
          </p:cNvPr>
          <p:cNvSpPr txBox="1"/>
          <p:nvPr/>
        </p:nvSpPr>
        <p:spPr>
          <a:xfrm>
            <a:off x="6091706" y="4968417"/>
            <a:ext cx="2332690" cy="369332"/>
          </a:xfrm>
          <a:prstGeom prst="rect">
            <a:avLst/>
          </a:prstGeom>
          <a:noFill/>
        </p:spPr>
        <p:txBody>
          <a:bodyPr wrap="none" rtlCol="0">
            <a:spAutoFit/>
          </a:bodyPr>
          <a:lstStyle/>
          <a:p>
            <a:r>
              <a:rPr kumimoji="1" lang="ja-JP" altLang="en-US" b="1"/>
              <a:t>リンゴ</a:t>
            </a:r>
            <a:r>
              <a:rPr kumimoji="1" lang="en-US" altLang="ja-JP" b="1" dirty="0"/>
              <a:t>300</a:t>
            </a:r>
            <a:r>
              <a:rPr kumimoji="1" lang="ja-JP" altLang="en-US" b="1"/>
              <a:t>、バナナ</a:t>
            </a:r>
            <a:r>
              <a:rPr kumimoji="1" lang="en-US" altLang="ja-JP" b="1" dirty="0"/>
              <a:t>0</a:t>
            </a:r>
            <a:endParaRPr kumimoji="1" lang="ja-JP" altLang="en-US" b="1" dirty="0"/>
          </a:p>
        </p:txBody>
      </p:sp>
      <p:sp>
        <p:nvSpPr>
          <p:cNvPr id="24" name="テキスト ボックス 23">
            <a:extLst>
              <a:ext uri="{FF2B5EF4-FFF2-40B4-BE49-F238E27FC236}">
                <a16:creationId xmlns:a16="http://schemas.microsoft.com/office/drawing/2014/main" id="{D3C922C9-827F-6740-C8C7-C7A4E1B46DA1}"/>
              </a:ext>
            </a:extLst>
          </p:cNvPr>
          <p:cNvSpPr txBox="1"/>
          <p:nvPr/>
        </p:nvSpPr>
        <p:spPr>
          <a:xfrm>
            <a:off x="5898725" y="3041951"/>
            <a:ext cx="2598788" cy="369332"/>
          </a:xfrm>
          <a:prstGeom prst="rect">
            <a:avLst/>
          </a:prstGeom>
          <a:noFill/>
        </p:spPr>
        <p:txBody>
          <a:bodyPr wrap="none" rtlCol="0">
            <a:spAutoFit/>
          </a:bodyPr>
          <a:lstStyle/>
          <a:p>
            <a:r>
              <a:rPr kumimoji="1" lang="ja-JP" altLang="en-US" b="1"/>
              <a:t>リンゴ</a:t>
            </a:r>
            <a:r>
              <a:rPr kumimoji="1" lang="en-US" altLang="ja-JP" b="1" dirty="0"/>
              <a:t>200</a:t>
            </a:r>
            <a:r>
              <a:rPr kumimoji="1" lang="ja-JP" altLang="en-US" b="1"/>
              <a:t>、バナナ</a:t>
            </a:r>
            <a:r>
              <a:rPr kumimoji="1" lang="en-US" altLang="ja-JP" b="1" dirty="0"/>
              <a:t>100</a:t>
            </a:r>
            <a:endParaRPr kumimoji="1" lang="ja-JP" altLang="en-US" b="1" dirty="0"/>
          </a:p>
        </p:txBody>
      </p:sp>
      <p:cxnSp>
        <p:nvCxnSpPr>
          <p:cNvPr id="26" name="直線矢印コネクタ 25">
            <a:extLst>
              <a:ext uri="{FF2B5EF4-FFF2-40B4-BE49-F238E27FC236}">
                <a16:creationId xmlns:a16="http://schemas.microsoft.com/office/drawing/2014/main" id="{9835B966-11F3-7F1F-8865-BDA36939AAC4}"/>
              </a:ext>
            </a:extLst>
          </p:cNvPr>
          <p:cNvCxnSpPr>
            <a:cxnSpLocks/>
          </p:cNvCxnSpPr>
          <p:nvPr/>
        </p:nvCxnSpPr>
        <p:spPr>
          <a:xfrm flipH="1">
            <a:off x="6035649" y="4612010"/>
            <a:ext cx="990997" cy="1830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8EEE71DE-6540-D904-6ED9-E00327F15576}"/>
              </a:ext>
            </a:extLst>
          </p:cNvPr>
          <p:cNvSpPr txBox="1"/>
          <p:nvPr/>
        </p:nvSpPr>
        <p:spPr>
          <a:xfrm>
            <a:off x="6339840" y="4468003"/>
            <a:ext cx="646331" cy="369332"/>
          </a:xfrm>
          <a:prstGeom prst="rect">
            <a:avLst/>
          </a:prstGeom>
          <a:noFill/>
        </p:spPr>
        <p:txBody>
          <a:bodyPr wrap="none" rtlCol="0">
            <a:spAutoFit/>
          </a:bodyPr>
          <a:lstStyle/>
          <a:p>
            <a:r>
              <a:rPr kumimoji="1" lang="ja-JP" altLang="en-US" b="1" dirty="0"/>
              <a:t>輸出</a:t>
            </a:r>
          </a:p>
        </p:txBody>
      </p:sp>
      <p:cxnSp>
        <p:nvCxnSpPr>
          <p:cNvPr id="30" name="直線矢印コネクタ 29">
            <a:extLst>
              <a:ext uri="{FF2B5EF4-FFF2-40B4-BE49-F238E27FC236}">
                <a16:creationId xmlns:a16="http://schemas.microsoft.com/office/drawing/2014/main" id="{063E6684-A425-FC60-4358-E6527C92B45F}"/>
              </a:ext>
            </a:extLst>
          </p:cNvPr>
          <p:cNvCxnSpPr>
            <a:cxnSpLocks/>
          </p:cNvCxnSpPr>
          <p:nvPr/>
        </p:nvCxnSpPr>
        <p:spPr>
          <a:xfrm>
            <a:off x="8842385" y="2716749"/>
            <a:ext cx="12781" cy="110631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D7B00DE-7F66-084E-B2BC-BEE00BF6528E}"/>
              </a:ext>
            </a:extLst>
          </p:cNvPr>
          <p:cNvSpPr txBox="1"/>
          <p:nvPr/>
        </p:nvSpPr>
        <p:spPr>
          <a:xfrm>
            <a:off x="8485708" y="3011608"/>
            <a:ext cx="646331" cy="369332"/>
          </a:xfrm>
          <a:prstGeom prst="rect">
            <a:avLst/>
          </a:prstGeom>
          <a:noFill/>
        </p:spPr>
        <p:txBody>
          <a:bodyPr wrap="none" rtlCol="0">
            <a:spAutoFit/>
          </a:bodyPr>
          <a:lstStyle/>
          <a:p>
            <a:r>
              <a:rPr kumimoji="1" lang="ja-JP" altLang="en-US" b="1" dirty="0"/>
              <a:t>輸出</a:t>
            </a:r>
          </a:p>
        </p:txBody>
      </p:sp>
      <p:cxnSp>
        <p:nvCxnSpPr>
          <p:cNvPr id="34" name="直線矢印コネクタ 33">
            <a:extLst>
              <a:ext uri="{FF2B5EF4-FFF2-40B4-BE49-F238E27FC236}">
                <a16:creationId xmlns:a16="http://schemas.microsoft.com/office/drawing/2014/main" id="{3CC40997-33EE-3D2C-A81A-3013C98A4913}"/>
              </a:ext>
            </a:extLst>
          </p:cNvPr>
          <p:cNvCxnSpPr>
            <a:cxnSpLocks/>
          </p:cNvCxnSpPr>
          <p:nvPr/>
        </p:nvCxnSpPr>
        <p:spPr>
          <a:xfrm flipV="1">
            <a:off x="6060626" y="3595611"/>
            <a:ext cx="0" cy="111139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71ABF956-3E0E-478E-608A-B61895E5146B}"/>
              </a:ext>
            </a:extLst>
          </p:cNvPr>
          <p:cNvSpPr txBox="1"/>
          <p:nvPr/>
        </p:nvSpPr>
        <p:spPr>
          <a:xfrm>
            <a:off x="8854846" y="3818577"/>
            <a:ext cx="646331" cy="369332"/>
          </a:xfrm>
          <a:prstGeom prst="rect">
            <a:avLst/>
          </a:prstGeom>
          <a:noFill/>
        </p:spPr>
        <p:txBody>
          <a:bodyPr wrap="none" rtlCol="0">
            <a:spAutoFit/>
          </a:bodyPr>
          <a:lstStyle/>
          <a:p>
            <a:r>
              <a:rPr kumimoji="1" lang="ja-JP" altLang="en-US" b="1" dirty="0"/>
              <a:t>輸入</a:t>
            </a:r>
            <a:endParaRPr kumimoji="1" lang="en-US" altLang="ja-JP" b="1" dirty="0"/>
          </a:p>
        </p:txBody>
      </p:sp>
      <p:cxnSp>
        <p:nvCxnSpPr>
          <p:cNvPr id="38" name="直線矢印コネクタ 37">
            <a:extLst>
              <a:ext uri="{FF2B5EF4-FFF2-40B4-BE49-F238E27FC236}">
                <a16:creationId xmlns:a16="http://schemas.microsoft.com/office/drawing/2014/main" id="{1016BA5C-C190-6C11-6B6A-C135F46B2098}"/>
              </a:ext>
            </a:extLst>
          </p:cNvPr>
          <p:cNvCxnSpPr>
            <a:cxnSpLocks/>
          </p:cNvCxnSpPr>
          <p:nvPr/>
        </p:nvCxnSpPr>
        <p:spPr>
          <a:xfrm>
            <a:off x="8855166" y="3823063"/>
            <a:ext cx="91917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BBE7E888-C3BB-9D74-9BBE-15A7E426D701}"/>
              </a:ext>
            </a:extLst>
          </p:cNvPr>
          <p:cNvSpPr txBox="1"/>
          <p:nvPr/>
        </p:nvSpPr>
        <p:spPr>
          <a:xfrm>
            <a:off x="5845909" y="4232187"/>
            <a:ext cx="646331" cy="369332"/>
          </a:xfrm>
          <a:prstGeom prst="rect">
            <a:avLst/>
          </a:prstGeom>
          <a:noFill/>
        </p:spPr>
        <p:txBody>
          <a:bodyPr wrap="none" rtlCol="0">
            <a:spAutoFit/>
          </a:bodyPr>
          <a:lstStyle/>
          <a:p>
            <a:r>
              <a:rPr kumimoji="1" lang="ja-JP" altLang="en-US" b="1" dirty="0"/>
              <a:t>輸入</a:t>
            </a:r>
            <a:endParaRPr kumimoji="1" lang="en-US" altLang="ja-JP" b="1" dirty="0"/>
          </a:p>
        </p:txBody>
      </p:sp>
      <p:sp>
        <p:nvSpPr>
          <p:cNvPr id="9" name="Slide Number Placeholder 8">
            <a:extLst>
              <a:ext uri="{FF2B5EF4-FFF2-40B4-BE49-F238E27FC236}">
                <a16:creationId xmlns:a16="http://schemas.microsoft.com/office/drawing/2014/main" id="{6ECF00B7-9103-1101-5C36-AB3A37BAB411}"/>
              </a:ext>
            </a:extLst>
          </p:cNvPr>
          <p:cNvSpPr>
            <a:spLocks noGrp="1"/>
          </p:cNvSpPr>
          <p:nvPr>
            <p:ph type="sldNum" sz="quarter" idx="12"/>
          </p:nvPr>
        </p:nvSpPr>
        <p:spPr/>
        <p:txBody>
          <a:bodyPr/>
          <a:lstStyle/>
          <a:p>
            <a:fld id="{12AD7442-7840-4032-B275-B79E40692EEB}" type="slidenum">
              <a:rPr kumimoji="1" lang="ja-JP" altLang="en-US" smtClean="0"/>
              <a:t>11</a:t>
            </a:fld>
            <a:endParaRPr kumimoji="1" lang="ja-JP" altLang="en-US"/>
          </a:p>
        </p:txBody>
      </p:sp>
      <p:sp>
        <p:nvSpPr>
          <p:cNvPr id="14" name="Rectangle 13">
            <a:extLst>
              <a:ext uri="{FF2B5EF4-FFF2-40B4-BE49-F238E27FC236}">
                <a16:creationId xmlns:a16="http://schemas.microsoft.com/office/drawing/2014/main" id="{2DE7A396-CC10-89BC-3F17-D97C76AC053B}"/>
              </a:ext>
            </a:extLst>
          </p:cNvPr>
          <p:cNvSpPr/>
          <p:nvPr/>
        </p:nvSpPr>
        <p:spPr>
          <a:xfrm>
            <a:off x="9762266" y="1722856"/>
            <a:ext cx="1322709" cy="3660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F</a:t>
            </a:r>
            <a:r>
              <a:rPr lang="en-JP" sz="1400" dirty="0"/>
              <a:t>i</a:t>
            </a:r>
            <a:r>
              <a:rPr lang="en-JP" sz="1400" dirty="0">
                <a:solidFill>
                  <a:schemeClr val="tx1"/>
                </a:solidFill>
              </a:rPr>
              <a:t>フィリピン</a:t>
            </a:r>
            <a:endParaRPr lang="en-JP" sz="1400" dirty="0"/>
          </a:p>
        </p:txBody>
      </p:sp>
      <p:sp>
        <p:nvSpPr>
          <p:cNvPr id="15" name="Rectangle 14">
            <a:extLst>
              <a:ext uri="{FF2B5EF4-FFF2-40B4-BE49-F238E27FC236}">
                <a16:creationId xmlns:a16="http://schemas.microsoft.com/office/drawing/2014/main" id="{10D9841E-C06C-8282-44DE-92159233D6CC}"/>
              </a:ext>
            </a:extLst>
          </p:cNvPr>
          <p:cNvSpPr/>
          <p:nvPr/>
        </p:nvSpPr>
        <p:spPr>
          <a:xfrm>
            <a:off x="4523200" y="1331579"/>
            <a:ext cx="1322709" cy="3660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F</a:t>
            </a:r>
            <a:r>
              <a:rPr lang="en-JP" sz="1400" dirty="0"/>
              <a:t>i</a:t>
            </a:r>
            <a:r>
              <a:rPr lang="en-JP" sz="1400" dirty="0">
                <a:solidFill>
                  <a:schemeClr val="tx1"/>
                </a:solidFill>
              </a:rPr>
              <a:t>バナナ数量</a:t>
            </a:r>
            <a:endParaRPr lang="en-JP" sz="1400" dirty="0"/>
          </a:p>
        </p:txBody>
      </p:sp>
      <mc:AlternateContent xmlns:mc="http://schemas.openxmlformats.org/markup-compatibility/2006" xmlns:p14="http://schemas.microsoft.com/office/powerpoint/2010/main">
        <mc:Choice Requires="p14">
          <p:contentPart p14:bwMode="auto" r:id="rId26">
            <p14:nvContentPartPr>
              <p14:cNvPr id="11" name="Ink 10">
                <a:extLst>
                  <a:ext uri="{FF2B5EF4-FFF2-40B4-BE49-F238E27FC236}">
                    <a16:creationId xmlns:a16="http://schemas.microsoft.com/office/drawing/2014/main" id="{BCAFBF51-9378-C2BC-DC22-E354E454B4D0}"/>
                  </a:ext>
                </a:extLst>
              </p14:cNvPr>
              <p14:cNvContentPartPr/>
              <p14:nvPr/>
            </p14:nvContentPartPr>
            <p14:xfrm>
              <a:off x="5360777" y="2802274"/>
              <a:ext cx="1635120" cy="1814040"/>
            </p14:xfrm>
          </p:contentPart>
        </mc:Choice>
        <mc:Fallback xmlns="">
          <p:pic>
            <p:nvPicPr>
              <p:cNvPr id="11" name="Ink 10">
                <a:extLst>
                  <a:ext uri="{FF2B5EF4-FFF2-40B4-BE49-F238E27FC236}">
                    <a16:creationId xmlns:a16="http://schemas.microsoft.com/office/drawing/2014/main" id="{BCAFBF51-9378-C2BC-DC22-E354E454B4D0}"/>
                  </a:ext>
                </a:extLst>
              </p:cNvPr>
              <p:cNvPicPr/>
              <p:nvPr/>
            </p:nvPicPr>
            <p:blipFill>
              <a:blip r:embed="rId27"/>
              <a:stretch>
                <a:fillRect/>
              </a:stretch>
            </p:blipFill>
            <p:spPr>
              <a:xfrm>
                <a:off x="5324777" y="2730274"/>
                <a:ext cx="1706760" cy="1957680"/>
              </a:xfrm>
              <a:prstGeom prst="rect">
                <a:avLst/>
              </a:prstGeom>
            </p:spPr>
          </p:pic>
        </mc:Fallback>
      </mc:AlternateContent>
    </p:spTree>
    <p:extLst>
      <p:ext uri="{BB962C8B-B14F-4D97-AF65-F5344CB8AC3E}">
        <p14:creationId xmlns:p14="http://schemas.microsoft.com/office/powerpoint/2010/main" val="214131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D5EC40-AEFA-9D38-86F3-90669CDF8F58}"/>
              </a:ext>
            </a:extLst>
          </p:cNvPr>
          <p:cNvSpPr>
            <a:spLocks noGrp="1"/>
          </p:cNvSpPr>
          <p:nvPr>
            <p:ph type="title"/>
          </p:nvPr>
        </p:nvSpPr>
        <p:spPr>
          <a:xfrm>
            <a:off x="838200" y="60320"/>
            <a:ext cx="10515600" cy="1325563"/>
          </a:xfrm>
        </p:spPr>
        <p:txBody>
          <a:bodyPr/>
          <a:lstStyle/>
          <a:p>
            <a:r>
              <a:rPr kumimoji="1" lang="ja-JP" altLang="en-US" dirty="0"/>
              <a:t>３　リカード・モデルの現実への適用</a:t>
            </a:r>
          </a:p>
        </p:txBody>
      </p:sp>
      <p:sp>
        <p:nvSpPr>
          <p:cNvPr id="3" name="コンテンツ プレースホルダー 2">
            <a:extLst>
              <a:ext uri="{FF2B5EF4-FFF2-40B4-BE49-F238E27FC236}">
                <a16:creationId xmlns:a16="http://schemas.microsoft.com/office/drawing/2014/main" id="{3DDA7E18-BA30-0E6F-4548-3441F4429A60}"/>
              </a:ext>
            </a:extLst>
          </p:cNvPr>
          <p:cNvSpPr>
            <a:spLocks noGrp="1"/>
          </p:cNvSpPr>
          <p:nvPr>
            <p:ph sz="half" idx="1"/>
          </p:nvPr>
        </p:nvSpPr>
        <p:spPr>
          <a:xfrm>
            <a:off x="228601" y="1362408"/>
            <a:ext cx="6186488" cy="5200650"/>
          </a:xfrm>
        </p:spPr>
        <p:txBody>
          <a:bodyPr>
            <a:normAutofit fontScale="92500" lnSpcReduction="10000"/>
          </a:bodyPr>
          <a:lstStyle/>
          <a:p>
            <a:r>
              <a:rPr kumimoji="1" lang="ja-JP" altLang="en-US" sz="2400" dirty="0"/>
              <a:t>財が多数あるときの比較優位と貿易パターン</a:t>
            </a:r>
            <a:endParaRPr kumimoji="1" lang="en-US" altLang="ja-JP" sz="2400" dirty="0"/>
          </a:p>
          <a:p>
            <a:r>
              <a:rPr kumimoji="1" lang="ja-JP" altLang="en-US" sz="2400" dirty="0"/>
              <a:t>リカード・モデルを</a:t>
            </a:r>
            <a:r>
              <a:rPr kumimoji="1" lang="en-US" altLang="ja-JP" sz="2400" dirty="0"/>
              <a:t>2 </a:t>
            </a:r>
            <a:r>
              <a:rPr kumimoji="1" lang="ja-JP" altLang="en-US" sz="2400" dirty="0"/>
              <a:t>国多数財に拡張</a:t>
            </a:r>
            <a:endParaRPr kumimoji="1" lang="en-US" altLang="ja-JP" sz="2400" dirty="0"/>
          </a:p>
          <a:p>
            <a:pPr marL="0" indent="0">
              <a:buNone/>
            </a:pPr>
            <a:r>
              <a:rPr kumimoji="1" lang="ja-JP" altLang="en-US" sz="2400" dirty="0"/>
              <a:t>例：</a:t>
            </a:r>
            <a:r>
              <a:rPr kumimoji="1" lang="en-US" altLang="ja-JP" sz="2400" dirty="0"/>
              <a:t>6</a:t>
            </a:r>
            <a:r>
              <a:rPr kumimoji="1" lang="ja-JP" altLang="en-US" sz="2400" dirty="0"/>
              <a:t>財</a:t>
            </a:r>
            <a:r>
              <a:rPr kumimoji="1" lang="ja-JP" altLang="en-US" sz="2400"/>
              <a:t>、日フィリピン間</a:t>
            </a:r>
            <a:r>
              <a:rPr kumimoji="1" lang="en-US" altLang="ja-JP" sz="2400" dirty="0"/>
              <a:t>3.5</a:t>
            </a:r>
            <a:r>
              <a:rPr kumimoji="1" lang="ja-JP" altLang="en-US" sz="2400" dirty="0"/>
              <a:t>倍の賃金格差</a:t>
            </a:r>
            <a:endParaRPr kumimoji="1" lang="en-US" altLang="ja-JP" sz="2400" dirty="0"/>
          </a:p>
          <a:p>
            <a:pPr marL="0" indent="0">
              <a:buNone/>
            </a:pPr>
            <a:r>
              <a:rPr kumimoji="1" lang="ja-JP" altLang="en-US" sz="2400" dirty="0"/>
              <a:t>①</a:t>
            </a:r>
            <a:r>
              <a:rPr kumimoji="1" lang="ja-JP" altLang="en-US" sz="2400"/>
              <a:t>日本がフィリピンに</a:t>
            </a:r>
            <a:r>
              <a:rPr kumimoji="1" lang="ja-JP" altLang="en-US" sz="2400" dirty="0"/>
              <a:t>比べてどの程度生産技術が優れているかを，投入係数の</a:t>
            </a:r>
            <a:r>
              <a:rPr kumimoji="1" lang="ja-JP" altLang="en-US" sz="2400"/>
              <a:t>比率（フィリピン／</a:t>
            </a:r>
            <a:r>
              <a:rPr kumimoji="1" lang="ja-JP" altLang="en-US" sz="2400" dirty="0"/>
              <a:t>日本）で各財について求める</a:t>
            </a:r>
            <a:endParaRPr kumimoji="1" lang="en-US" altLang="ja-JP" sz="2400" dirty="0"/>
          </a:p>
          <a:p>
            <a:pPr marL="0" indent="0">
              <a:buNone/>
            </a:pPr>
            <a:r>
              <a:rPr kumimoji="1" lang="ja-JP" altLang="en-US" sz="2400" dirty="0"/>
              <a:t>②縦軸に求めた投入係数の比率，横軸に各財を取り，日本が優れている順に並べる</a:t>
            </a:r>
            <a:endParaRPr kumimoji="1" lang="en-US" altLang="ja-JP" sz="2400" dirty="0"/>
          </a:p>
          <a:p>
            <a:pPr marL="0" indent="0">
              <a:buNone/>
            </a:pPr>
            <a:r>
              <a:rPr kumimoji="1" lang="ja-JP" altLang="en-US" sz="2400" dirty="0"/>
              <a:t>③ </a:t>
            </a:r>
            <a:r>
              <a:rPr kumimoji="1" lang="en-US" altLang="ja-JP" sz="2400" dirty="0"/>
              <a:t>3.5 </a:t>
            </a:r>
            <a:r>
              <a:rPr kumimoji="1" lang="ja-JP" altLang="en-US" sz="2400" dirty="0"/>
              <a:t>倍の賃金コストの差を考慮しても，なお日本に生産技術が優れている財が日本の比較優位財，賃金コストの差を埋められない財は，比較</a:t>
            </a:r>
            <a:r>
              <a:rPr kumimoji="1" lang="ja-JP" altLang="en-US" sz="2400"/>
              <a:t>劣位すなわちフィリピンの</a:t>
            </a:r>
            <a:r>
              <a:rPr kumimoji="1" lang="ja-JP" altLang="en-US" sz="2400" dirty="0"/>
              <a:t>比較優位財</a:t>
            </a:r>
            <a:endParaRPr kumimoji="1" lang="en-US" altLang="ja-JP" sz="2400" dirty="0"/>
          </a:p>
          <a:p>
            <a:pPr marL="0" indent="0">
              <a:buNone/>
            </a:pPr>
            <a:r>
              <a:rPr kumimoji="1" lang="en-US" altLang="ja-JP" sz="2400" dirty="0">
                <a:sym typeface="Wingdings" panose="05000000000000000000" pitchFamily="2" charset="2"/>
              </a:rPr>
              <a:t></a:t>
            </a:r>
            <a:r>
              <a:rPr kumimoji="1" lang="ja-JP" altLang="en-US" sz="2400" dirty="0">
                <a:sym typeface="Wingdings" panose="05000000000000000000" pitchFamily="2" charset="2"/>
              </a:rPr>
              <a:t>医薬品・</a:t>
            </a:r>
            <a:r>
              <a:rPr kumimoji="1" lang="en-US" altLang="ja-JP" sz="2400" dirty="0">
                <a:sym typeface="Wingdings" panose="05000000000000000000" pitchFamily="2" charset="2"/>
              </a:rPr>
              <a:t>PC</a:t>
            </a:r>
            <a:r>
              <a:rPr kumimoji="1" lang="ja-JP" altLang="en-US" sz="2400">
                <a:sym typeface="Wingdings" panose="05000000000000000000" pitchFamily="2" charset="2"/>
              </a:rPr>
              <a:t>・リンゴ・</a:t>
            </a:r>
            <a:r>
              <a:rPr kumimoji="1" lang="ja-JP" altLang="en-US" sz="2400" dirty="0">
                <a:sym typeface="Wingdings" panose="05000000000000000000" pitchFamily="2" charset="2"/>
              </a:rPr>
              <a:t>時計は日本に比較優位</a:t>
            </a:r>
            <a:endParaRPr kumimoji="1" lang="en-US" altLang="ja-JP" sz="2400" dirty="0">
              <a:sym typeface="Wingdings" panose="05000000000000000000" pitchFamily="2" charset="2"/>
            </a:endParaRPr>
          </a:p>
          <a:p>
            <a:pPr marL="0" indent="0">
              <a:buNone/>
            </a:pPr>
            <a:r>
              <a:rPr lang="ja-JP" altLang="en-US" sz="2400">
                <a:sym typeface="Wingdings" panose="05000000000000000000" pitchFamily="2" charset="2"/>
              </a:rPr>
              <a:t>衣服・バナナはフィリピンに</a:t>
            </a:r>
            <a:r>
              <a:rPr lang="ja-JP" altLang="en-US" sz="2400" dirty="0">
                <a:sym typeface="Wingdings" panose="05000000000000000000" pitchFamily="2" charset="2"/>
              </a:rPr>
              <a:t>比較優位</a:t>
            </a:r>
            <a:endParaRPr kumimoji="1" lang="en-US" altLang="ja-JP" sz="2400" dirty="0"/>
          </a:p>
          <a:p>
            <a:endParaRPr kumimoji="1" lang="ja-JP" altLang="en-US" sz="2400" dirty="0"/>
          </a:p>
        </p:txBody>
      </p:sp>
      <p:pic>
        <p:nvPicPr>
          <p:cNvPr id="5" name="コンテンツ プレースホルダー 4">
            <a:extLst>
              <a:ext uri="{FF2B5EF4-FFF2-40B4-BE49-F238E27FC236}">
                <a16:creationId xmlns:a16="http://schemas.microsoft.com/office/drawing/2014/main" id="{B5BCE070-0E9F-E85B-1BD2-7F27B8EB17DB}"/>
              </a:ext>
            </a:extLst>
          </p:cNvPr>
          <p:cNvPicPr>
            <a:picLocks noGrp="1" noChangeAspect="1"/>
          </p:cNvPicPr>
          <p:nvPr>
            <p:ph sz="half" idx="2"/>
          </p:nvPr>
        </p:nvPicPr>
        <p:blipFill>
          <a:blip r:embed="rId2"/>
          <a:stretch>
            <a:fillRect/>
          </a:stretch>
        </p:blipFill>
        <p:spPr>
          <a:xfrm>
            <a:off x="6331331" y="2735599"/>
            <a:ext cx="5510953" cy="3985876"/>
          </a:xfrm>
          <a:prstGeom prst="rect">
            <a:avLst/>
          </a:prstGeom>
        </p:spPr>
      </p:pic>
      <p:sp>
        <p:nvSpPr>
          <p:cNvPr id="16" name="テキスト ボックス 15">
            <a:extLst>
              <a:ext uri="{FF2B5EF4-FFF2-40B4-BE49-F238E27FC236}">
                <a16:creationId xmlns:a16="http://schemas.microsoft.com/office/drawing/2014/main" id="{FE4FA899-7DD8-DBBD-B6FC-FBEB3B9D7EFB}"/>
              </a:ext>
            </a:extLst>
          </p:cNvPr>
          <p:cNvSpPr txBox="1"/>
          <p:nvPr/>
        </p:nvSpPr>
        <p:spPr>
          <a:xfrm>
            <a:off x="10267405" y="5723801"/>
            <a:ext cx="1338828" cy="369332"/>
          </a:xfrm>
          <a:prstGeom prst="rect">
            <a:avLst/>
          </a:prstGeom>
          <a:noFill/>
        </p:spPr>
        <p:txBody>
          <a:bodyPr wrap="none" rtlCol="0">
            <a:spAutoFit/>
          </a:bodyPr>
          <a:lstStyle/>
          <a:p>
            <a:r>
              <a:rPr kumimoji="1" lang="ja-JP" altLang="en-US" b="1"/>
              <a:t>フィリピン</a:t>
            </a:r>
            <a:endParaRPr kumimoji="1" lang="ja-JP" altLang="en-US" b="1" dirty="0"/>
          </a:p>
        </p:txBody>
      </p:sp>
      <p:sp>
        <p:nvSpPr>
          <p:cNvPr id="18" name="テキスト ボックス 17">
            <a:extLst>
              <a:ext uri="{FF2B5EF4-FFF2-40B4-BE49-F238E27FC236}">
                <a16:creationId xmlns:a16="http://schemas.microsoft.com/office/drawing/2014/main" id="{8057058A-CF09-BDB5-E942-E826A46DE780}"/>
              </a:ext>
            </a:extLst>
          </p:cNvPr>
          <p:cNvSpPr txBox="1"/>
          <p:nvPr/>
        </p:nvSpPr>
        <p:spPr>
          <a:xfrm>
            <a:off x="8247017" y="5723801"/>
            <a:ext cx="646331" cy="369332"/>
          </a:xfrm>
          <a:prstGeom prst="rect">
            <a:avLst/>
          </a:prstGeom>
          <a:noFill/>
        </p:spPr>
        <p:txBody>
          <a:bodyPr wrap="none" rtlCol="0">
            <a:spAutoFit/>
          </a:bodyPr>
          <a:lstStyle/>
          <a:p>
            <a:r>
              <a:rPr kumimoji="1" lang="ja-JP" altLang="en-US" b="1" dirty="0"/>
              <a:t>日本</a:t>
            </a:r>
          </a:p>
        </p:txBody>
      </p:sp>
      <p:sp>
        <p:nvSpPr>
          <p:cNvPr id="6" name="Slide Number Placeholder 5">
            <a:extLst>
              <a:ext uri="{FF2B5EF4-FFF2-40B4-BE49-F238E27FC236}">
                <a16:creationId xmlns:a16="http://schemas.microsoft.com/office/drawing/2014/main" id="{3A92077D-E50F-637B-4DF9-B332814483A2}"/>
              </a:ext>
            </a:extLst>
          </p:cNvPr>
          <p:cNvSpPr>
            <a:spLocks noGrp="1"/>
          </p:cNvSpPr>
          <p:nvPr>
            <p:ph type="sldNum" sz="quarter" idx="12"/>
          </p:nvPr>
        </p:nvSpPr>
        <p:spPr/>
        <p:txBody>
          <a:bodyPr/>
          <a:lstStyle/>
          <a:p>
            <a:fld id="{12AD7442-7840-4032-B275-B79E40692EEB}" type="slidenum">
              <a:rPr kumimoji="1" lang="ja-JP" altLang="en-US" smtClean="0"/>
              <a:t>12</a:t>
            </a:fld>
            <a:endParaRPr kumimoji="1" lang="ja-JP" altLang="en-US"/>
          </a:p>
        </p:txBody>
      </p:sp>
      <p:graphicFrame>
        <p:nvGraphicFramePr>
          <p:cNvPr id="8" name="Table 7">
            <a:extLst>
              <a:ext uri="{FF2B5EF4-FFF2-40B4-BE49-F238E27FC236}">
                <a16:creationId xmlns:a16="http://schemas.microsoft.com/office/drawing/2014/main" id="{76130C1E-972A-3F82-4620-7D24E74EFD32}"/>
              </a:ext>
            </a:extLst>
          </p:cNvPr>
          <p:cNvGraphicFramePr>
            <a:graphicFrameLocks noGrp="1"/>
          </p:cNvGraphicFramePr>
          <p:nvPr>
            <p:extLst>
              <p:ext uri="{D42A27DB-BD31-4B8C-83A1-F6EECF244321}">
                <p14:modId xmlns:p14="http://schemas.microsoft.com/office/powerpoint/2010/main" val="2159526637"/>
              </p:ext>
            </p:extLst>
          </p:nvPr>
        </p:nvGraphicFramePr>
        <p:xfrm>
          <a:off x="6463503" y="1475318"/>
          <a:ext cx="5445759" cy="1170570"/>
        </p:xfrm>
        <a:graphic>
          <a:graphicData uri="http://schemas.openxmlformats.org/drawingml/2006/table">
            <a:tbl>
              <a:tblPr firstRow="1" bandRow="1">
                <a:tableStyleId>{5C22544A-7EE6-4342-B048-85BDC9FD1C3A}</a:tableStyleId>
              </a:tblPr>
              <a:tblGrid>
                <a:gridCol w="1087737">
                  <a:extLst>
                    <a:ext uri="{9D8B030D-6E8A-4147-A177-3AD203B41FA5}">
                      <a16:colId xmlns:a16="http://schemas.microsoft.com/office/drawing/2014/main" val="3632528039"/>
                    </a:ext>
                  </a:extLst>
                </a:gridCol>
                <a:gridCol w="726337">
                  <a:extLst>
                    <a:ext uri="{9D8B030D-6E8A-4147-A177-3AD203B41FA5}">
                      <a16:colId xmlns:a16="http://schemas.microsoft.com/office/drawing/2014/main" val="280320746"/>
                    </a:ext>
                  </a:extLst>
                </a:gridCol>
                <a:gridCol w="726337">
                  <a:extLst>
                    <a:ext uri="{9D8B030D-6E8A-4147-A177-3AD203B41FA5}">
                      <a16:colId xmlns:a16="http://schemas.microsoft.com/office/drawing/2014/main" val="1426784205"/>
                    </a:ext>
                  </a:extLst>
                </a:gridCol>
                <a:gridCol w="726337">
                  <a:extLst>
                    <a:ext uri="{9D8B030D-6E8A-4147-A177-3AD203B41FA5}">
                      <a16:colId xmlns:a16="http://schemas.microsoft.com/office/drawing/2014/main" val="3224602291"/>
                    </a:ext>
                  </a:extLst>
                </a:gridCol>
                <a:gridCol w="726337">
                  <a:extLst>
                    <a:ext uri="{9D8B030D-6E8A-4147-A177-3AD203B41FA5}">
                      <a16:colId xmlns:a16="http://schemas.microsoft.com/office/drawing/2014/main" val="1164205970"/>
                    </a:ext>
                  </a:extLst>
                </a:gridCol>
                <a:gridCol w="726337">
                  <a:extLst>
                    <a:ext uri="{9D8B030D-6E8A-4147-A177-3AD203B41FA5}">
                      <a16:colId xmlns:a16="http://schemas.microsoft.com/office/drawing/2014/main" val="4171042316"/>
                    </a:ext>
                  </a:extLst>
                </a:gridCol>
                <a:gridCol w="726337">
                  <a:extLst>
                    <a:ext uri="{9D8B030D-6E8A-4147-A177-3AD203B41FA5}">
                      <a16:colId xmlns:a16="http://schemas.microsoft.com/office/drawing/2014/main" val="2770463311"/>
                    </a:ext>
                  </a:extLst>
                </a:gridCol>
              </a:tblGrid>
              <a:tr h="329210">
                <a:tc>
                  <a:txBody>
                    <a:bodyPr/>
                    <a:lstStyle/>
                    <a:p>
                      <a:endParaRPr lang="en-JP" sz="1200" dirty="0"/>
                    </a:p>
                  </a:txBody>
                  <a:tcPr/>
                </a:tc>
                <a:tc>
                  <a:txBody>
                    <a:bodyPr/>
                    <a:lstStyle/>
                    <a:p>
                      <a:r>
                        <a:rPr lang="en-JP" sz="1200" dirty="0"/>
                        <a:t>リンゴ</a:t>
                      </a:r>
                    </a:p>
                  </a:txBody>
                  <a:tcPr/>
                </a:tc>
                <a:tc>
                  <a:txBody>
                    <a:bodyPr/>
                    <a:lstStyle/>
                    <a:p>
                      <a:r>
                        <a:rPr lang="en-JP" sz="1200" dirty="0"/>
                        <a:t>PC</a:t>
                      </a:r>
                    </a:p>
                  </a:txBody>
                  <a:tcPr/>
                </a:tc>
                <a:tc>
                  <a:txBody>
                    <a:bodyPr/>
                    <a:lstStyle/>
                    <a:p>
                      <a:r>
                        <a:rPr lang="en-JP" sz="1200" dirty="0"/>
                        <a:t>医薬品</a:t>
                      </a:r>
                    </a:p>
                  </a:txBody>
                  <a:tcPr/>
                </a:tc>
                <a:tc>
                  <a:txBody>
                    <a:bodyPr/>
                    <a:lstStyle/>
                    <a:p>
                      <a:r>
                        <a:rPr lang="en-JP" sz="1200" dirty="0"/>
                        <a:t>時計</a:t>
                      </a:r>
                    </a:p>
                  </a:txBody>
                  <a:tcPr/>
                </a:tc>
                <a:tc>
                  <a:txBody>
                    <a:bodyPr/>
                    <a:lstStyle/>
                    <a:p>
                      <a:r>
                        <a:rPr lang="en-JP" sz="1200" dirty="0"/>
                        <a:t>衣服</a:t>
                      </a:r>
                    </a:p>
                  </a:txBody>
                  <a:tcPr/>
                </a:tc>
                <a:tc>
                  <a:txBody>
                    <a:bodyPr/>
                    <a:lstStyle/>
                    <a:p>
                      <a:r>
                        <a:rPr lang="en-JP" sz="1200" dirty="0"/>
                        <a:t>バナナ</a:t>
                      </a:r>
                    </a:p>
                  </a:txBody>
                  <a:tcPr/>
                </a:tc>
                <a:extLst>
                  <a:ext uri="{0D108BD9-81ED-4DB2-BD59-A6C34878D82A}">
                    <a16:rowId xmlns:a16="http://schemas.microsoft.com/office/drawing/2014/main" val="402040880"/>
                  </a:ext>
                </a:extLst>
              </a:tr>
              <a:tr h="283520">
                <a:tc>
                  <a:txBody>
                    <a:bodyPr/>
                    <a:lstStyle/>
                    <a:p>
                      <a:r>
                        <a:rPr lang="en-JP" sz="1200" dirty="0"/>
                        <a:t>日本</a:t>
                      </a:r>
                    </a:p>
                  </a:txBody>
                  <a:tcPr/>
                </a:tc>
                <a:tc>
                  <a:txBody>
                    <a:bodyPr/>
                    <a:lstStyle/>
                    <a:p>
                      <a:r>
                        <a:rPr lang="en-JP" sz="1200" dirty="0"/>
                        <a:t>2</a:t>
                      </a:r>
                    </a:p>
                  </a:txBody>
                  <a:tcPr/>
                </a:tc>
                <a:tc>
                  <a:txBody>
                    <a:bodyPr/>
                    <a:lstStyle/>
                    <a:p>
                      <a:r>
                        <a:rPr lang="en-JP" sz="1200" dirty="0"/>
                        <a:t>3</a:t>
                      </a:r>
                    </a:p>
                  </a:txBody>
                  <a:tcPr/>
                </a:tc>
                <a:tc>
                  <a:txBody>
                    <a:bodyPr/>
                    <a:lstStyle/>
                    <a:p>
                      <a:r>
                        <a:rPr lang="en-JP" sz="1200" dirty="0"/>
                        <a:t>6</a:t>
                      </a:r>
                    </a:p>
                  </a:txBody>
                  <a:tcPr/>
                </a:tc>
                <a:tc>
                  <a:txBody>
                    <a:bodyPr/>
                    <a:lstStyle/>
                    <a:p>
                      <a:r>
                        <a:rPr lang="en-JP" sz="1200" dirty="0"/>
                        <a:t>5</a:t>
                      </a:r>
                    </a:p>
                  </a:txBody>
                  <a:tcPr/>
                </a:tc>
                <a:tc>
                  <a:txBody>
                    <a:bodyPr/>
                    <a:lstStyle/>
                    <a:p>
                      <a:r>
                        <a:rPr lang="en-JP" sz="1200" dirty="0"/>
                        <a:t>3</a:t>
                      </a:r>
                    </a:p>
                  </a:txBody>
                  <a:tcPr/>
                </a:tc>
                <a:tc>
                  <a:txBody>
                    <a:bodyPr/>
                    <a:lstStyle/>
                    <a:p>
                      <a:r>
                        <a:rPr lang="en-JP" sz="1200" dirty="0"/>
                        <a:t>4</a:t>
                      </a:r>
                    </a:p>
                  </a:txBody>
                  <a:tcPr/>
                </a:tc>
                <a:extLst>
                  <a:ext uri="{0D108BD9-81ED-4DB2-BD59-A6C34878D82A}">
                    <a16:rowId xmlns:a16="http://schemas.microsoft.com/office/drawing/2014/main" val="173653699"/>
                  </a:ext>
                </a:extLst>
              </a:tr>
              <a:tr h="263179">
                <a:tc>
                  <a:txBody>
                    <a:bodyPr/>
                    <a:lstStyle/>
                    <a:p>
                      <a:r>
                        <a:rPr lang="en-JP" sz="1200" dirty="0"/>
                        <a:t>フィリピン</a:t>
                      </a:r>
                    </a:p>
                  </a:txBody>
                  <a:tcPr/>
                </a:tc>
                <a:tc>
                  <a:txBody>
                    <a:bodyPr/>
                    <a:lstStyle/>
                    <a:p>
                      <a:r>
                        <a:rPr lang="en-JP" sz="1200" dirty="0"/>
                        <a:t>10</a:t>
                      </a:r>
                    </a:p>
                  </a:txBody>
                  <a:tcPr/>
                </a:tc>
                <a:tc>
                  <a:txBody>
                    <a:bodyPr/>
                    <a:lstStyle/>
                    <a:p>
                      <a:r>
                        <a:rPr lang="en-JP" sz="1200" dirty="0"/>
                        <a:t>18</a:t>
                      </a:r>
                    </a:p>
                  </a:txBody>
                  <a:tcPr/>
                </a:tc>
                <a:tc>
                  <a:txBody>
                    <a:bodyPr/>
                    <a:lstStyle/>
                    <a:p>
                      <a:r>
                        <a:rPr lang="en-JP" sz="1200" dirty="0"/>
                        <a:t>42</a:t>
                      </a:r>
                    </a:p>
                  </a:txBody>
                  <a:tcPr/>
                </a:tc>
                <a:tc>
                  <a:txBody>
                    <a:bodyPr/>
                    <a:lstStyle/>
                    <a:p>
                      <a:r>
                        <a:rPr lang="en-JP" sz="1200" dirty="0"/>
                        <a:t>20</a:t>
                      </a:r>
                    </a:p>
                  </a:txBody>
                  <a:tcPr/>
                </a:tc>
                <a:tc>
                  <a:txBody>
                    <a:bodyPr/>
                    <a:lstStyle/>
                    <a:p>
                      <a:r>
                        <a:rPr lang="en-JP" sz="1200" dirty="0"/>
                        <a:t>9</a:t>
                      </a:r>
                    </a:p>
                  </a:txBody>
                  <a:tcPr/>
                </a:tc>
                <a:tc>
                  <a:txBody>
                    <a:bodyPr/>
                    <a:lstStyle/>
                    <a:p>
                      <a:r>
                        <a:rPr lang="en-JP" sz="1200" dirty="0"/>
                        <a:t>8</a:t>
                      </a:r>
                    </a:p>
                  </a:txBody>
                  <a:tcPr/>
                </a:tc>
                <a:extLst>
                  <a:ext uri="{0D108BD9-81ED-4DB2-BD59-A6C34878D82A}">
                    <a16:rowId xmlns:a16="http://schemas.microsoft.com/office/drawing/2014/main" val="2888513116"/>
                  </a:ext>
                </a:extLst>
              </a:tr>
              <a:tr h="283520">
                <a:tc>
                  <a:txBody>
                    <a:bodyPr/>
                    <a:lstStyle/>
                    <a:p>
                      <a:r>
                        <a:rPr lang="en-JP" sz="1200" dirty="0"/>
                        <a:t>比率</a:t>
                      </a:r>
                    </a:p>
                  </a:txBody>
                  <a:tcPr/>
                </a:tc>
                <a:tc>
                  <a:txBody>
                    <a:bodyPr/>
                    <a:lstStyle/>
                    <a:p>
                      <a:r>
                        <a:rPr lang="en-JP" sz="1200" dirty="0"/>
                        <a:t>5</a:t>
                      </a:r>
                    </a:p>
                  </a:txBody>
                  <a:tcPr/>
                </a:tc>
                <a:tc>
                  <a:txBody>
                    <a:bodyPr/>
                    <a:lstStyle/>
                    <a:p>
                      <a:r>
                        <a:rPr lang="en-JP" sz="1200" dirty="0"/>
                        <a:t>6</a:t>
                      </a:r>
                    </a:p>
                  </a:txBody>
                  <a:tcPr/>
                </a:tc>
                <a:tc>
                  <a:txBody>
                    <a:bodyPr/>
                    <a:lstStyle/>
                    <a:p>
                      <a:r>
                        <a:rPr lang="en-JP" sz="1200" dirty="0"/>
                        <a:t>7</a:t>
                      </a:r>
                    </a:p>
                  </a:txBody>
                  <a:tcPr/>
                </a:tc>
                <a:tc>
                  <a:txBody>
                    <a:bodyPr/>
                    <a:lstStyle/>
                    <a:p>
                      <a:r>
                        <a:rPr lang="en-JP" sz="1200" dirty="0"/>
                        <a:t>4</a:t>
                      </a:r>
                    </a:p>
                  </a:txBody>
                  <a:tcPr/>
                </a:tc>
                <a:tc>
                  <a:txBody>
                    <a:bodyPr/>
                    <a:lstStyle/>
                    <a:p>
                      <a:r>
                        <a:rPr lang="en-JP" sz="1200" dirty="0"/>
                        <a:t>3</a:t>
                      </a:r>
                    </a:p>
                  </a:txBody>
                  <a:tcPr/>
                </a:tc>
                <a:tc>
                  <a:txBody>
                    <a:bodyPr/>
                    <a:lstStyle/>
                    <a:p>
                      <a:r>
                        <a:rPr lang="en-JP" sz="1200" dirty="0"/>
                        <a:t>2</a:t>
                      </a:r>
                    </a:p>
                  </a:txBody>
                  <a:tcPr/>
                </a:tc>
                <a:extLst>
                  <a:ext uri="{0D108BD9-81ED-4DB2-BD59-A6C34878D82A}">
                    <a16:rowId xmlns:a16="http://schemas.microsoft.com/office/drawing/2014/main" val="1255067875"/>
                  </a:ext>
                </a:extLst>
              </a:tr>
            </a:tbl>
          </a:graphicData>
        </a:graphic>
      </p:graphicFrame>
      <p:sp>
        <p:nvSpPr>
          <p:cNvPr id="19" name="TextBox 18">
            <a:extLst>
              <a:ext uri="{FF2B5EF4-FFF2-40B4-BE49-F238E27FC236}">
                <a16:creationId xmlns:a16="http://schemas.microsoft.com/office/drawing/2014/main" id="{14FC302B-1B0A-F616-2266-96179403FEF0}"/>
              </a:ext>
            </a:extLst>
          </p:cNvPr>
          <p:cNvSpPr txBox="1"/>
          <p:nvPr/>
        </p:nvSpPr>
        <p:spPr>
          <a:xfrm>
            <a:off x="6427951" y="1078788"/>
            <a:ext cx="4134465" cy="369332"/>
          </a:xfrm>
          <a:prstGeom prst="rect">
            <a:avLst/>
          </a:prstGeom>
          <a:noFill/>
        </p:spPr>
        <p:txBody>
          <a:bodyPr wrap="none" rtlCol="0">
            <a:spAutoFit/>
          </a:bodyPr>
          <a:lstStyle/>
          <a:p>
            <a:r>
              <a:rPr lang="zh-CN" altLang="en-US" dirty="0"/>
              <a:t>表</a:t>
            </a:r>
            <a:r>
              <a:rPr lang="en-US" altLang="zh-CN" dirty="0"/>
              <a:t>4</a:t>
            </a:r>
            <a:r>
              <a:rPr lang="zh-CN" altLang="en-US" dirty="0"/>
              <a:t>－</a:t>
            </a:r>
            <a:r>
              <a:rPr lang="en-US" altLang="zh-CN" dirty="0"/>
              <a:t>5</a:t>
            </a:r>
            <a:r>
              <a:rPr lang="ja-JP" altLang="en-US"/>
              <a:t>　</a:t>
            </a:r>
            <a:r>
              <a:rPr lang="en-JP" dirty="0"/>
              <a:t>固定労働投入係数（多数財）</a:t>
            </a:r>
          </a:p>
        </p:txBody>
      </p:sp>
      <p:sp>
        <p:nvSpPr>
          <p:cNvPr id="4" name="Rectangle 3">
            <a:extLst>
              <a:ext uri="{FF2B5EF4-FFF2-40B4-BE49-F238E27FC236}">
                <a16:creationId xmlns:a16="http://schemas.microsoft.com/office/drawing/2014/main" id="{DCF2F976-2644-7439-EEFF-0A49EACD9C0F}"/>
              </a:ext>
            </a:extLst>
          </p:cNvPr>
          <p:cNvSpPr/>
          <p:nvPr/>
        </p:nvSpPr>
        <p:spPr>
          <a:xfrm>
            <a:off x="10341425" y="6172200"/>
            <a:ext cx="620486" cy="1841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sz="1050" dirty="0">
                <a:solidFill>
                  <a:schemeClr val="tx1"/>
                </a:solidFill>
              </a:rPr>
              <a:t>バナナ</a:t>
            </a:r>
          </a:p>
        </p:txBody>
      </p:sp>
    </p:spTree>
    <p:extLst>
      <p:ext uri="{BB962C8B-B14F-4D97-AF65-F5344CB8AC3E}">
        <p14:creationId xmlns:p14="http://schemas.microsoft.com/office/powerpoint/2010/main" val="3361779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5518D2-62CE-7FFA-5275-46DECE151AE1}"/>
              </a:ext>
            </a:extLst>
          </p:cNvPr>
          <p:cNvSpPr>
            <a:spLocks noGrp="1"/>
          </p:cNvSpPr>
          <p:nvPr>
            <p:ph type="title"/>
          </p:nvPr>
        </p:nvSpPr>
        <p:spPr>
          <a:xfrm>
            <a:off x="357188" y="98425"/>
            <a:ext cx="10515600" cy="1325563"/>
          </a:xfrm>
        </p:spPr>
        <p:txBody>
          <a:bodyPr>
            <a:normAutofit/>
          </a:bodyPr>
          <a:lstStyle/>
          <a:p>
            <a:r>
              <a:rPr kumimoji="1" lang="ja-JP" altLang="en-US" sz="3200" dirty="0"/>
              <a:t>アジアの賃金上昇と生産の国内回帰</a:t>
            </a:r>
          </a:p>
        </p:txBody>
      </p:sp>
      <p:sp>
        <p:nvSpPr>
          <p:cNvPr id="3" name="コンテンツ プレースホルダー 2">
            <a:extLst>
              <a:ext uri="{FF2B5EF4-FFF2-40B4-BE49-F238E27FC236}">
                <a16:creationId xmlns:a16="http://schemas.microsoft.com/office/drawing/2014/main" id="{326F58BF-56B0-C37F-E4D7-86E1E42D23BF}"/>
              </a:ext>
            </a:extLst>
          </p:cNvPr>
          <p:cNvSpPr>
            <a:spLocks noGrp="1"/>
          </p:cNvSpPr>
          <p:nvPr>
            <p:ph sz="half" idx="1"/>
          </p:nvPr>
        </p:nvSpPr>
        <p:spPr>
          <a:xfrm>
            <a:off x="223838" y="1524000"/>
            <a:ext cx="5443537" cy="4403726"/>
          </a:xfrm>
        </p:spPr>
        <p:txBody>
          <a:bodyPr/>
          <a:lstStyle/>
          <a:p>
            <a:r>
              <a:rPr kumimoji="1" lang="ja-JP" altLang="en-US" dirty="0"/>
              <a:t>日本は</a:t>
            </a:r>
            <a:r>
              <a:rPr kumimoji="1" lang="en-US" altLang="ja-JP" dirty="0"/>
              <a:t>91 </a:t>
            </a:r>
            <a:r>
              <a:rPr kumimoji="1" lang="ja-JP" altLang="en-US" dirty="0"/>
              <a:t>年のバブル崩壊以降の平成不況を経て賃金は横ばい</a:t>
            </a:r>
            <a:endParaRPr kumimoji="1" lang="en-US" altLang="ja-JP" dirty="0"/>
          </a:p>
          <a:p>
            <a:r>
              <a:rPr kumimoji="1" lang="ja-JP" altLang="en-US" dirty="0"/>
              <a:t>一方アジア各国は成長、</a:t>
            </a:r>
            <a:r>
              <a:rPr kumimoji="1" lang="en-US" altLang="ja-JP" dirty="0"/>
              <a:t>15 </a:t>
            </a:r>
            <a:r>
              <a:rPr kumimoji="1" lang="ja-JP" altLang="en-US" dirty="0"/>
              <a:t>年には韓国が日本を抜く</a:t>
            </a:r>
            <a:endParaRPr kumimoji="1" lang="en-US" altLang="ja-JP" dirty="0"/>
          </a:p>
          <a:p>
            <a:r>
              <a:rPr kumimoji="1" lang="ja-JP" altLang="en-US" dirty="0"/>
              <a:t>賃上げや労働争議の増加によって，生産を国内回帰させる事例も（マツダ、パナソニック、キャノンなど）</a:t>
            </a:r>
            <a:endParaRPr kumimoji="1" lang="en-US" altLang="ja-JP" dirty="0"/>
          </a:p>
          <a:p>
            <a:pPr marL="0" indent="0">
              <a:buNone/>
            </a:pPr>
            <a:r>
              <a:rPr kumimoji="1" lang="en-US" altLang="ja-JP" dirty="0">
                <a:sym typeface="Wingdings" panose="05000000000000000000" pitchFamily="2" charset="2"/>
              </a:rPr>
              <a:t></a:t>
            </a:r>
            <a:r>
              <a:rPr kumimoji="1" lang="ja-JP" altLang="en-US" dirty="0">
                <a:sym typeface="Wingdings" panose="05000000000000000000" pitchFamily="2" charset="2"/>
              </a:rPr>
              <a:t>かつて比較優位を失った財の生産の国内回帰</a:t>
            </a:r>
            <a:endParaRPr kumimoji="1" lang="ja-JP" altLang="en-US" dirty="0"/>
          </a:p>
        </p:txBody>
      </p:sp>
      <p:pic>
        <p:nvPicPr>
          <p:cNvPr id="5" name="コンテンツ プレースホルダー 4">
            <a:extLst>
              <a:ext uri="{FF2B5EF4-FFF2-40B4-BE49-F238E27FC236}">
                <a16:creationId xmlns:a16="http://schemas.microsoft.com/office/drawing/2014/main" id="{9AC8B82D-3DC4-DCDB-269E-FFC45A26D4A4}"/>
              </a:ext>
            </a:extLst>
          </p:cNvPr>
          <p:cNvPicPr>
            <a:picLocks noGrp="1" noChangeAspect="1"/>
          </p:cNvPicPr>
          <p:nvPr>
            <p:ph sz="half" idx="2"/>
          </p:nvPr>
        </p:nvPicPr>
        <p:blipFill>
          <a:blip r:embed="rId2"/>
          <a:stretch>
            <a:fillRect/>
          </a:stretch>
        </p:blipFill>
        <p:spPr>
          <a:xfrm>
            <a:off x="5947604" y="976313"/>
            <a:ext cx="6333499" cy="5819775"/>
          </a:xfrm>
          <a:prstGeom prst="rect">
            <a:avLst/>
          </a:prstGeom>
        </p:spPr>
      </p:pic>
      <p:sp>
        <p:nvSpPr>
          <p:cNvPr id="4" name="Slide Number Placeholder 3">
            <a:extLst>
              <a:ext uri="{FF2B5EF4-FFF2-40B4-BE49-F238E27FC236}">
                <a16:creationId xmlns:a16="http://schemas.microsoft.com/office/drawing/2014/main" id="{E11E8D76-E6E1-82FF-6068-591EBA2E9A55}"/>
              </a:ext>
            </a:extLst>
          </p:cNvPr>
          <p:cNvSpPr>
            <a:spLocks noGrp="1"/>
          </p:cNvSpPr>
          <p:nvPr>
            <p:ph type="sldNum" sz="quarter" idx="12"/>
          </p:nvPr>
        </p:nvSpPr>
        <p:spPr/>
        <p:txBody>
          <a:bodyPr/>
          <a:lstStyle/>
          <a:p>
            <a:fld id="{12AD7442-7840-4032-B275-B79E40692EEB}" type="slidenum">
              <a:rPr kumimoji="1" lang="ja-JP" altLang="en-US" smtClean="0"/>
              <a:t>13</a:t>
            </a:fld>
            <a:endParaRPr kumimoji="1" lang="ja-JP" altLang="en-US"/>
          </a:p>
        </p:txBody>
      </p:sp>
    </p:spTree>
    <p:extLst>
      <p:ext uri="{BB962C8B-B14F-4D97-AF65-F5344CB8AC3E}">
        <p14:creationId xmlns:p14="http://schemas.microsoft.com/office/powerpoint/2010/main" val="2813724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FA6916-4D21-7F2F-FF84-76A9E4F9DB6C}"/>
              </a:ext>
            </a:extLst>
          </p:cNvPr>
          <p:cNvSpPr>
            <a:spLocks noGrp="1"/>
          </p:cNvSpPr>
          <p:nvPr>
            <p:ph type="title"/>
          </p:nvPr>
        </p:nvSpPr>
        <p:spPr>
          <a:xfrm>
            <a:off x="723900" y="-120650"/>
            <a:ext cx="10515600" cy="1325563"/>
          </a:xfrm>
        </p:spPr>
        <p:txBody>
          <a:bodyPr>
            <a:normAutofit/>
          </a:bodyPr>
          <a:lstStyle/>
          <a:p>
            <a:r>
              <a:rPr kumimoji="1" lang="ja-JP" altLang="en-US" sz="3200" dirty="0"/>
              <a:t>産業間で生産要素は転用可能か</a:t>
            </a:r>
          </a:p>
        </p:txBody>
      </p:sp>
      <p:sp>
        <p:nvSpPr>
          <p:cNvPr id="3" name="コンテンツ プレースホルダー 2">
            <a:extLst>
              <a:ext uri="{FF2B5EF4-FFF2-40B4-BE49-F238E27FC236}">
                <a16:creationId xmlns:a16="http://schemas.microsoft.com/office/drawing/2014/main" id="{DC7DE660-ED4B-359E-DA6E-9503CECDAE5C}"/>
              </a:ext>
            </a:extLst>
          </p:cNvPr>
          <p:cNvSpPr>
            <a:spLocks noGrp="1"/>
          </p:cNvSpPr>
          <p:nvPr>
            <p:ph sz="half" idx="1"/>
          </p:nvPr>
        </p:nvSpPr>
        <p:spPr>
          <a:xfrm>
            <a:off x="276225" y="1004888"/>
            <a:ext cx="5757863" cy="5962649"/>
          </a:xfrm>
        </p:spPr>
        <p:txBody>
          <a:bodyPr>
            <a:normAutofit/>
          </a:bodyPr>
          <a:lstStyle/>
          <a:p>
            <a:r>
              <a:rPr kumimoji="1" lang="ja-JP" altLang="en-US" sz="2400" dirty="0"/>
              <a:t>現実には生産要素が異なる</a:t>
            </a:r>
            <a:r>
              <a:rPr lang="ja-JP" altLang="en-US" sz="2400" dirty="0"/>
              <a:t>製品間で転用不可能なケースも</a:t>
            </a:r>
            <a:endParaRPr lang="en-US" altLang="ja-JP" sz="2400" dirty="0"/>
          </a:p>
          <a:p>
            <a:pPr marL="0" indent="0">
              <a:buNone/>
            </a:pPr>
            <a:r>
              <a:rPr kumimoji="1" lang="en-US" altLang="ja-JP" sz="2400" dirty="0">
                <a:sym typeface="Wingdings" panose="05000000000000000000" pitchFamily="2" charset="2"/>
              </a:rPr>
              <a:t></a:t>
            </a:r>
            <a:r>
              <a:rPr kumimoji="1" lang="ja-JP" altLang="en-US" sz="2400" dirty="0">
                <a:sym typeface="Wingdings" panose="05000000000000000000" pitchFamily="2" charset="2"/>
              </a:rPr>
              <a:t>特殊要素</a:t>
            </a:r>
            <a:endParaRPr kumimoji="1" lang="en-US" altLang="ja-JP" sz="2400" dirty="0">
              <a:sym typeface="Wingdings" panose="05000000000000000000" pitchFamily="2" charset="2"/>
            </a:endParaRPr>
          </a:p>
          <a:p>
            <a:r>
              <a:rPr lang="ja-JP" altLang="en-US" sz="2400" dirty="0">
                <a:sym typeface="Wingdings" panose="05000000000000000000" pitchFamily="2" charset="2"/>
              </a:rPr>
              <a:t>特殊要素モデル</a:t>
            </a:r>
            <a:r>
              <a:rPr lang="en-US" altLang="ja-JP" sz="2400" dirty="0">
                <a:sym typeface="Wingdings" panose="05000000000000000000" pitchFamily="2" charset="2"/>
              </a:rPr>
              <a:t></a:t>
            </a:r>
            <a:r>
              <a:rPr lang="ja-JP" altLang="en-US" sz="2400" dirty="0">
                <a:sym typeface="Wingdings" panose="05000000000000000000" pitchFamily="2" charset="2"/>
              </a:rPr>
              <a:t>貿易の所得分配への影響分析に有用</a:t>
            </a:r>
            <a:endParaRPr lang="en-US" altLang="ja-JP" sz="2400" dirty="0">
              <a:sym typeface="Wingdings" panose="05000000000000000000" pitchFamily="2" charset="2"/>
            </a:endParaRPr>
          </a:p>
          <a:p>
            <a:r>
              <a:rPr kumimoji="1" lang="ja-JP" altLang="en-US" sz="2400" dirty="0">
                <a:sym typeface="Wingdings" panose="05000000000000000000" pitchFamily="2" charset="2"/>
              </a:rPr>
              <a:t>例：</a:t>
            </a:r>
            <a:r>
              <a:rPr kumimoji="1" lang="en-US" altLang="ja-JP" sz="2400" dirty="0">
                <a:sym typeface="Wingdings" panose="05000000000000000000" pitchFamily="2" charset="2"/>
              </a:rPr>
              <a:t>TPP</a:t>
            </a:r>
            <a:r>
              <a:rPr kumimoji="1" lang="ja-JP" altLang="en-US" sz="2400" dirty="0">
                <a:sym typeface="Wingdings" panose="05000000000000000000" pitchFamily="2" charset="2"/>
              </a:rPr>
              <a:t>交渉参加時の産業間の意見対立（製造業賛成⇔農業反対）</a:t>
            </a:r>
            <a:endParaRPr kumimoji="1" lang="en-US" altLang="ja-JP" sz="2400" dirty="0">
              <a:sym typeface="Wingdings" panose="05000000000000000000" pitchFamily="2" charset="2"/>
            </a:endParaRPr>
          </a:p>
          <a:p>
            <a:r>
              <a:rPr lang="ja-JP" altLang="en-US" sz="2400" dirty="0">
                <a:sym typeface="Wingdings" panose="05000000000000000000" pitchFamily="2" charset="2"/>
              </a:rPr>
              <a:t>モデルの設定</a:t>
            </a:r>
            <a:endParaRPr lang="en-US" altLang="ja-JP" sz="2400" dirty="0">
              <a:sym typeface="Wingdings" panose="05000000000000000000" pitchFamily="2" charset="2"/>
            </a:endParaRPr>
          </a:p>
          <a:p>
            <a:r>
              <a:rPr kumimoji="1" lang="ja-JP" altLang="en-US" sz="2400" dirty="0">
                <a:sym typeface="Wingdings" panose="05000000000000000000" pitchFamily="2" charset="2"/>
              </a:rPr>
              <a:t>製造業と農業、生産要素は資本・労働・土地、資本は製造業のみに利用可能、土地は農業にのみ利用可能な特殊要素，労働は</a:t>
            </a:r>
            <a:r>
              <a:rPr kumimoji="1" lang="en-US" altLang="ja-JP" sz="2400" dirty="0">
                <a:sym typeface="Wingdings" panose="05000000000000000000" pitchFamily="2" charset="2"/>
              </a:rPr>
              <a:t>2 </a:t>
            </a:r>
            <a:r>
              <a:rPr kumimoji="1" lang="ja-JP" altLang="en-US" sz="2400" dirty="0">
                <a:sym typeface="Wingdings" panose="05000000000000000000" pitchFamily="2" charset="2"/>
              </a:rPr>
              <a:t>部門で転用可能</a:t>
            </a:r>
            <a:endParaRPr kumimoji="1" lang="ja-JP" altLang="en-US" sz="2400" dirty="0"/>
          </a:p>
        </p:txBody>
      </p:sp>
      <mc:AlternateContent xmlns:mc="http://schemas.openxmlformats.org/markup-compatibility/2006" xmlns:a14="http://schemas.microsoft.com/office/drawing/2010/main">
        <mc:Choice Requires="a14">
          <p:sp>
            <p:nvSpPr>
              <p:cNvPr id="6" name="コンテンツ プレースホルダー 5">
                <a:extLst>
                  <a:ext uri="{FF2B5EF4-FFF2-40B4-BE49-F238E27FC236}">
                    <a16:creationId xmlns:a16="http://schemas.microsoft.com/office/drawing/2014/main" id="{EE56FADB-2EB0-36FA-E487-90BCB428EE10}"/>
                  </a:ext>
                </a:extLst>
              </p:cNvPr>
              <p:cNvSpPr>
                <a:spLocks noGrp="1"/>
              </p:cNvSpPr>
              <p:nvPr>
                <p:ph sz="half" idx="2"/>
              </p:nvPr>
            </p:nvSpPr>
            <p:spPr>
              <a:xfrm>
                <a:off x="5995988" y="938212"/>
                <a:ext cx="6110287" cy="6029325"/>
              </a:xfrm>
            </p:spPr>
            <p:txBody>
              <a:bodyPr>
                <a:noAutofit/>
              </a:bodyPr>
              <a:lstStyle/>
              <a:p>
                <a:pPr indent="133350" algn="just"/>
                <a:r>
                  <a:rPr lang="ja-JP" altLang="ja-JP" sz="2400" kern="100" dirty="0">
                    <a:effectLst/>
                    <a:ea typeface="ＭＳ 明朝" panose="02020609040205080304" pitchFamily="17" charset="-128"/>
                    <a:cs typeface="Times New Roman" panose="02020603050405020304" pitchFamily="18" charset="0"/>
                  </a:rPr>
                  <a:t>製造業</a:t>
                </a:r>
                <a:r>
                  <a:rPr lang="en-US" altLang="ja-JP" sz="2400" kern="100" dirty="0">
                    <a:effectLst/>
                    <a:ea typeface="ＭＳ 明朝" panose="02020609040205080304" pitchFamily="17" charset="-128"/>
                    <a:cs typeface="Times New Roman" panose="02020603050405020304" pitchFamily="18" charset="0"/>
                  </a:rPr>
                  <a:t>M</a:t>
                </a:r>
                <a:r>
                  <a:rPr lang="ja-JP" altLang="ja-JP" sz="2400" kern="100" dirty="0">
                    <a:effectLst/>
                    <a:ea typeface="ＭＳ 明朝" panose="02020609040205080304" pitchFamily="17" charset="-128"/>
                    <a:cs typeface="Times New Roman" panose="02020603050405020304" pitchFamily="18" charset="0"/>
                  </a:rPr>
                  <a:t>と農業</a:t>
                </a:r>
                <a:r>
                  <a:rPr lang="en-US" altLang="ja-JP" sz="2400" kern="100" dirty="0">
                    <a:effectLst/>
                    <a:ea typeface="ＭＳ 明朝" panose="02020609040205080304" pitchFamily="17" charset="-128"/>
                    <a:cs typeface="Times New Roman" panose="02020603050405020304" pitchFamily="18" charset="0"/>
                  </a:rPr>
                  <a:t>A</a:t>
                </a:r>
                <a:r>
                  <a:rPr lang="ja-JP" altLang="ja-JP" sz="2400" kern="100" dirty="0">
                    <a:effectLst/>
                    <a:ea typeface="ＭＳ 明朝" panose="02020609040205080304" pitchFamily="17" charset="-128"/>
                    <a:cs typeface="Times New Roman" panose="02020603050405020304" pitchFamily="18" charset="0"/>
                  </a:rPr>
                  <a:t>の</a:t>
                </a:r>
                <a:r>
                  <a:rPr lang="en-US" altLang="ja-JP" sz="2400" kern="100" dirty="0">
                    <a:effectLst/>
                    <a:ea typeface="ＭＳ 明朝" panose="02020609040205080304" pitchFamily="17" charset="-128"/>
                    <a:cs typeface="Times New Roman" panose="02020603050405020304" pitchFamily="18" charset="0"/>
                  </a:rPr>
                  <a:t>2</a:t>
                </a:r>
                <a:r>
                  <a:rPr lang="ja-JP" altLang="ja-JP" sz="2400" kern="100" dirty="0">
                    <a:effectLst/>
                    <a:ea typeface="ＭＳ 明朝" panose="02020609040205080304" pitchFamily="17" charset="-128"/>
                    <a:cs typeface="Times New Roman" panose="02020603050405020304" pitchFamily="18" charset="0"/>
                  </a:rPr>
                  <a:t>部門</a:t>
                </a:r>
                <a:r>
                  <a:rPr lang="ja-JP" altLang="en-US" sz="2400" kern="100" dirty="0">
                    <a:effectLst/>
                    <a:ea typeface="ＭＳ 明朝" panose="02020609040205080304" pitchFamily="17" charset="-128"/>
                    <a:cs typeface="Times New Roman" panose="02020603050405020304" pitchFamily="18" charset="0"/>
                  </a:rPr>
                  <a:t>の</a:t>
                </a:r>
                <a:r>
                  <a:rPr lang="ja-JP" altLang="ja-JP" sz="2400" kern="100" dirty="0">
                    <a:effectLst/>
                    <a:ea typeface="ＭＳ 明朝" panose="02020609040205080304" pitchFamily="17" charset="-128"/>
                    <a:cs typeface="Times New Roman" panose="02020603050405020304" pitchFamily="18" charset="0"/>
                  </a:rPr>
                  <a:t>生産関数</a:t>
                </a:r>
              </a:p>
              <a:p>
                <a:pPr indent="0" algn="ctr">
                  <a:buNone/>
                </a:pPr>
                <a14:m>
                  <m:oMath xmlns:m="http://schemas.openxmlformats.org/officeDocument/2006/math">
                    <m:sSub>
                      <m:sSub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𝑄</m:t>
                        </m:r>
                      </m:e>
                      <m: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𝑀</m:t>
                        </m:r>
                      </m:sub>
                    </m:s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sSub>
                      <m:sSub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𝑓</m:t>
                        </m:r>
                      </m:e>
                      <m: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𝑀</m:t>
                        </m:r>
                      </m:sub>
                    </m:sSub>
                    <m:d>
                      <m:d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𝐾</m:t>
                            </m:r>
                          </m:e>
                          <m: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𝑀</m:t>
                            </m:r>
                          </m:sub>
                        </m:s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𝐿</m:t>
                        </m:r>
                      </m:e>
                    </m:d>
                  </m:oMath>
                </a14:m>
                <a:r>
                  <a:rPr lang="en-US" altLang="ja-JP" sz="2400" kern="100" dirty="0">
                    <a:effectLst/>
                    <a:ea typeface="ＭＳ 明朝" panose="02020609040205080304" pitchFamily="17" charset="-128"/>
                    <a:cs typeface="Times New Roman" panose="02020603050405020304" pitchFamily="18" charset="0"/>
                  </a:rPr>
                  <a:t>, </a:t>
                </a:r>
                <a14:m>
                  <m:oMath xmlns:m="http://schemas.openxmlformats.org/officeDocument/2006/math">
                    <m:sSub>
                      <m:sSub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𝑄</m:t>
                        </m:r>
                      </m:e>
                      <m: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𝐴</m:t>
                        </m:r>
                      </m:sub>
                    </m:s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sSub>
                      <m:sSub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𝑓</m:t>
                        </m:r>
                      </m:e>
                      <m: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𝐴</m:t>
                        </m:r>
                      </m:sub>
                    </m:sSub>
                    <m:d>
                      <m:d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𝐹</m:t>
                            </m:r>
                          </m:e>
                          <m: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𝐴</m:t>
                            </m:r>
                          </m:sub>
                        </m:s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𝐿</m:t>
                        </m:r>
                      </m:e>
                    </m:d>
                  </m:oMath>
                </a14:m>
                <a:endParaRPr lang="ja-JP" altLang="ja-JP" sz="2400" kern="100" dirty="0">
                  <a:effectLst/>
                  <a:ea typeface="ＭＳ 明朝" panose="02020609040205080304" pitchFamily="17" charset="-128"/>
                  <a:cs typeface="Times New Roman" panose="02020603050405020304" pitchFamily="18" charset="0"/>
                </a:endParaRPr>
              </a:p>
              <a:p>
                <a:pPr algn="just"/>
                <a14:m>
                  <m:oMath xmlns:m="http://schemas.openxmlformats.org/officeDocument/2006/math">
                    <m:sSub>
                      <m:sSubPr>
                        <m:ctrlPr>
                          <a:rPr lang="ja-JP" altLang="ja-JP" sz="24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𝐾</m:t>
                        </m:r>
                      </m:e>
                      <m: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𝑀</m:t>
                        </m:r>
                      </m:sub>
                    </m:sSub>
                  </m:oMath>
                </a14:m>
                <a:r>
                  <a:rPr lang="ja-JP" altLang="ja-JP" sz="2400" kern="100" dirty="0">
                    <a:effectLst/>
                    <a:ea typeface="ＭＳ 明朝" panose="02020609040205080304" pitchFamily="17" charset="-128"/>
                    <a:cs typeface="Times New Roman" panose="02020603050405020304" pitchFamily="18" charset="0"/>
                  </a:rPr>
                  <a:t>は資本、</a:t>
                </a:r>
                <a14:m>
                  <m:oMath xmlns:m="http://schemas.openxmlformats.org/officeDocument/2006/math">
                    <m:sSub>
                      <m:sSub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𝐹</m:t>
                        </m:r>
                      </m:e>
                      <m: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𝐴</m:t>
                        </m:r>
                      </m:sub>
                    </m:sSub>
                  </m:oMath>
                </a14:m>
                <a:r>
                  <a:rPr lang="ja-JP" altLang="ja-JP" sz="2400" kern="100" dirty="0">
                    <a:effectLst/>
                    <a:ea typeface="ＭＳ 明朝" panose="02020609040205080304" pitchFamily="17" charset="-128"/>
                    <a:cs typeface="Times New Roman" panose="02020603050405020304" pitchFamily="18" charset="0"/>
                  </a:rPr>
                  <a:t>は農地、</a:t>
                </a:r>
                <a14:m>
                  <m:oMath xmlns:m="http://schemas.openxmlformats.org/officeDocument/2006/math">
                    <m:r>
                      <a:rPr lang="en-US" altLang="ja-JP" sz="2400" i="1" kern="100" smtClean="0">
                        <a:solidFill>
                          <a:schemeClr val="tx1"/>
                        </a:solidFill>
                        <a:effectLst/>
                        <a:latin typeface="Cambria Math" panose="02040503050406030204" pitchFamily="18" charset="0"/>
                        <a:ea typeface="ＭＳ 明朝" panose="02020609040205080304" pitchFamily="17" charset="-128"/>
                        <a:cs typeface="Times New Roman" panose="02020603050405020304" pitchFamily="18" charset="0"/>
                      </a:rPr>
                      <m:t>𝐿</m:t>
                    </m:r>
                  </m:oMath>
                </a14:m>
                <a:r>
                  <a:rPr lang="ja-JP" altLang="ja-JP" sz="2400" kern="100" dirty="0">
                    <a:effectLst/>
                    <a:ea typeface="ＭＳ 明朝" panose="02020609040205080304" pitchFamily="17" charset="-128"/>
                    <a:cs typeface="Times New Roman" panose="02020603050405020304" pitchFamily="18" charset="0"/>
                  </a:rPr>
                  <a:t>は</a:t>
                </a:r>
                <a:r>
                  <a:rPr lang="en-US" altLang="ja-JP" sz="2400" kern="100" dirty="0">
                    <a:effectLst/>
                    <a:ea typeface="ＭＳ 明朝" panose="02020609040205080304" pitchFamily="17" charset="-128"/>
                    <a:cs typeface="Times New Roman" panose="02020603050405020304" pitchFamily="18" charset="0"/>
                  </a:rPr>
                  <a:t>2</a:t>
                </a:r>
                <a:r>
                  <a:rPr lang="ja-JP" altLang="ja-JP" sz="2400" kern="100" dirty="0">
                    <a:effectLst/>
                    <a:ea typeface="ＭＳ 明朝" panose="02020609040205080304" pitchFamily="17" charset="-128"/>
                    <a:cs typeface="Times New Roman" panose="02020603050405020304" pitchFamily="18" charset="0"/>
                  </a:rPr>
                  <a:t>部門間で転用可能な労働であり</a:t>
                </a:r>
                <a14:m>
                  <m:oMath xmlns:m="http://schemas.openxmlformats.org/officeDocument/2006/math">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𝐿</m:t>
                    </m:r>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sSub>
                      <m:sSub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𝐿</m:t>
                        </m:r>
                      </m:e>
                      <m: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𝑀</m:t>
                        </m:r>
                      </m:sub>
                    </m:s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sSub>
                      <m:sSub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𝐿</m:t>
                        </m:r>
                      </m:e>
                      <m: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𝐴</m:t>
                        </m:r>
                      </m:sub>
                    </m:sSub>
                  </m:oMath>
                </a14:m>
                <a:endParaRPr lang="en-US" altLang="ja-JP" sz="2400" kern="100" dirty="0">
                  <a:effectLst/>
                  <a:ea typeface="ＭＳ 明朝" panose="02020609040205080304" pitchFamily="17" charset="-128"/>
                  <a:cs typeface="Times New Roman" panose="02020603050405020304" pitchFamily="18" charset="0"/>
                </a:endParaRPr>
              </a:p>
              <a:p>
                <a:pPr algn="just"/>
                <a:r>
                  <a:rPr lang="ja-JP" altLang="ja-JP" sz="2400" kern="100" dirty="0">
                    <a:effectLst/>
                    <a:ea typeface="ＭＳ 明朝" panose="02020609040205080304" pitchFamily="17" charset="-128"/>
                    <a:cs typeface="Times New Roman" panose="02020603050405020304" pitchFamily="18" charset="0"/>
                  </a:rPr>
                  <a:t>財価格を工業品は</a:t>
                </a:r>
                <a14:m>
                  <m:oMath xmlns:m="http://schemas.openxmlformats.org/officeDocument/2006/math">
                    <m:sSub>
                      <m:sSub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𝑀</m:t>
                        </m:r>
                      </m:sub>
                    </m:sSub>
                  </m:oMath>
                </a14:m>
                <a:r>
                  <a:rPr lang="en-US" altLang="ja-JP" sz="2400" kern="100" dirty="0">
                    <a:effectLst/>
                    <a:ea typeface="ＭＳ 明朝" panose="02020609040205080304" pitchFamily="17" charset="-128"/>
                    <a:cs typeface="Times New Roman" panose="02020603050405020304" pitchFamily="18" charset="0"/>
                  </a:rPr>
                  <a:t>,</a:t>
                </a:r>
                <a:r>
                  <a:rPr lang="ja-JP" altLang="en-US" sz="2400" kern="100" dirty="0">
                    <a:effectLst/>
                    <a:ea typeface="ＭＳ 明朝" panose="02020609040205080304" pitchFamily="17" charset="-128"/>
                    <a:cs typeface="Times New Roman" panose="02020603050405020304" pitchFamily="18" charset="0"/>
                  </a:rPr>
                  <a:t>　</a:t>
                </a:r>
                <a:r>
                  <a:rPr lang="ja-JP" altLang="ja-JP" sz="2400" kern="100" dirty="0">
                    <a:effectLst/>
                    <a:ea typeface="ＭＳ 明朝" panose="02020609040205080304" pitchFamily="17" charset="-128"/>
                    <a:cs typeface="Times New Roman" panose="02020603050405020304" pitchFamily="18" charset="0"/>
                  </a:rPr>
                  <a:t>農産品価格は</a:t>
                </a:r>
                <a14:m>
                  <m:oMath xmlns:m="http://schemas.openxmlformats.org/officeDocument/2006/math">
                    <m:sSub>
                      <m:sSub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𝐴</m:t>
                        </m:r>
                      </m:sub>
                    </m:sSub>
                  </m:oMath>
                </a14:m>
                <a:endParaRPr lang="en-US" altLang="ja-JP" sz="2400" kern="100" dirty="0">
                  <a:effectLst/>
                  <a:ea typeface="ＭＳ 明朝" panose="02020609040205080304" pitchFamily="17" charset="-128"/>
                  <a:cs typeface="Times New Roman" panose="02020603050405020304" pitchFamily="18" charset="0"/>
                </a:endParaRPr>
              </a:p>
              <a:p>
                <a:pPr algn="just"/>
                <a:r>
                  <a:rPr lang="ja-JP" altLang="ja-JP" sz="2400" kern="100" dirty="0">
                    <a:effectLst/>
                    <a:ea typeface="ＭＳ 明朝" panose="02020609040205080304" pitchFamily="17" charset="-128"/>
                    <a:cs typeface="Times New Roman" panose="02020603050405020304" pitchFamily="18" charset="0"/>
                  </a:rPr>
                  <a:t>生産要素の価格は資本レンタル料を</a:t>
                </a:r>
                <a14:m>
                  <m:oMath xmlns:m="http://schemas.openxmlformats.org/officeDocument/2006/math">
                    <m:sSub>
                      <m:sSub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𝑟</m:t>
                        </m:r>
                      </m:e>
                      <m: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𝑀</m:t>
                        </m:r>
                      </m:sub>
                    </m:sSub>
                  </m:oMath>
                </a14:m>
                <a:r>
                  <a:rPr lang="ja-JP" altLang="ja-JP" sz="2400" kern="100" dirty="0">
                    <a:effectLst/>
                    <a:ea typeface="ＭＳ 明朝" panose="02020609040205080304" pitchFamily="17" charset="-128"/>
                    <a:cs typeface="Times New Roman" panose="02020603050405020304" pitchFamily="18" charset="0"/>
                  </a:rPr>
                  <a:t>、土地のレンタル料を</a:t>
                </a:r>
                <a14:m>
                  <m:oMath xmlns:m="http://schemas.openxmlformats.org/officeDocument/2006/math">
                    <m:sSub>
                      <m:sSub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𝑟</m:t>
                        </m:r>
                      </m:e>
                      <m: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𝐴</m:t>
                        </m:r>
                      </m:sub>
                    </m:sSub>
                  </m:oMath>
                </a14:m>
                <a:r>
                  <a:rPr lang="ja-JP" altLang="ja-JP" sz="2400" kern="100" dirty="0">
                    <a:effectLst/>
                    <a:ea typeface="ＭＳ 明朝" panose="02020609040205080304" pitchFamily="17" charset="-128"/>
                    <a:cs typeface="Times New Roman" panose="02020603050405020304" pitchFamily="18" charset="0"/>
                  </a:rPr>
                  <a:t>、賃金を</a:t>
                </a:r>
                <a14:m>
                  <m:oMath xmlns:m="http://schemas.openxmlformats.org/officeDocument/2006/math">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𝑤</m:t>
                    </m:r>
                  </m:oMath>
                </a14:m>
                <a:endParaRPr lang="en-US" altLang="ja-JP" sz="2400" kern="100" dirty="0">
                  <a:effectLst/>
                  <a:ea typeface="ＭＳ 明朝" panose="02020609040205080304" pitchFamily="17" charset="-128"/>
                  <a:cs typeface="Times New Roman" panose="02020603050405020304" pitchFamily="18" charset="0"/>
                </a:endParaRPr>
              </a:p>
              <a:p>
                <a:pPr algn="just"/>
                <a:r>
                  <a:rPr lang="ja-JP" altLang="ja-JP" sz="2400" kern="100" dirty="0">
                    <a:effectLst/>
                    <a:ea typeface="ＭＳ 明朝" panose="02020609040205080304" pitchFamily="17" charset="-128"/>
                    <a:cs typeface="Times New Roman" panose="02020603050405020304" pitchFamily="18" charset="0"/>
                  </a:rPr>
                  <a:t>利潤関数はそれぞれ次式</a:t>
                </a:r>
              </a:p>
              <a:p>
                <a:pPr algn="ctr"/>
                <a14:m>
                  <m:oMath xmlns:m="http://schemas.openxmlformats.org/officeDocument/2006/math">
                    <m:sSub>
                      <m:sSub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𝜋</m:t>
                        </m:r>
                      </m:e>
                      <m: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𝑀</m:t>
                        </m:r>
                      </m:sub>
                    </m:s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sSub>
                      <m:sSub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𝑀</m:t>
                        </m:r>
                      </m:sub>
                    </m:sSub>
                    <m:sSub>
                      <m:sSub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𝑄</m:t>
                        </m:r>
                      </m:e>
                      <m: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𝑀</m:t>
                        </m:r>
                      </m:sub>
                    </m:s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sSub>
                      <m:sSub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𝑟</m:t>
                        </m:r>
                      </m:e>
                      <m: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𝑀</m:t>
                        </m:r>
                      </m:sub>
                    </m:sSub>
                    <m:sSub>
                      <m:sSub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𝐾</m:t>
                        </m:r>
                      </m:e>
                      <m: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𝑀</m:t>
                        </m:r>
                      </m:sub>
                    </m:s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𝑤</m:t>
                    </m:r>
                    <m:sSub>
                      <m:sSub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𝐿</m:t>
                        </m:r>
                      </m:e>
                      <m: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𝑀</m:t>
                        </m:r>
                      </m:sub>
                    </m:sSub>
                  </m:oMath>
                </a14:m>
                <a:r>
                  <a:rPr lang="en-US" altLang="ja-JP" sz="2400" kern="100" dirty="0">
                    <a:effectLst/>
                    <a:ea typeface="ＭＳ 明朝" panose="02020609040205080304" pitchFamily="17" charset="-128"/>
                    <a:cs typeface="Times New Roman" panose="02020603050405020304" pitchFamily="18" charset="0"/>
                  </a:rPr>
                  <a:t>, </a:t>
                </a:r>
                <a14:m>
                  <m:oMath xmlns:m="http://schemas.openxmlformats.org/officeDocument/2006/math">
                    <m:sSub>
                      <m:sSub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𝜋</m:t>
                        </m:r>
                      </m:e>
                      <m: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𝐴</m:t>
                        </m:r>
                      </m:sub>
                    </m:s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sSub>
                      <m:sSub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𝐴</m:t>
                        </m:r>
                      </m:sub>
                    </m:sSub>
                    <m:sSub>
                      <m:sSub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𝑄</m:t>
                        </m:r>
                      </m:e>
                      <m: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𝐴</m:t>
                        </m:r>
                      </m:sub>
                    </m:s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sSub>
                      <m:sSub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𝑟</m:t>
                        </m:r>
                      </m:e>
                      <m: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𝐴</m:t>
                        </m:r>
                      </m:sub>
                    </m:sSub>
                    <m:sSub>
                      <m:sSub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𝐹</m:t>
                        </m:r>
                      </m:e>
                      <m: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𝐴</m:t>
                        </m:r>
                      </m:sub>
                    </m:s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𝑤</m:t>
                    </m:r>
                    <m:sSub>
                      <m:sSubPr>
                        <m:ctrlPr>
                          <a:rPr lang="ja-JP" altLang="ja-JP"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𝐿</m:t>
                        </m:r>
                      </m:e>
                      <m:sub>
                        <m:r>
                          <a:rPr lang="en-US" altLang="ja-JP" sz="2400" i="1" kern="100">
                            <a:effectLst/>
                            <a:latin typeface="Cambria Math" panose="02040503050406030204" pitchFamily="18" charset="0"/>
                            <a:ea typeface="ＭＳ 明朝" panose="02020609040205080304" pitchFamily="17" charset="-128"/>
                            <a:cs typeface="Times New Roman" panose="02020603050405020304" pitchFamily="18" charset="0"/>
                          </a:rPr>
                          <m:t>𝐴</m:t>
                        </m:r>
                      </m:sub>
                    </m:sSub>
                  </m:oMath>
                </a14:m>
                <a:endParaRPr lang="ja-JP" altLang="ja-JP" sz="2400" kern="100" dirty="0">
                  <a:effectLst/>
                  <a:ea typeface="ＭＳ 明朝" panose="02020609040205080304" pitchFamily="17" charset="-128"/>
                  <a:cs typeface="Times New Roman" panose="02020603050405020304" pitchFamily="18" charset="0"/>
                </a:endParaRPr>
              </a:p>
              <a:p>
                <a:r>
                  <a:rPr lang="ja-JP" altLang="en-US" sz="2400" dirty="0">
                    <a:ea typeface="ＭＳ 明朝" panose="02020609040205080304" pitchFamily="17" charset="-128"/>
                    <a:cs typeface="Times New Roman" panose="02020603050405020304" pitchFamily="18" charset="0"/>
                  </a:rPr>
                  <a:t>労働</a:t>
                </a:r>
                <a:r>
                  <a:rPr lang="ja-JP" altLang="en-US" sz="2400" dirty="0">
                    <a:effectLst/>
                    <a:ea typeface="ＭＳ 明朝" panose="02020609040205080304" pitchFamily="17" charset="-128"/>
                    <a:cs typeface="Times New Roman" panose="02020603050405020304" pitchFamily="18" charset="0"/>
                  </a:rPr>
                  <a:t>供給量は</a:t>
                </a:r>
                <a:r>
                  <a:rPr lang="ja-JP" altLang="ja-JP" sz="2400" dirty="0">
                    <a:effectLst/>
                    <a:ea typeface="ＭＳ 明朝" panose="02020609040205080304" pitchFamily="17" charset="-128"/>
                    <a:cs typeface="Times New Roman" panose="02020603050405020304" pitchFamily="18" charset="0"/>
                  </a:rPr>
                  <a:t>労働の限界生産物（</a:t>
                </a:r>
                <a:r>
                  <a:rPr lang="en-US" altLang="ja-JP" sz="2400" dirty="0">
                    <a:effectLst/>
                    <a:ea typeface="ＭＳ 明朝" panose="02020609040205080304" pitchFamily="17" charset="-128"/>
                    <a:cs typeface="Times New Roman" panose="02020603050405020304" pitchFamily="18" charset="0"/>
                  </a:rPr>
                  <a:t>Marginal product of labor: </a:t>
                </a:r>
                <a14:m>
                  <m:oMath xmlns:m="http://schemas.openxmlformats.org/officeDocument/2006/math">
                    <m:sSub>
                      <m:sSubPr>
                        <m:ctrlPr>
                          <a:rPr lang="ja-JP" altLang="ja-JP" sz="2400" i="1">
                            <a:effectLst/>
                            <a:latin typeface="Cambria Math" panose="02040503050406030204" pitchFamily="18" charset="0"/>
                            <a:ea typeface="Cambria Math" panose="02040503050406030204" pitchFamily="18" charset="0"/>
                          </a:rPr>
                        </m:ctrlPr>
                      </m:sSubPr>
                      <m:e>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𝑀𝑃𝐿</m:t>
                        </m:r>
                      </m:e>
                      <m:sub>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𝑀</m:t>
                        </m:r>
                      </m:sub>
                    </m:sSub>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m:t>
                    </m:r>
                    <m:f>
                      <m:fPr>
                        <m:ctrlPr>
                          <a:rPr lang="ja-JP" altLang="ja-JP" sz="2400" i="1">
                            <a:effectLst/>
                            <a:latin typeface="Cambria Math" panose="02040503050406030204" pitchFamily="18" charset="0"/>
                            <a:ea typeface="Cambria Math" panose="02040503050406030204" pitchFamily="18" charset="0"/>
                          </a:rPr>
                        </m:ctrlPr>
                      </m:fPr>
                      <m:num>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m:t>
                        </m:r>
                        <m:sSub>
                          <m:sSubPr>
                            <m:ctrlPr>
                              <a:rPr lang="ja-JP" altLang="ja-JP" sz="2400" i="1">
                                <a:effectLst/>
                                <a:latin typeface="Cambria Math" panose="02040503050406030204" pitchFamily="18" charset="0"/>
                                <a:ea typeface="Cambria Math" panose="02040503050406030204" pitchFamily="18" charset="0"/>
                              </a:rPr>
                            </m:ctrlPr>
                          </m:sSubPr>
                          <m:e>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𝑄</m:t>
                            </m:r>
                          </m:e>
                          <m:sub>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𝑀</m:t>
                            </m:r>
                          </m:sub>
                        </m:sSub>
                      </m:num>
                      <m:den>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m:t>
                        </m:r>
                        <m:sSub>
                          <m:sSubPr>
                            <m:ctrlPr>
                              <a:rPr lang="ja-JP" altLang="ja-JP" sz="2400" i="1">
                                <a:effectLst/>
                                <a:latin typeface="Cambria Math" panose="02040503050406030204" pitchFamily="18" charset="0"/>
                                <a:ea typeface="Cambria Math" panose="02040503050406030204" pitchFamily="18" charset="0"/>
                              </a:rPr>
                            </m:ctrlPr>
                          </m:sSubPr>
                          <m:e>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𝐿</m:t>
                            </m:r>
                          </m:e>
                          <m:sub>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𝑀</m:t>
                            </m:r>
                          </m:sub>
                        </m:sSub>
                      </m:den>
                    </m:f>
                  </m:oMath>
                </a14:m>
                <a:r>
                  <a:rPr lang="ja-JP" altLang="ja-JP" sz="2400" dirty="0">
                    <a:effectLst/>
                    <a:ea typeface="ＭＳ 明朝" panose="02020609040205080304" pitchFamily="17" charset="-128"/>
                    <a:cs typeface="Times New Roman" panose="02020603050405020304" pitchFamily="18" charset="0"/>
                  </a:rPr>
                  <a:t>）価値と賃金が等しくなるよう決定</a:t>
                </a:r>
                <a:endParaRPr lang="en-US" altLang="ja-JP" sz="2400" dirty="0">
                  <a:effectLst/>
                  <a:ea typeface="ＭＳ 明朝" panose="02020609040205080304" pitchFamily="17" charset="-128"/>
                  <a:cs typeface="Times New Roman" panose="02020603050405020304" pitchFamily="18" charset="0"/>
                </a:endParaRPr>
              </a:p>
              <a:p>
                <a:pPr marL="0" indent="0">
                  <a:buNone/>
                </a:pPr>
                <a:r>
                  <a:rPr lang="en-US" altLang="ja-JP" sz="1800" kern="100" dirty="0">
                    <a:effectLst/>
                    <a:ea typeface="Cambria Math" panose="02040503050406030204" pitchFamily="18" charset="0"/>
                    <a:cs typeface="Times New Roman" panose="02020603050405020304" pitchFamily="18" charset="0"/>
                    <a:sym typeface="Wingdings" panose="05000000000000000000" pitchFamily="2" charset="2"/>
                  </a:rPr>
                  <a:t></a:t>
                </a:r>
                <a14:m>
                  <m:oMath xmlns:m="http://schemas.openxmlformats.org/officeDocument/2006/math">
                    <m:sSub>
                      <m:sSubPr>
                        <m:ctrlPr>
                          <a:rPr lang="ja-JP" altLang="ja-JP" sz="18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𝑀</m:t>
                        </m:r>
                      </m:sub>
                    </m:sSub>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m:t>
                    </m:r>
                    <m:sSub>
                      <m:sSubPr>
                        <m:ctrlPr>
                          <a:rPr lang="ja-JP" altLang="ja-JP"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𝑀𝑃𝐿</m:t>
                        </m:r>
                      </m:e>
                      <m:sub>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𝑀</m:t>
                        </m:r>
                      </m:sub>
                    </m:sSub>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𝑤</m:t>
                    </m:r>
                  </m:oMath>
                </a14:m>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 </a:t>
                </a:r>
                <a14:m>
                  <m:oMath xmlns:m="http://schemas.openxmlformats.org/officeDocument/2006/math">
                    <m:sSub>
                      <m:sSubPr>
                        <m:ctrlPr>
                          <a:rPr lang="ja-JP" altLang="ja-JP"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𝐴</m:t>
                        </m:r>
                      </m:sub>
                    </m:sSub>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m:t>
                    </m:r>
                    <m:sSub>
                      <m:sSubPr>
                        <m:ctrlPr>
                          <a:rPr lang="ja-JP" altLang="ja-JP"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𝑀𝑃𝐿</m:t>
                        </m:r>
                      </m:e>
                      <m:sub>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𝐴</m:t>
                        </m:r>
                      </m:sub>
                    </m:sSub>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m:t>
                    </m:r>
                    <m:r>
                      <a:rPr lang="en-US" altLang="ja-JP" sz="1800" i="1" kern="100">
                        <a:effectLst/>
                        <a:latin typeface="Cambria Math" panose="02040503050406030204" pitchFamily="18" charset="0"/>
                        <a:ea typeface="ＭＳ 明朝" panose="02020609040205080304" pitchFamily="17" charset="-128"/>
                        <a:cs typeface="Times New Roman" panose="02020603050405020304" pitchFamily="18" charset="0"/>
                      </a:rPr>
                      <m:t>𝑤</m:t>
                    </m:r>
                  </m:oMath>
                </a14:m>
                <a:endPar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lang="ja-JP" altLang="en-US" sz="2400" dirty="0"/>
              </a:p>
            </p:txBody>
          </p:sp>
        </mc:Choice>
        <mc:Fallback xmlns="">
          <p:sp>
            <p:nvSpPr>
              <p:cNvPr id="6" name="コンテンツ プレースホルダー 5">
                <a:extLst>
                  <a:ext uri="{FF2B5EF4-FFF2-40B4-BE49-F238E27FC236}">
                    <a16:creationId xmlns:a16="http://schemas.microsoft.com/office/drawing/2014/main" id="{EE56FADB-2EB0-36FA-E487-90BCB428EE10}"/>
                  </a:ext>
                </a:extLst>
              </p:cNvPr>
              <p:cNvSpPr>
                <a:spLocks noGrp="1" noRot="1" noChangeAspect="1" noMove="1" noResize="1" noEditPoints="1" noAdjustHandles="1" noChangeArrowheads="1" noChangeShapeType="1" noTextEdit="1"/>
              </p:cNvSpPr>
              <p:nvPr>
                <p:ph sz="half" idx="2"/>
              </p:nvPr>
            </p:nvSpPr>
            <p:spPr>
              <a:xfrm>
                <a:off x="5995988" y="938212"/>
                <a:ext cx="6110287" cy="6029325"/>
              </a:xfrm>
              <a:blipFill>
                <a:blip r:embed="rId2"/>
                <a:stretch>
                  <a:fillRect l="-1452" t="-1891" r="-1452"/>
                </a:stretch>
              </a:blipFill>
            </p:spPr>
            <p:txBody>
              <a:bodyPr/>
              <a:lstStyle/>
              <a:p>
                <a:r>
                  <a:rPr lang="en-JP">
                    <a:noFill/>
                  </a:rPr>
                  <a:t> </a:t>
                </a:r>
              </a:p>
            </p:txBody>
          </p:sp>
        </mc:Fallback>
      </mc:AlternateContent>
      <p:sp>
        <p:nvSpPr>
          <p:cNvPr id="4" name="Slide Number Placeholder 3">
            <a:extLst>
              <a:ext uri="{FF2B5EF4-FFF2-40B4-BE49-F238E27FC236}">
                <a16:creationId xmlns:a16="http://schemas.microsoft.com/office/drawing/2014/main" id="{408C001B-0BC3-E2C3-156D-EB53DB753107}"/>
              </a:ext>
            </a:extLst>
          </p:cNvPr>
          <p:cNvSpPr>
            <a:spLocks noGrp="1"/>
          </p:cNvSpPr>
          <p:nvPr>
            <p:ph type="sldNum" sz="quarter" idx="12"/>
          </p:nvPr>
        </p:nvSpPr>
        <p:spPr/>
        <p:txBody>
          <a:bodyPr/>
          <a:lstStyle/>
          <a:p>
            <a:fld id="{12AD7442-7840-4032-B275-B79E40692EEB}" type="slidenum">
              <a:rPr kumimoji="1" lang="ja-JP" altLang="en-US" smtClean="0"/>
              <a:t>14</a:t>
            </a:fld>
            <a:endParaRPr kumimoji="1" lang="ja-JP" altLang="en-US"/>
          </a:p>
        </p:txBody>
      </p:sp>
    </p:spTree>
    <p:extLst>
      <p:ext uri="{BB962C8B-B14F-4D97-AF65-F5344CB8AC3E}">
        <p14:creationId xmlns:p14="http://schemas.microsoft.com/office/powerpoint/2010/main" val="2669086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27DA0B-C3E6-08E3-D627-3D3AFC0CF562}"/>
              </a:ext>
            </a:extLst>
          </p:cNvPr>
          <p:cNvSpPr>
            <a:spLocks noGrp="1"/>
          </p:cNvSpPr>
          <p:nvPr>
            <p:ph type="title"/>
          </p:nvPr>
        </p:nvSpPr>
        <p:spPr>
          <a:xfrm>
            <a:off x="838200" y="41274"/>
            <a:ext cx="10515600" cy="1325563"/>
          </a:xfrm>
        </p:spPr>
        <p:txBody>
          <a:bodyPr/>
          <a:lstStyle/>
          <a:p>
            <a:r>
              <a:rPr kumimoji="1" lang="ja-JP" altLang="en-US" dirty="0"/>
              <a:t>特殊要素モデルによる所得分配の描写</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2C6C9902-9D8C-156F-4C39-AC94DEFB8AA0}"/>
                  </a:ext>
                </a:extLst>
              </p:cNvPr>
              <p:cNvSpPr>
                <a:spLocks noGrp="1"/>
              </p:cNvSpPr>
              <p:nvPr>
                <p:ph sz="half" idx="1"/>
              </p:nvPr>
            </p:nvSpPr>
            <p:spPr>
              <a:xfrm>
                <a:off x="166688" y="1452563"/>
                <a:ext cx="5543550" cy="5319712"/>
              </a:xfrm>
            </p:spPr>
            <p:txBody>
              <a:bodyPr>
                <a:normAutofit fontScale="92500" lnSpcReduction="10000"/>
              </a:bodyPr>
              <a:lstStyle/>
              <a:p>
                <a:pPr algn="l"/>
                <a:r>
                  <a:rPr kumimoji="1" lang="ja-JP" altLang="en-US" dirty="0"/>
                  <a:t>図</a:t>
                </a:r>
                <a:r>
                  <a:rPr kumimoji="1" lang="en-US" altLang="ja-JP" dirty="0"/>
                  <a:t>4</a:t>
                </a:r>
                <a:r>
                  <a:rPr kumimoji="1" lang="ja-JP" altLang="en-US" dirty="0"/>
                  <a:t>－</a:t>
                </a:r>
                <a:r>
                  <a:rPr kumimoji="1" lang="en-US" altLang="ja-JP" dirty="0"/>
                  <a:t>7</a:t>
                </a:r>
                <a:r>
                  <a:rPr kumimoji="1" lang="ja-JP" altLang="en-US" dirty="0"/>
                  <a:t>：</a:t>
                </a:r>
                <a:r>
                  <a:rPr lang="ja-JP" altLang="en-US" b="0" i="0" u="none" strike="noStrike" baseline="0" dirty="0">
                    <a:latin typeface="UDReiminPr6N-Light"/>
                  </a:rPr>
                  <a:t>生産関数で収穫逓減が仮定</a:t>
                </a:r>
                <a:r>
                  <a:rPr lang="en-US" altLang="ja-JP" b="0" i="0" u="none" strike="noStrike" baseline="0" dirty="0">
                    <a:latin typeface="UDReiminPr6N-Light"/>
                    <a:sym typeface="Wingdings" panose="05000000000000000000" pitchFamily="2" charset="2"/>
                  </a:rPr>
                  <a:t>MPL</a:t>
                </a:r>
                <a:r>
                  <a:rPr lang="ja-JP" altLang="en-US" b="0" i="0" u="none" strike="noStrike" baseline="0" dirty="0">
                    <a:latin typeface="UDReiminPr6N-Light"/>
                    <a:sym typeface="Wingdings" panose="05000000000000000000" pitchFamily="2" charset="2"/>
                  </a:rPr>
                  <a:t>は</a:t>
                </a:r>
                <a:r>
                  <a:rPr lang="en-US" altLang="ja-JP" b="0" i="0" u="none" strike="noStrike" baseline="0" dirty="0">
                    <a:latin typeface="UDReiminPr6N-Light"/>
                    <a:sym typeface="Wingdings" panose="05000000000000000000" pitchFamily="2" charset="2"/>
                  </a:rPr>
                  <a:t>L</a:t>
                </a:r>
                <a:r>
                  <a:rPr lang="ja-JP" altLang="en-US" dirty="0">
                    <a:latin typeface="UDReiminPr6N-Light"/>
                    <a:sym typeface="Wingdings" panose="05000000000000000000" pitchFamily="2" charset="2"/>
                  </a:rPr>
                  <a:t>増に対して減少</a:t>
                </a:r>
                <a:endParaRPr lang="en-US" altLang="ja-JP" dirty="0">
                  <a:latin typeface="UDReiminPr6N-Light"/>
                  <a:sym typeface="Wingdings" panose="05000000000000000000" pitchFamily="2" charset="2"/>
                </a:endParaRPr>
              </a:p>
              <a:p>
                <a:pPr algn="l"/>
                <a:r>
                  <a:rPr kumimoji="1" lang="ja-JP" altLang="en-US" dirty="0">
                    <a:latin typeface="UDReiminPr6N-Light"/>
                    <a:sym typeface="Wingdings" panose="05000000000000000000" pitchFamily="2" charset="2"/>
                  </a:rPr>
                  <a:t>左から右へ製造業、右から左に農業</a:t>
                </a:r>
                <a:endParaRPr kumimoji="1" lang="en-US" altLang="ja-JP" dirty="0">
                  <a:latin typeface="UDReiminPr6N-Light"/>
                  <a:sym typeface="Wingdings" panose="05000000000000000000" pitchFamily="2" charset="2"/>
                </a:endParaRPr>
              </a:p>
              <a:p>
                <a:pPr marL="0" indent="0" algn="l">
                  <a:buNone/>
                </a:pPr>
                <a:endParaRPr lang="en-US" altLang="ja-JP" dirty="0">
                  <a:effectLst/>
                  <a:latin typeface="Century" panose="02040604050505020304" pitchFamily="18" charset="0"/>
                  <a:ea typeface="ＭＳ 明朝" panose="02020609040205080304" pitchFamily="17" charset="-128"/>
                  <a:cs typeface="Times New Roman" panose="02020603050405020304" pitchFamily="18" charset="0"/>
                  <a:sym typeface="Wingdings" panose="05000000000000000000" pitchFamily="2" charset="2"/>
                </a:endParaRPr>
              </a:p>
              <a:p>
                <a:pPr marL="0" indent="0" algn="l">
                  <a:buNone/>
                </a:pPr>
                <a:r>
                  <a:rPr lang="en-US" altLang="ja-JP" dirty="0">
                    <a:effectLst/>
                    <a:latin typeface="Century" panose="02040604050505020304" pitchFamily="18" charset="0"/>
                    <a:ea typeface="ＭＳ 明朝" panose="02020609040205080304" pitchFamily="17" charset="-128"/>
                    <a:cs typeface="Times New Roman" panose="02020603050405020304" pitchFamily="18" charset="0"/>
                    <a:sym typeface="Wingdings" panose="05000000000000000000" pitchFamily="2" charset="2"/>
                  </a:rPr>
                  <a:t></a:t>
                </a:r>
                <a:r>
                  <a:rPr lang="ja-JP" altLang="ja-JP" dirty="0">
                    <a:effectLst/>
                    <a:latin typeface="Century" panose="02040604050505020304" pitchFamily="18" charset="0"/>
                    <a:ea typeface="ＭＳ 明朝" panose="02020609040205080304" pitchFamily="17" charset="-128"/>
                    <a:cs typeface="Times New Roman" panose="02020603050405020304" pitchFamily="18" charset="0"/>
                  </a:rPr>
                  <a:t>Ｅ点で</a:t>
                </a:r>
                <a:r>
                  <a:rPr lang="en-US" altLang="ja-JP" dirty="0">
                    <a:effectLst/>
                    <a:latin typeface="Century" panose="02040604050505020304" pitchFamily="18" charset="0"/>
                    <a:ea typeface="ＭＳ 明朝" panose="02020609040205080304" pitchFamily="17" charset="-128"/>
                    <a:cs typeface="Times New Roman" panose="02020603050405020304" pitchFamily="18" charset="0"/>
                  </a:rPr>
                  <a:t>2</a:t>
                </a:r>
                <a:r>
                  <a:rPr lang="ja-JP" altLang="ja-JP" dirty="0">
                    <a:effectLst/>
                    <a:latin typeface="Century" panose="02040604050505020304" pitchFamily="18" charset="0"/>
                    <a:ea typeface="ＭＳ 明朝" panose="02020609040205080304" pitchFamily="17" charset="-128"/>
                    <a:cs typeface="Times New Roman" panose="02020603050405020304" pitchFamily="18" charset="0"/>
                  </a:rPr>
                  <a:t>部門の限界生産物価値が等しくなり、労働者の配分</a:t>
                </a:r>
                <a:r>
                  <a:rPr lang="ja-JP" altLang="en-US" dirty="0">
                    <a:effectLst/>
                    <a:latin typeface="Century" panose="02040604050505020304" pitchFamily="18" charset="0"/>
                    <a:ea typeface="ＭＳ 明朝" panose="02020609040205080304" pitchFamily="17" charset="-128"/>
                    <a:cs typeface="Times New Roman" panose="02020603050405020304" pitchFamily="18" charset="0"/>
                  </a:rPr>
                  <a:t>（</a:t>
                </a:r>
                <a14:m>
                  <m:oMath xmlns:m="http://schemas.openxmlformats.org/officeDocument/2006/math">
                    <m:sSub>
                      <m:sSubPr>
                        <m:ctrlPr>
                          <a:rPr lang="ja-JP" altLang="ja-JP" i="1" smtClean="0">
                            <a:effectLst/>
                            <a:latin typeface="Cambria Math" panose="02040503050406030204" pitchFamily="18" charset="0"/>
                            <a:ea typeface="Cambria Math" panose="02040503050406030204" pitchFamily="18" charset="0"/>
                          </a:rPr>
                        </m:ctrlPr>
                      </m:sSubPr>
                      <m:e>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𝐿</m:t>
                        </m:r>
                      </m:e>
                      <m:sub>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𝑀</m:t>
                        </m:r>
                      </m:sub>
                    </m:sSub>
                    <m:r>
                      <a:rPr lang="en-US" altLang="ja-JP" i="1">
                        <a:latin typeface="Cambria Math" panose="02040503050406030204" pitchFamily="18" charset="0"/>
                        <a:ea typeface="ＭＳ 明朝" panose="02020609040205080304" pitchFamily="17" charset="-128"/>
                        <a:cs typeface="Times New Roman" panose="02020603050405020304" pitchFamily="18" charset="0"/>
                      </a:rPr>
                      <m:t>,</m:t>
                    </m:r>
                    <m:sSub>
                      <m:sSubPr>
                        <m:ctrlPr>
                          <a:rPr lang="ja-JP" altLang="ja-JP" i="1">
                            <a:effectLst/>
                            <a:latin typeface="Cambria Math" panose="02040503050406030204" pitchFamily="18" charset="0"/>
                            <a:ea typeface="Cambria Math" panose="02040503050406030204" pitchFamily="18" charset="0"/>
                          </a:rPr>
                        </m:ctrlPr>
                      </m:sSubPr>
                      <m:e>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𝐿</m:t>
                        </m:r>
                      </m:e>
                      <m:sub>
                        <m:r>
                          <a:rPr lang="en-US" altLang="ja-JP" i="1">
                            <a:effectLst/>
                            <a:latin typeface="Cambria Math" panose="02040503050406030204" pitchFamily="18" charset="0"/>
                            <a:ea typeface="ＭＳ 明朝" panose="02020609040205080304" pitchFamily="17" charset="-128"/>
                            <a:cs typeface="Times New Roman" panose="02020603050405020304" pitchFamily="18" charset="0"/>
                          </a:rPr>
                          <m:t>𝐴</m:t>
                        </m:r>
                      </m:sub>
                    </m:sSub>
                  </m:oMath>
                </a14:m>
                <a:r>
                  <a:rPr lang="ja-JP" altLang="en-US"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ja-JP" dirty="0">
                    <a:effectLst/>
                    <a:latin typeface="Century" panose="02040604050505020304" pitchFamily="18" charset="0"/>
                    <a:ea typeface="ＭＳ 明朝" panose="02020609040205080304" pitchFamily="17" charset="-128"/>
                    <a:cs typeface="Times New Roman" panose="02020603050405020304" pitchFamily="18" charset="0"/>
                  </a:rPr>
                  <a:t>と賃金</a:t>
                </a:r>
                <a:r>
                  <a:rPr lang="en-US" altLang="ja-JP" dirty="0">
                    <a:effectLst/>
                    <a:latin typeface="Century" panose="02040604050505020304" pitchFamily="18" charset="0"/>
                    <a:ea typeface="ＭＳ 明朝" panose="02020609040205080304" pitchFamily="17" charset="-128"/>
                    <a:cs typeface="Times New Roman" panose="02020603050405020304" pitchFamily="18" charset="0"/>
                  </a:rPr>
                  <a:t>w</a:t>
                </a:r>
                <a:r>
                  <a:rPr lang="ja-JP" altLang="ja-JP" dirty="0">
                    <a:effectLst/>
                    <a:latin typeface="Century" panose="02040604050505020304" pitchFamily="18" charset="0"/>
                    <a:ea typeface="ＭＳ 明朝" panose="02020609040205080304" pitchFamily="17" charset="-128"/>
                    <a:cs typeface="Times New Roman" panose="02020603050405020304" pitchFamily="18" charset="0"/>
                  </a:rPr>
                  <a:t>が決定</a:t>
                </a:r>
                <a:endParaRPr lang="en-US" altLang="ja-JP"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lgn="l">
                  <a:buNone/>
                </a:pPr>
                <a:endParaRPr lang="en-US" altLang="ja-JP" dirty="0">
                  <a:effectLst/>
                  <a:latin typeface="Century" panose="02040604050505020304" pitchFamily="18" charset="0"/>
                  <a:ea typeface="ＭＳ 明朝" panose="02020609040205080304" pitchFamily="17" charset="-128"/>
                  <a:cs typeface="Times New Roman" panose="02020603050405020304" pitchFamily="18" charset="0"/>
                </a:endParaRPr>
              </a:p>
              <a:p>
                <a:pPr marL="0" indent="0" algn="l">
                  <a:buNone/>
                </a:pPr>
                <a:r>
                  <a:rPr lang="en-US" altLang="ja-JP" dirty="0">
                    <a:effectLst/>
                    <a:latin typeface="Century" panose="02040604050505020304" pitchFamily="18" charset="0"/>
                    <a:ea typeface="ＭＳ 明朝" panose="02020609040205080304" pitchFamily="17" charset="-128"/>
                    <a:cs typeface="Times New Roman" panose="02020603050405020304" pitchFamily="18" charset="0"/>
                    <a:sym typeface="Wingdings" panose="05000000000000000000" pitchFamily="2" charset="2"/>
                  </a:rPr>
                  <a:t></a:t>
                </a:r>
                <a:r>
                  <a:rPr lang="ja-JP" altLang="ja-JP" dirty="0">
                    <a:effectLst/>
                    <a:latin typeface="Century" panose="02040604050505020304" pitchFamily="18" charset="0"/>
                    <a:ea typeface="ＭＳ 明朝" panose="02020609040205080304" pitchFamily="17" charset="-128"/>
                    <a:cs typeface="Times New Roman" panose="02020603050405020304" pitchFamily="18" charset="0"/>
                  </a:rPr>
                  <a:t>限界生産物価値のうち、労働者は</a:t>
                </a:r>
                <a:r>
                  <a:rPr lang="en-US" altLang="ja-JP" dirty="0">
                    <a:effectLst/>
                    <a:latin typeface="Century" panose="02040604050505020304" pitchFamily="18" charset="0"/>
                    <a:ea typeface="ＭＳ 明朝" panose="02020609040205080304" pitchFamily="17" charset="-128"/>
                    <a:cs typeface="Times New Roman" panose="02020603050405020304" pitchFamily="18" charset="0"/>
                  </a:rPr>
                  <a:t>w</a:t>
                </a:r>
                <a:r>
                  <a:rPr lang="ja-JP" altLang="ja-JP" dirty="0">
                    <a:effectLst/>
                    <a:latin typeface="Century" panose="02040604050505020304" pitchFamily="18" charset="0"/>
                    <a:ea typeface="ＭＳ 明朝" panose="02020609040205080304" pitchFamily="17" charset="-128"/>
                    <a:cs typeface="Times New Roman" panose="02020603050405020304" pitchFamily="18" charset="0"/>
                  </a:rPr>
                  <a:t>に相当する部分を受け取り、残余の価値は製造業の場合には資本家（斜線部分）が、農業の場合には地主（ドット部分）が受け取る</a:t>
                </a:r>
                <a:endParaRPr lang="en-US" altLang="ja-JP" dirty="0">
                  <a:effectLst/>
                  <a:latin typeface="UDReiminPr6N-Light"/>
                  <a:ea typeface="ＭＳ 明朝" panose="02020609040205080304" pitchFamily="17" charset="-128"/>
                  <a:cs typeface="Times New Roman" panose="02020603050405020304" pitchFamily="18" charset="0"/>
                  <a:sym typeface="Wingdings" panose="05000000000000000000" pitchFamily="2" charset="2"/>
                </a:endParaRPr>
              </a:p>
              <a:p>
                <a:pPr algn="l"/>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2C6C9902-9D8C-156F-4C39-AC94DEFB8AA0}"/>
                  </a:ext>
                </a:extLst>
              </p:cNvPr>
              <p:cNvSpPr>
                <a:spLocks noGrp="1" noRot="1" noChangeAspect="1" noMove="1" noResize="1" noEditPoints="1" noAdjustHandles="1" noChangeArrowheads="1" noChangeShapeType="1" noTextEdit="1"/>
              </p:cNvSpPr>
              <p:nvPr>
                <p:ph sz="half" idx="1"/>
              </p:nvPr>
            </p:nvSpPr>
            <p:spPr>
              <a:xfrm>
                <a:off x="166688" y="1452563"/>
                <a:ext cx="5543550" cy="5319712"/>
              </a:xfrm>
              <a:blipFill>
                <a:blip r:embed="rId2"/>
                <a:stretch>
                  <a:fillRect l="-1978" t="-2291" r="-659"/>
                </a:stretch>
              </a:blipFill>
            </p:spPr>
            <p:txBody>
              <a:bodyPr/>
              <a:lstStyle/>
              <a:p>
                <a:r>
                  <a:rPr lang="ja-JP" altLang="en-US">
                    <a:noFill/>
                  </a:rPr>
                  <a:t> </a:t>
                </a:r>
              </a:p>
            </p:txBody>
          </p:sp>
        </mc:Fallback>
      </mc:AlternateContent>
      <p:pic>
        <p:nvPicPr>
          <p:cNvPr id="5" name="コンテンツ プレースホルダー 4">
            <a:extLst>
              <a:ext uri="{FF2B5EF4-FFF2-40B4-BE49-F238E27FC236}">
                <a16:creationId xmlns:a16="http://schemas.microsoft.com/office/drawing/2014/main" id="{D2B366F0-2C4D-2BC4-B111-25D189911654}"/>
              </a:ext>
            </a:extLst>
          </p:cNvPr>
          <p:cNvPicPr>
            <a:picLocks noGrp="1" noChangeAspect="1"/>
          </p:cNvPicPr>
          <p:nvPr>
            <p:ph sz="half" idx="2"/>
          </p:nvPr>
        </p:nvPicPr>
        <p:blipFill>
          <a:blip r:embed="rId3"/>
          <a:stretch>
            <a:fillRect/>
          </a:stretch>
        </p:blipFill>
        <p:spPr>
          <a:xfrm>
            <a:off x="5572121" y="1366837"/>
            <a:ext cx="6818015" cy="4848225"/>
          </a:xfrm>
          <a:prstGeom prst="rect">
            <a:avLst/>
          </a:prstGeom>
        </p:spPr>
      </p:pic>
      <p:sp>
        <p:nvSpPr>
          <p:cNvPr id="8" name="テキスト ボックス 7">
            <a:extLst>
              <a:ext uri="{FF2B5EF4-FFF2-40B4-BE49-F238E27FC236}">
                <a16:creationId xmlns:a16="http://schemas.microsoft.com/office/drawing/2014/main" id="{707B3BEE-5EED-2219-C908-4F79ECDF204A}"/>
              </a:ext>
            </a:extLst>
          </p:cNvPr>
          <p:cNvSpPr txBox="1"/>
          <p:nvPr/>
        </p:nvSpPr>
        <p:spPr>
          <a:xfrm>
            <a:off x="11358414" y="4849074"/>
            <a:ext cx="646331" cy="369332"/>
          </a:xfrm>
          <a:prstGeom prst="rect">
            <a:avLst/>
          </a:prstGeom>
          <a:noFill/>
        </p:spPr>
        <p:txBody>
          <a:bodyPr wrap="none" rtlCol="0">
            <a:spAutoFit/>
          </a:bodyPr>
          <a:lstStyle/>
          <a:p>
            <a:r>
              <a:rPr lang="ja-JP" altLang="en-US" b="1" dirty="0"/>
              <a:t>農</a:t>
            </a:r>
            <a:r>
              <a:rPr kumimoji="1" lang="ja-JP" altLang="en-US" b="1" dirty="0"/>
              <a:t>業</a:t>
            </a:r>
          </a:p>
        </p:txBody>
      </p:sp>
      <p:sp>
        <p:nvSpPr>
          <p:cNvPr id="9" name="テキスト ボックス 8">
            <a:extLst>
              <a:ext uri="{FF2B5EF4-FFF2-40B4-BE49-F238E27FC236}">
                <a16:creationId xmlns:a16="http://schemas.microsoft.com/office/drawing/2014/main" id="{C48D8CED-EF7A-0805-10C6-31447FFE7316}"/>
              </a:ext>
            </a:extLst>
          </p:cNvPr>
          <p:cNvSpPr txBox="1"/>
          <p:nvPr/>
        </p:nvSpPr>
        <p:spPr>
          <a:xfrm>
            <a:off x="5747618" y="4844096"/>
            <a:ext cx="877163" cy="369332"/>
          </a:xfrm>
          <a:prstGeom prst="rect">
            <a:avLst/>
          </a:prstGeom>
          <a:noFill/>
        </p:spPr>
        <p:txBody>
          <a:bodyPr wrap="none" rtlCol="0">
            <a:spAutoFit/>
          </a:bodyPr>
          <a:lstStyle/>
          <a:p>
            <a:r>
              <a:rPr kumimoji="1" lang="ja-JP" altLang="en-US" b="1" dirty="0"/>
              <a:t>製造業</a:t>
            </a:r>
          </a:p>
        </p:txBody>
      </p:sp>
      <p:sp>
        <p:nvSpPr>
          <p:cNvPr id="10" name="Slide Number Placeholder 9">
            <a:extLst>
              <a:ext uri="{FF2B5EF4-FFF2-40B4-BE49-F238E27FC236}">
                <a16:creationId xmlns:a16="http://schemas.microsoft.com/office/drawing/2014/main" id="{BA10CEA4-7B28-7271-4B29-AC4BEAD4DFA3}"/>
              </a:ext>
            </a:extLst>
          </p:cNvPr>
          <p:cNvSpPr>
            <a:spLocks noGrp="1"/>
          </p:cNvSpPr>
          <p:nvPr>
            <p:ph type="sldNum" sz="quarter" idx="12"/>
          </p:nvPr>
        </p:nvSpPr>
        <p:spPr/>
        <p:txBody>
          <a:bodyPr/>
          <a:lstStyle/>
          <a:p>
            <a:fld id="{12AD7442-7840-4032-B275-B79E40692EEB}" type="slidenum">
              <a:rPr kumimoji="1" lang="ja-JP" altLang="en-US" smtClean="0"/>
              <a:t>15</a:t>
            </a:fld>
            <a:endParaRPr kumimoji="1" lang="ja-JP" altLang="en-US"/>
          </a:p>
        </p:txBody>
      </p:sp>
      <p:cxnSp>
        <p:nvCxnSpPr>
          <p:cNvPr id="13" name="Straight Connector 12">
            <a:extLst>
              <a:ext uri="{FF2B5EF4-FFF2-40B4-BE49-F238E27FC236}">
                <a16:creationId xmlns:a16="http://schemas.microsoft.com/office/drawing/2014/main" id="{CA48E566-7305-74BA-03AE-66640197F597}"/>
              </a:ext>
            </a:extLst>
          </p:cNvPr>
          <p:cNvCxnSpPr/>
          <p:nvPr/>
        </p:nvCxnSpPr>
        <p:spPr>
          <a:xfrm>
            <a:off x="6559465" y="2220686"/>
            <a:ext cx="0" cy="2068285"/>
          </a:xfrm>
          <a:prstGeom prst="line">
            <a:avLst/>
          </a:prstGeom>
          <a:ln w="57150">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C3393402-72A0-98DF-2C38-744FAC2D00CD}"/>
              </a:ext>
            </a:extLst>
          </p:cNvPr>
          <p:cNvCxnSpPr>
            <a:cxnSpLocks/>
          </p:cNvCxnSpPr>
          <p:nvPr/>
        </p:nvCxnSpPr>
        <p:spPr>
          <a:xfrm flipH="1">
            <a:off x="6559465" y="4288971"/>
            <a:ext cx="2257964" cy="0"/>
          </a:xfrm>
          <a:prstGeom prst="line">
            <a:avLst/>
          </a:prstGeom>
          <a:ln w="57150">
            <a:solidFill>
              <a:schemeClr val="accent4"/>
            </a:solidFill>
          </a:ln>
        </p:spPr>
        <p:style>
          <a:lnRef idx="1">
            <a:schemeClr val="accent2"/>
          </a:lnRef>
          <a:fillRef idx="0">
            <a:schemeClr val="accent2"/>
          </a:fillRef>
          <a:effectRef idx="0">
            <a:schemeClr val="accent2"/>
          </a:effectRef>
          <a:fontRef idx="minor">
            <a:schemeClr val="tx1"/>
          </a:fontRef>
        </p:style>
      </p:cxnSp>
      <p:sp>
        <p:nvSpPr>
          <p:cNvPr id="28" name="Freeform 27">
            <a:extLst>
              <a:ext uri="{FF2B5EF4-FFF2-40B4-BE49-F238E27FC236}">
                <a16:creationId xmlns:a16="http://schemas.microsoft.com/office/drawing/2014/main" id="{1A56F162-F85C-6172-8AA1-637B4502E546}"/>
              </a:ext>
            </a:extLst>
          </p:cNvPr>
          <p:cNvSpPr/>
          <p:nvPr/>
        </p:nvSpPr>
        <p:spPr>
          <a:xfrm>
            <a:off x="6585857" y="2231571"/>
            <a:ext cx="2209800" cy="2090058"/>
          </a:xfrm>
          <a:custGeom>
            <a:avLst/>
            <a:gdLst>
              <a:gd name="csX0" fmla="*/ 0 w 2209800"/>
              <a:gd name="csY0" fmla="*/ 0 h 2090058"/>
              <a:gd name="csX1" fmla="*/ 239486 w 2209800"/>
              <a:gd name="csY1" fmla="*/ 337458 h 2090058"/>
              <a:gd name="csX2" fmla="*/ 533400 w 2209800"/>
              <a:gd name="csY2" fmla="*/ 707572 h 2090058"/>
              <a:gd name="csX3" fmla="*/ 979714 w 2209800"/>
              <a:gd name="csY3" fmla="*/ 1197429 h 2090058"/>
              <a:gd name="csX4" fmla="*/ 1219200 w 2209800"/>
              <a:gd name="csY4" fmla="*/ 1436915 h 2090058"/>
              <a:gd name="csX5" fmla="*/ 1458686 w 2209800"/>
              <a:gd name="csY5" fmla="*/ 1665515 h 2090058"/>
              <a:gd name="csX6" fmla="*/ 1796143 w 2209800"/>
              <a:gd name="csY6" fmla="*/ 1883229 h 2090058"/>
              <a:gd name="csX7" fmla="*/ 2209800 w 2209800"/>
              <a:gd name="csY7" fmla="*/ 2090058 h 209005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2209800" h="2090058">
                <a:moveTo>
                  <a:pt x="0" y="0"/>
                </a:moveTo>
                <a:cubicBezTo>
                  <a:pt x="75293" y="109764"/>
                  <a:pt x="150586" y="219529"/>
                  <a:pt x="239486" y="337458"/>
                </a:cubicBezTo>
                <a:cubicBezTo>
                  <a:pt x="328386" y="455387"/>
                  <a:pt x="410029" y="564244"/>
                  <a:pt x="533400" y="707572"/>
                </a:cubicBezTo>
                <a:cubicBezTo>
                  <a:pt x="656771" y="850900"/>
                  <a:pt x="865414" y="1075872"/>
                  <a:pt x="979714" y="1197429"/>
                </a:cubicBezTo>
                <a:cubicBezTo>
                  <a:pt x="1094014" y="1318986"/>
                  <a:pt x="1139371" y="1358901"/>
                  <a:pt x="1219200" y="1436915"/>
                </a:cubicBezTo>
                <a:cubicBezTo>
                  <a:pt x="1299029" y="1514929"/>
                  <a:pt x="1362529" y="1591129"/>
                  <a:pt x="1458686" y="1665515"/>
                </a:cubicBezTo>
                <a:cubicBezTo>
                  <a:pt x="1554843" y="1739901"/>
                  <a:pt x="1670957" y="1812472"/>
                  <a:pt x="1796143" y="1883229"/>
                </a:cubicBezTo>
                <a:cubicBezTo>
                  <a:pt x="1921329" y="1953986"/>
                  <a:pt x="2065564" y="2022022"/>
                  <a:pt x="2209800" y="2090058"/>
                </a:cubicBezTo>
              </a:path>
            </a:pathLst>
          </a:custGeom>
          <a:noFill/>
          <a:ln w="5715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cxnSp>
        <p:nvCxnSpPr>
          <p:cNvPr id="35" name="Straight Connector 34">
            <a:extLst>
              <a:ext uri="{FF2B5EF4-FFF2-40B4-BE49-F238E27FC236}">
                <a16:creationId xmlns:a16="http://schemas.microsoft.com/office/drawing/2014/main" id="{44B2F915-8A2A-D545-0267-4308C4DE5966}"/>
              </a:ext>
            </a:extLst>
          </p:cNvPr>
          <p:cNvCxnSpPr>
            <a:cxnSpLocks/>
          </p:cNvCxnSpPr>
          <p:nvPr/>
        </p:nvCxnSpPr>
        <p:spPr>
          <a:xfrm flipH="1">
            <a:off x="8795657" y="4321629"/>
            <a:ext cx="2558143" cy="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id="{A4BF19C4-8D81-A9C4-5988-4A0A939E8FDC}"/>
              </a:ext>
            </a:extLst>
          </p:cNvPr>
          <p:cNvCxnSpPr>
            <a:cxnSpLocks/>
          </p:cNvCxnSpPr>
          <p:nvPr/>
        </p:nvCxnSpPr>
        <p:spPr>
          <a:xfrm>
            <a:off x="11353800" y="1992086"/>
            <a:ext cx="0" cy="230777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sp>
        <p:nvSpPr>
          <p:cNvPr id="39" name="Freeform 38">
            <a:extLst>
              <a:ext uri="{FF2B5EF4-FFF2-40B4-BE49-F238E27FC236}">
                <a16:creationId xmlns:a16="http://schemas.microsoft.com/office/drawing/2014/main" id="{FB642367-5DE5-7FA7-9A2B-8043D38D2369}"/>
              </a:ext>
            </a:extLst>
          </p:cNvPr>
          <p:cNvSpPr/>
          <p:nvPr/>
        </p:nvSpPr>
        <p:spPr>
          <a:xfrm>
            <a:off x="8839200" y="1998521"/>
            <a:ext cx="2494469" cy="2301336"/>
          </a:xfrm>
          <a:custGeom>
            <a:avLst/>
            <a:gdLst>
              <a:gd name="csX0" fmla="*/ 0 w 2494469"/>
              <a:gd name="csY0" fmla="*/ 2301336 h 2301336"/>
              <a:gd name="csX1" fmla="*/ 326571 w 2494469"/>
              <a:gd name="csY1" fmla="*/ 2138050 h 2301336"/>
              <a:gd name="csX2" fmla="*/ 620486 w 2494469"/>
              <a:gd name="csY2" fmla="*/ 2018308 h 2301336"/>
              <a:gd name="csX3" fmla="*/ 881743 w 2494469"/>
              <a:gd name="csY3" fmla="*/ 1898565 h 2301336"/>
              <a:gd name="csX4" fmla="*/ 1164771 w 2494469"/>
              <a:gd name="csY4" fmla="*/ 1724393 h 2301336"/>
              <a:gd name="csX5" fmla="*/ 1436914 w 2494469"/>
              <a:gd name="csY5" fmla="*/ 1495793 h 2301336"/>
              <a:gd name="csX6" fmla="*/ 1687286 w 2494469"/>
              <a:gd name="csY6" fmla="*/ 1234536 h 2301336"/>
              <a:gd name="csX7" fmla="*/ 1915886 w 2494469"/>
              <a:gd name="csY7" fmla="*/ 984165 h 2301336"/>
              <a:gd name="csX8" fmla="*/ 2111829 w 2494469"/>
              <a:gd name="csY8" fmla="*/ 712022 h 2301336"/>
              <a:gd name="csX9" fmla="*/ 2220686 w 2494469"/>
              <a:gd name="csY9" fmla="*/ 472536 h 2301336"/>
              <a:gd name="csX10" fmla="*/ 2329543 w 2494469"/>
              <a:gd name="csY10" fmla="*/ 276593 h 2301336"/>
              <a:gd name="csX11" fmla="*/ 2471057 w 2494469"/>
              <a:gd name="csY11" fmla="*/ 37108 h 2301336"/>
              <a:gd name="csX12" fmla="*/ 2492829 w 2494469"/>
              <a:gd name="csY12" fmla="*/ 4450 h 230133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2494469" h="2301336">
                <a:moveTo>
                  <a:pt x="0" y="2301336"/>
                </a:moveTo>
                <a:cubicBezTo>
                  <a:pt x="111578" y="2243278"/>
                  <a:pt x="223157" y="2185221"/>
                  <a:pt x="326571" y="2138050"/>
                </a:cubicBezTo>
                <a:cubicBezTo>
                  <a:pt x="429985" y="2090879"/>
                  <a:pt x="527957" y="2058222"/>
                  <a:pt x="620486" y="2018308"/>
                </a:cubicBezTo>
                <a:cubicBezTo>
                  <a:pt x="713015" y="1978394"/>
                  <a:pt x="791029" y="1947551"/>
                  <a:pt x="881743" y="1898565"/>
                </a:cubicBezTo>
                <a:cubicBezTo>
                  <a:pt x="972457" y="1849579"/>
                  <a:pt x="1072243" y="1791522"/>
                  <a:pt x="1164771" y="1724393"/>
                </a:cubicBezTo>
                <a:cubicBezTo>
                  <a:pt x="1257299" y="1657264"/>
                  <a:pt x="1349828" y="1577436"/>
                  <a:pt x="1436914" y="1495793"/>
                </a:cubicBezTo>
                <a:cubicBezTo>
                  <a:pt x="1524000" y="1414150"/>
                  <a:pt x="1607457" y="1319807"/>
                  <a:pt x="1687286" y="1234536"/>
                </a:cubicBezTo>
                <a:cubicBezTo>
                  <a:pt x="1767115" y="1149265"/>
                  <a:pt x="1845129" y="1071251"/>
                  <a:pt x="1915886" y="984165"/>
                </a:cubicBezTo>
                <a:cubicBezTo>
                  <a:pt x="1986643" y="897079"/>
                  <a:pt x="2061029" y="797293"/>
                  <a:pt x="2111829" y="712022"/>
                </a:cubicBezTo>
                <a:cubicBezTo>
                  <a:pt x="2162629" y="626751"/>
                  <a:pt x="2184400" y="545107"/>
                  <a:pt x="2220686" y="472536"/>
                </a:cubicBezTo>
                <a:cubicBezTo>
                  <a:pt x="2256972" y="399964"/>
                  <a:pt x="2287815" y="349164"/>
                  <a:pt x="2329543" y="276593"/>
                </a:cubicBezTo>
                <a:cubicBezTo>
                  <a:pt x="2371271" y="204022"/>
                  <a:pt x="2471057" y="37108"/>
                  <a:pt x="2471057" y="37108"/>
                </a:cubicBezTo>
                <a:cubicBezTo>
                  <a:pt x="2498271" y="-8249"/>
                  <a:pt x="2495550" y="-1900"/>
                  <a:pt x="2492829" y="4450"/>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42" name="Rectangle 41">
            <a:extLst>
              <a:ext uri="{FF2B5EF4-FFF2-40B4-BE49-F238E27FC236}">
                <a16:creationId xmlns:a16="http://schemas.microsoft.com/office/drawing/2014/main" id="{2A7AEB2A-82B4-6EBF-33EE-67B1EEA49280}"/>
              </a:ext>
            </a:extLst>
          </p:cNvPr>
          <p:cNvSpPr/>
          <p:nvPr/>
        </p:nvSpPr>
        <p:spPr>
          <a:xfrm>
            <a:off x="6559465" y="4299856"/>
            <a:ext cx="4794335" cy="1001487"/>
          </a:xfrm>
          <a:prstGeom prst="rect">
            <a:avLst/>
          </a:prstGeom>
          <a:noFill/>
          <a:ln w="57150">
            <a:solidFill>
              <a:srgbClr val="043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Tree>
    <p:extLst>
      <p:ext uri="{BB962C8B-B14F-4D97-AF65-F5344CB8AC3E}">
        <p14:creationId xmlns:p14="http://schemas.microsoft.com/office/powerpoint/2010/main" val="1395915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2E35CC-A6D8-3710-CA01-E934AAD1C8FD}"/>
              </a:ext>
            </a:extLst>
          </p:cNvPr>
          <p:cNvSpPr>
            <a:spLocks noGrp="1"/>
          </p:cNvSpPr>
          <p:nvPr>
            <p:ph type="title"/>
          </p:nvPr>
        </p:nvSpPr>
        <p:spPr>
          <a:xfrm>
            <a:off x="762000" y="18255"/>
            <a:ext cx="10515600" cy="1325563"/>
          </a:xfrm>
        </p:spPr>
        <p:txBody>
          <a:bodyPr>
            <a:normAutofit/>
          </a:bodyPr>
          <a:lstStyle/>
          <a:p>
            <a:r>
              <a:rPr kumimoji="1" lang="ja-JP" altLang="en-US" dirty="0"/>
              <a:t>貿易自由化の推進は国内の所得分配にどのような変化をもたらす</a:t>
            </a:r>
            <a:r>
              <a:rPr lang="ja-JP" altLang="en-US" dirty="0"/>
              <a:t>か？</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85038D26-6070-192F-9461-415FAA701707}"/>
                  </a:ext>
                </a:extLst>
              </p:cNvPr>
              <p:cNvSpPr>
                <a:spLocks noGrp="1"/>
              </p:cNvSpPr>
              <p:nvPr>
                <p:ph sz="half" idx="1"/>
              </p:nvPr>
            </p:nvSpPr>
            <p:spPr>
              <a:xfrm>
                <a:off x="119064" y="1519238"/>
                <a:ext cx="5276850" cy="4657725"/>
              </a:xfrm>
            </p:spPr>
            <p:txBody>
              <a:bodyPr>
                <a:noAutofit/>
              </a:bodyPr>
              <a:lstStyle/>
              <a:p>
                <a:r>
                  <a:rPr lang="ja-JP" altLang="ja-JP" sz="2400" dirty="0">
                    <a:effectLst/>
                    <a:ea typeface="ＭＳ 明朝" panose="02020609040205080304" pitchFamily="17" charset="-128"/>
                    <a:cs typeface="Times New Roman" panose="02020603050405020304" pitchFamily="18" charset="0"/>
                  </a:rPr>
                  <a:t>自由化によって農産品にかかる関税の削減撤廃</a:t>
                </a:r>
                <a:r>
                  <a:rPr lang="en-US" altLang="ja-JP" sz="2400" dirty="0">
                    <a:effectLst/>
                    <a:ea typeface="ＭＳ 明朝" panose="02020609040205080304" pitchFamily="17" charset="-128"/>
                    <a:cs typeface="Times New Roman" panose="02020603050405020304" pitchFamily="18" charset="0"/>
                    <a:sym typeface="Wingdings" panose="05000000000000000000" pitchFamily="2" charset="2"/>
                  </a:rPr>
                  <a:t></a:t>
                </a:r>
                <a:r>
                  <a:rPr lang="ja-JP" altLang="ja-JP" sz="2400" dirty="0">
                    <a:effectLst/>
                    <a:ea typeface="ＭＳ 明朝" panose="02020609040205080304" pitchFamily="17" charset="-128"/>
                    <a:cs typeface="Times New Roman" panose="02020603050405020304" pitchFamily="18" charset="0"/>
                  </a:rPr>
                  <a:t>農産品価格</a:t>
                </a:r>
                <a14:m>
                  <m:oMath xmlns:m="http://schemas.openxmlformats.org/officeDocument/2006/math">
                    <m:sSub>
                      <m:sSubPr>
                        <m:ctrlPr>
                          <a:rPr lang="ja-JP" altLang="ja-JP" sz="2400" i="1">
                            <a:effectLst/>
                            <a:latin typeface="Cambria Math" panose="02040503050406030204" pitchFamily="18" charset="0"/>
                            <a:ea typeface="Cambria Math" panose="02040503050406030204" pitchFamily="18" charset="0"/>
                          </a:rPr>
                        </m:ctrlPr>
                      </m:sSubPr>
                      <m:e>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𝑃</m:t>
                        </m:r>
                      </m:e>
                      <m:sub>
                        <m:r>
                          <a:rPr lang="en-US" altLang="ja-JP" sz="2400" i="1">
                            <a:effectLst/>
                            <a:latin typeface="Cambria Math" panose="02040503050406030204" pitchFamily="18" charset="0"/>
                            <a:ea typeface="ＭＳ 明朝" panose="02020609040205080304" pitchFamily="17" charset="-128"/>
                            <a:cs typeface="Times New Roman" panose="02020603050405020304" pitchFamily="18" charset="0"/>
                          </a:rPr>
                          <m:t>𝐴</m:t>
                        </m:r>
                      </m:sub>
                    </m:sSub>
                  </m:oMath>
                </a14:m>
                <a:r>
                  <a:rPr lang="ja-JP" altLang="en-US" sz="2400" dirty="0"/>
                  <a:t>下落</a:t>
                </a:r>
                <a:endParaRPr lang="en-US" altLang="ja-JP" sz="2400" dirty="0"/>
              </a:p>
              <a:p>
                <a:pPr marL="0" indent="0">
                  <a:buNone/>
                </a:pPr>
                <a:r>
                  <a:rPr lang="en-US" altLang="ja-JP" sz="2400" dirty="0">
                    <a:sym typeface="Wingdings" panose="05000000000000000000" pitchFamily="2" charset="2"/>
                  </a:rPr>
                  <a:t></a:t>
                </a:r>
                <a:r>
                  <a:rPr lang="ja-JP" altLang="ja-JP" sz="2400" dirty="0"/>
                  <a:t>農業の限界生産物価値下方にシフト、均衡点は</a:t>
                </a:r>
                <a:r>
                  <a:rPr lang="en-US" altLang="ja-JP" sz="2400" dirty="0"/>
                  <a:t>E’</a:t>
                </a:r>
                <a:r>
                  <a:rPr lang="ja-JP" altLang="en-US" sz="2400" dirty="0"/>
                  <a:t>へ、</a:t>
                </a:r>
                <a:r>
                  <a:rPr lang="ja-JP" altLang="ja-JP" sz="2400" dirty="0"/>
                  <a:t>労働者は農業から製造業に転出、賃金は</a:t>
                </a:r>
                <a:r>
                  <a:rPr lang="en-US" altLang="ja-JP" sz="2400" dirty="0"/>
                  <a:t>w’</a:t>
                </a:r>
                <a:r>
                  <a:rPr lang="ja-JP" altLang="ja-JP" sz="2400" dirty="0"/>
                  <a:t>に低下</a:t>
                </a:r>
                <a:endParaRPr lang="en-US" altLang="ja-JP" sz="2400" dirty="0"/>
              </a:p>
              <a:p>
                <a:pPr marL="0" indent="0">
                  <a:buNone/>
                </a:pPr>
                <a:r>
                  <a:rPr lang="en-US" altLang="ja-JP" sz="2400" dirty="0">
                    <a:sym typeface="Wingdings" panose="05000000000000000000" pitchFamily="2" charset="2"/>
                  </a:rPr>
                  <a:t></a:t>
                </a:r>
                <a:r>
                  <a:rPr lang="ja-JP" altLang="ja-JP" sz="2400" dirty="0"/>
                  <a:t>資本家所得増加、地主所得は減少</a:t>
                </a:r>
                <a:endParaRPr lang="en-US" altLang="ja-JP" sz="2400" dirty="0"/>
              </a:p>
              <a:p>
                <a:pPr marL="0" indent="0">
                  <a:buNone/>
                </a:pPr>
                <a:r>
                  <a:rPr lang="ja-JP" altLang="ja-JP" sz="2400" dirty="0"/>
                  <a:t>産業間で貿易自由化への賛否が分かれる実態を説明</a:t>
                </a:r>
                <a:endParaRPr lang="en-US" altLang="ja-JP" sz="2400" dirty="0"/>
              </a:p>
              <a:p>
                <a:pPr marL="0" indent="0">
                  <a:buNone/>
                </a:pPr>
                <a:r>
                  <a:rPr lang="en-US" altLang="ja-JP" sz="2400" dirty="0">
                    <a:sym typeface="Wingdings" panose="05000000000000000000" pitchFamily="2" charset="2"/>
                  </a:rPr>
                  <a:t></a:t>
                </a:r>
                <a:r>
                  <a:rPr lang="ja-JP" altLang="ja-JP" sz="2400" dirty="0"/>
                  <a:t>労働者への影響は明確ではない。賃金は</a:t>
                </a:r>
                <a:r>
                  <a:rPr lang="en-US" altLang="ja-JP" sz="2400" dirty="0"/>
                  <a:t>w</a:t>
                </a:r>
                <a:r>
                  <a:rPr lang="ja-JP" altLang="ja-JP" sz="2400" dirty="0"/>
                  <a:t>→</a:t>
                </a:r>
                <a:r>
                  <a:rPr lang="en-US" altLang="ja-JP" sz="2400" dirty="0"/>
                  <a:t>w’</a:t>
                </a:r>
                <a:r>
                  <a:rPr lang="ja-JP" altLang="ja-JP" sz="2400" dirty="0"/>
                  <a:t>に減少するものの、農産品価格でみると</a:t>
                </a:r>
                <a:r>
                  <a:rPr lang="ja-JP" altLang="en-US" sz="2400" dirty="0"/>
                  <a:t>価格下落が大きく実質</a:t>
                </a:r>
                <a:r>
                  <a:rPr lang="ja-JP" altLang="ja-JP" sz="2400" dirty="0"/>
                  <a:t>プラスの影響、工業品を多く消費する人にとってはマイナスの影響</a:t>
                </a:r>
              </a:p>
              <a:p>
                <a:endParaRPr kumimoji="1" lang="ja-JP" altLang="en-US" sz="2400" dirty="0"/>
              </a:p>
            </p:txBody>
          </p:sp>
        </mc:Choice>
        <mc:Fallback xmlns="">
          <p:sp>
            <p:nvSpPr>
              <p:cNvPr id="3" name="コンテンツ プレースホルダー 2">
                <a:extLst>
                  <a:ext uri="{FF2B5EF4-FFF2-40B4-BE49-F238E27FC236}">
                    <a16:creationId xmlns:a16="http://schemas.microsoft.com/office/drawing/2014/main" id="{85038D26-6070-192F-9461-415FAA701707}"/>
                  </a:ext>
                </a:extLst>
              </p:cNvPr>
              <p:cNvSpPr>
                <a:spLocks noGrp="1" noRot="1" noChangeAspect="1" noMove="1" noResize="1" noEditPoints="1" noAdjustHandles="1" noChangeArrowheads="1" noChangeShapeType="1" noTextEdit="1"/>
              </p:cNvSpPr>
              <p:nvPr>
                <p:ph sz="half" idx="1"/>
              </p:nvPr>
            </p:nvSpPr>
            <p:spPr>
              <a:xfrm>
                <a:off x="119064" y="1519238"/>
                <a:ext cx="5276850" cy="4657725"/>
              </a:xfrm>
              <a:blipFill>
                <a:blip r:embed="rId2"/>
                <a:stretch>
                  <a:fillRect l="-1850" t="-1832" b="-7853"/>
                </a:stretch>
              </a:blipFill>
            </p:spPr>
            <p:txBody>
              <a:bodyPr/>
              <a:lstStyle/>
              <a:p>
                <a:r>
                  <a:rPr lang="ja-JP" altLang="en-US">
                    <a:noFill/>
                  </a:rPr>
                  <a:t> </a:t>
                </a:r>
              </a:p>
            </p:txBody>
          </p:sp>
        </mc:Fallback>
      </mc:AlternateContent>
      <p:pic>
        <p:nvPicPr>
          <p:cNvPr id="5" name="コンテンツ プレースホルダー 4">
            <a:extLst>
              <a:ext uri="{FF2B5EF4-FFF2-40B4-BE49-F238E27FC236}">
                <a16:creationId xmlns:a16="http://schemas.microsoft.com/office/drawing/2014/main" id="{4B19C9B4-65AD-02E6-A81A-94003F5A99F0}"/>
              </a:ext>
            </a:extLst>
          </p:cNvPr>
          <p:cNvPicPr>
            <a:picLocks noGrp="1" noChangeAspect="1"/>
          </p:cNvPicPr>
          <p:nvPr>
            <p:ph sz="half" idx="2"/>
          </p:nvPr>
        </p:nvPicPr>
        <p:blipFill>
          <a:blip r:embed="rId3"/>
          <a:stretch>
            <a:fillRect/>
          </a:stretch>
        </p:blipFill>
        <p:spPr>
          <a:xfrm>
            <a:off x="5334000" y="1614488"/>
            <a:ext cx="6951384" cy="4913350"/>
          </a:xfrm>
          <a:prstGeom prst="rect">
            <a:avLst/>
          </a:prstGeom>
        </p:spPr>
      </p:pic>
      <p:sp>
        <p:nvSpPr>
          <p:cNvPr id="4" name="Slide Number Placeholder 3">
            <a:extLst>
              <a:ext uri="{FF2B5EF4-FFF2-40B4-BE49-F238E27FC236}">
                <a16:creationId xmlns:a16="http://schemas.microsoft.com/office/drawing/2014/main" id="{25C2D55F-6536-1968-55AE-EC1A4A053378}"/>
              </a:ext>
            </a:extLst>
          </p:cNvPr>
          <p:cNvSpPr>
            <a:spLocks noGrp="1"/>
          </p:cNvSpPr>
          <p:nvPr>
            <p:ph type="sldNum" sz="quarter" idx="12"/>
          </p:nvPr>
        </p:nvSpPr>
        <p:spPr/>
        <p:txBody>
          <a:bodyPr/>
          <a:lstStyle/>
          <a:p>
            <a:fld id="{12AD7442-7840-4032-B275-B79E40692EEB}" type="slidenum">
              <a:rPr kumimoji="1" lang="ja-JP" altLang="en-US" smtClean="0"/>
              <a:t>16</a:t>
            </a:fld>
            <a:endParaRPr kumimoji="1" lang="ja-JP" altLang="en-US"/>
          </a:p>
        </p:txBody>
      </p:sp>
      <p:cxnSp>
        <p:nvCxnSpPr>
          <p:cNvPr id="15" name="Straight Connector 14">
            <a:extLst>
              <a:ext uri="{FF2B5EF4-FFF2-40B4-BE49-F238E27FC236}">
                <a16:creationId xmlns:a16="http://schemas.microsoft.com/office/drawing/2014/main" id="{F741B1AA-764F-6FB8-A86D-FC8A35F3336C}"/>
              </a:ext>
            </a:extLst>
          </p:cNvPr>
          <p:cNvCxnSpPr>
            <a:cxnSpLocks/>
          </p:cNvCxnSpPr>
          <p:nvPr/>
        </p:nvCxnSpPr>
        <p:spPr>
          <a:xfrm>
            <a:off x="6375617" y="2461663"/>
            <a:ext cx="0" cy="2436908"/>
          </a:xfrm>
          <a:prstGeom prst="line">
            <a:avLst/>
          </a:prstGeom>
          <a:ln w="57150"/>
        </p:spPr>
        <p:style>
          <a:lnRef idx="3">
            <a:schemeClr val="accent4"/>
          </a:lnRef>
          <a:fillRef idx="0">
            <a:schemeClr val="accent4"/>
          </a:fillRef>
          <a:effectRef idx="2">
            <a:schemeClr val="accent4"/>
          </a:effectRef>
          <a:fontRef idx="minor">
            <a:schemeClr val="tx1"/>
          </a:fontRef>
        </p:style>
      </p:cxnSp>
      <p:cxnSp>
        <p:nvCxnSpPr>
          <p:cNvPr id="17" name="Straight Connector 16">
            <a:extLst>
              <a:ext uri="{FF2B5EF4-FFF2-40B4-BE49-F238E27FC236}">
                <a16:creationId xmlns:a16="http://schemas.microsoft.com/office/drawing/2014/main" id="{C8E67330-6C05-387B-1ACB-7967BB0B11C3}"/>
              </a:ext>
            </a:extLst>
          </p:cNvPr>
          <p:cNvCxnSpPr>
            <a:cxnSpLocks/>
          </p:cNvCxnSpPr>
          <p:nvPr/>
        </p:nvCxnSpPr>
        <p:spPr>
          <a:xfrm flipH="1">
            <a:off x="6375617" y="4898571"/>
            <a:ext cx="3171154" cy="0"/>
          </a:xfrm>
          <a:prstGeom prst="line">
            <a:avLst/>
          </a:prstGeom>
          <a:ln w="57150"/>
        </p:spPr>
        <p:style>
          <a:lnRef idx="3">
            <a:schemeClr val="accent4"/>
          </a:lnRef>
          <a:fillRef idx="0">
            <a:schemeClr val="accent4"/>
          </a:fillRef>
          <a:effectRef idx="2">
            <a:schemeClr val="accent4"/>
          </a:effectRef>
          <a:fontRef idx="minor">
            <a:schemeClr val="tx1"/>
          </a:fontRef>
        </p:style>
      </p:cxnSp>
      <p:sp>
        <p:nvSpPr>
          <p:cNvPr id="24" name="Freeform 23">
            <a:extLst>
              <a:ext uri="{FF2B5EF4-FFF2-40B4-BE49-F238E27FC236}">
                <a16:creationId xmlns:a16="http://schemas.microsoft.com/office/drawing/2014/main" id="{276B776B-EA8C-762E-05A4-38AF9AEE92B6}"/>
              </a:ext>
            </a:extLst>
          </p:cNvPr>
          <p:cNvSpPr/>
          <p:nvPr/>
        </p:nvSpPr>
        <p:spPr>
          <a:xfrm>
            <a:off x="6389914" y="2503714"/>
            <a:ext cx="3319587" cy="2430690"/>
          </a:xfrm>
          <a:custGeom>
            <a:avLst/>
            <a:gdLst>
              <a:gd name="csX0" fmla="*/ 0 w 3319587"/>
              <a:gd name="csY0" fmla="*/ 0 h 2430690"/>
              <a:gd name="csX1" fmla="*/ 1186543 w 3319587"/>
              <a:gd name="csY1" fmla="*/ 1426029 h 2430690"/>
              <a:gd name="csX2" fmla="*/ 2209800 w 3319587"/>
              <a:gd name="csY2" fmla="*/ 2111829 h 2430690"/>
              <a:gd name="csX3" fmla="*/ 3222172 w 3319587"/>
              <a:gd name="csY3" fmla="*/ 2405743 h 2430690"/>
              <a:gd name="csX4" fmla="*/ 3222172 w 3319587"/>
              <a:gd name="csY4" fmla="*/ 2394857 h 2430690"/>
            </a:gdLst>
            <a:ahLst/>
            <a:cxnLst>
              <a:cxn ang="0">
                <a:pos x="csX0" y="csY0"/>
              </a:cxn>
              <a:cxn ang="0">
                <a:pos x="csX1" y="csY1"/>
              </a:cxn>
              <a:cxn ang="0">
                <a:pos x="csX2" y="csY2"/>
              </a:cxn>
              <a:cxn ang="0">
                <a:pos x="csX3" y="csY3"/>
              </a:cxn>
              <a:cxn ang="0">
                <a:pos x="csX4" y="csY4"/>
              </a:cxn>
            </a:cxnLst>
            <a:rect l="l" t="t" r="r" b="b"/>
            <a:pathLst>
              <a:path w="3319587" h="2430690">
                <a:moveTo>
                  <a:pt x="0" y="0"/>
                </a:moveTo>
                <a:cubicBezTo>
                  <a:pt x="409121" y="537029"/>
                  <a:pt x="818243" y="1074058"/>
                  <a:pt x="1186543" y="1426029"/>
                </a:cubicBezTo>
                <a:cubicBezTo>
                  <a:pt x="1554843" y="1778000"/>
                  <a:pt x="1870529" y="1948543"/>
                  <a:pt x="2209800" y="2111829"/>
                </a:cubicBezTo>
                <a:cubicBezTo>
                  <a:pt x="2549071" y="2275115"/>
                  <a:pt x="3053443" y="2358572"/>
                  <a:pt x="3222172" y="2405743"/>
                </a:cubicBezTo>
                <a:cubicBezTo>
                  <a:pt x="3390901" y="2452914"/>
                  <a:pt x="3306536" y="2423885"/>
                  <a:pt x="3222172" y="2394857"/>
                </a:cubicBezTo>
              </a:path>
            </a:pathLst>
          </a:custGeom>
          <a:ln w="57150">
            <a:solidFill>
              <a:schemeClr val="accent4"/>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JP"/>
          </a:p>
        </p:txBody>
      </p:sp>
      <p:cxnSp>
        <p:nvCxnSpPr>
          <p:cNvPr id="25" name="Straight Connector 24">
            <a:extLst>
              <a:ext uri="{FF2B5EF4-FFF2-40B4-BE49-F238E27FC236}">
                <a16:creationId xmlns:a16="http://schemas.microsoft.com/office/drawing/2014/main" id="{1671096F-BFE3-7555-2531-6268C267DE4D}"/>
              </a:ext>
            </a:extLst>
          </p:cNvPr>
          <p:cNvCxnSpPr>
            <a:cxnSpLocks/>
          </p:cNvCxnSpPr>
          <p:nvPr/>
        </p:nvCxnSpPr>
        <p:spPr>
          <a:xfrm>
            <a:off x="11252417" y="3135086"/>
            <a:ext cx="0" cy="1763485"/>
          </a:xfrm>
          <a:prstGeom prst="line">
            <a:avLst/>
          </a:prstGeom>
          <a:ln w="57150">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27" name="Straight Connector 26">
            <a:extLst>
              <a:ext uri="{FF2B5EF4-FFF2-40B4-BE49-F238E27FC236}">
                <a16:creationId xmlns:a16="http://schemas.microsoft.com/office/drawing/2014/main" id="{C91C1F9C-D04A-9EBD-E026-353F9DC5BBFC}"/>
              </a:ext>
            </a:extLst>
          </p:cNvPr>
          <p:cNvCxnSpPr>
            <a:cxnSpLocks/>
          </p:cNvCxnSpPr>
          <p:nvPr/>
        </p:nvCxnSpPr>
        <p:spPr>
          <a:xfrm flipH="1">
            <a:off x="9557657" y="4912632"/>
            <a:ext cx="1705646" cy="0"/>
          </a:xfrm>
          <a:prstGeom prst="line">
            <a:avLst/>
          </a:prstGeom>
          <a:ln w="57150">
            <a:solidFill>
              <a:srgbClr val="FF0000"/>
            </a:solidFill>
          </a:ln>
        </p:spPr>
        <p:style>
          <a:lnRef idx="3">
            <a:schemeClr val="accent4"/>
          </a:lnRef>
          <a:fillRef idx="0">
            <a:schemeClr val="accent4"/>
          </a:fillRef>
          <a:effectRef idx="2">
            <a:schemeClr val="accent4"/>
          </a:effectRef>
          <a:fontRef idx="minor">
            <a:schemeClr val="tx1"/>
          </a:fontRef>
        </p:style>
      </p:cxnSp>
      <p:sp>
        <p:nvSpPr>
          <p:cNvPr id="29" name="Freeform 28">
            <a:extLst>
              <a:ext uri="{FF2B5EF4-FFF2-40B4-BE49-F238E27FC236}">
                <a16:creationId xmlns:a16="http://schemas.microsoft.com/office/drawing/2014/main" id="{A817473F-4200-2A1E-0899-C3708DAD7165}"/>
              </a:ext>
            </a:extLst>
          </p:cNvPr>
          <p:cNvSpPr/>
          <p:nvPr/>
        </p:nvSpPr>
        <p:spPr>
          <a:xfrm>
            <a:off x="9666514" y="3178629"/>
            <a:ext cx="1600200" cy="1698171"/>
          </a:xfrm>
          <a:custGeom>
            <a:avLst/>
            <a:gdLst>
              <a:gd name="csX0" fmla="*/ 1600200 w 1600200"/>
              <a:gd name="csY0" fmla="*/ 0 h 1698171"/>
              <a:gd name="csX1" fmla="*/ 1284515 w 1600200"/>
              <a:gd name="csY1" fmla="*/ 489857 h 1698171"/>
              <a:gd name="csX2" fmla="*/ 990600 w 1600200"/>
              <a:gd name="csY2" fmla="*/ 936171 h 1698171"/>
              <a:gd name="csX3" fmla="*/ 696686 w 1600200"/>
              <a:gd name="csY3" fmla="*/ 1240971 h 1698171"/>
              <a:gd name="csX4" fmla="*/ 424543 w 1600200"/>
              <a:gd name="csY4" fmla="*/ 1469571 h 1698171"/>
              <a:gd name="csX5" fmla="*/ 0 w 1600200"/>
              <a:gd name="csY5" fmla="*/ 1698171 h 1698171"/>
            </a:gdLst>
            <a:ahLst/>
            <a:cxnLst>
              <a:cxn ang="0">
                <a:pos x="csX0" y="csY0"/>
              </a:cxn>
              <a:cxn ang="0">
                <a:pos x="csX1" y="csY1"/>
              </a:cxn>
              <a:cxn ang="0">
                <a:pos x="csX2" y="csY2"/>
              </a:cxn>
              <a:cxn ang="0">
                <a:pos x="csX3" y="csY3"/>
              </a:cxn>
              <a:cxn ang="0">
                <a:pos x="csX4" y="csY4"/>
              </a:cxn>
              <a:cxn ang="0">
                <a:pos x="csX5" y="csY5"/>
              </a:cxn>
            </a:cxnLst>
            <a:rect l="l" t="t" r="r" b="b"/>
            <a:pathLst>
              <a:path w="1600200" h="1698171">
                <a:moveTo>
                  <a:pt x="1600200" y="0"/>
                </a:moveTo>
                <a:lnTo>
                  <a:pt x="1284515" y="489857"/>
                </a:lnTo>
                <a:cubicBezTo>
                  <a:pt x="1182915" y="645885"/>
                  <a:pt x="1088571" y="810985"/>
                  <a:pt x="990600" y="936171"/>
                </a:cubicBezTo>
                <a:cubicBezTo>
                  <a:pt x="892629" y="1061357"/>
                  <a:pt x="791029" y="1152071"/>
                  <a:pt x="696686" y="1240971"/>
                </a:cubicBezTo>
                <a:cubicBezTo>
                  <a:pt x="602343" y="1329871"/>
                  <a:pt x="540657" y="1393371"/>
                  <a:pt x="424543" y="1469571"/>
                </a:cubicBezTo>
                <a:cubicBezTo>
                  <a:pt x="308429" y="1545771"/>
                  <a:pt x="154214" y="1621971"/>
                  <a:pt x="0" y="1698171"/>
                </a:cubicBezTo>
              </a:path>
            </a:pathLst>
          </a:cu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30" name="Rectangle 29">
            <a:extLst>
              <a:ext uri="{FF2B5EF4-FFF2-40B4-BE49-F238E27FC236}">
                <a16:creationId xmlns:a16="http://schemas.microsoft.com/office/drawing/2014/main" id="{52D306E8-35D4-D58F-9401-1E3D9D825A64}"/>
              </a:ext>
            </a:extLst>
          </p:cNvPr>
          <p:cNvSpPr/>
          <p:nvPr/>
        </p:nvSpPr>
        <p:spPr>
          <a:xfrm>
            <a:off x="6379028" y="4970237"/>
            <a:ext cx="4873389" cy="639082"/>
          </a:xfrm>
          <a:prstGeom prst="rect">
            <a:avLst/>
          </a:prstGeom>
          <a:noFill/>
          <a:ln w="57150">
            <a:solidFill>
              <a:srgbClr val="043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Tree>
    <p:extLst>
      <p:ext uri="{BB962C8B-B14F-4D97-AF65-F5344CB8AC3E}">
        <p14:creationId xmlns:p14="http://schemas.microsoft.com/office/powerpoint/2010/main" val="3163789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9D395F8-C72D-B0AA-5A10-42DDE6A5C308}"/>
              </a:ext>
            </a:extLst>
          </p:cNvPr>
          <p:cNvSpPr>
            <a:spLocks noGrp="1"/>
          </p:cNvSpPr>
          <p:nvPr>
            <p:ph type="title"/>
          </p:nvPr>
        </p:nvSpPr>
        <p:spPr/>
        <p:txBody>
          <a:bodyPr/>
          <a:lstStyle/>
          <a:p>
            <a:r>
              <a:rPr lang="ja-JP" altLang="en-US" dirty="0"/>
              <a:t>本章の問いへの答え</a:t>
            </a:r>
          </a:p>
        </p:txBody>
      </p:sp>
      <p:sp>
        <p:nvSpPr>
          <p:cNvPr id="6" name="コンテンツ プレースホルダー 5">
            <a:extLst>
              <a:ext uri="{FF2B5EF4-FFF2-40B4-BE49-F238E27FC236}">
                <a16:creationId xmlns:a16="http://schemas.microsoft.com/office/drawing/2014/main" id="{D0E220BB-CF9D-D551-B1B7-6C0BAE4168D1}"/>
              </a:ext>
            </a:extLst>
          </p:cNvPr>
          <p:cNvSpPr>
            <a:spLocks noGrp="1"/>
          </p:cNvSpPr>
          <p:nvPr>
            <p:ph idx="1"/>
          </p:nvPr>
        </p:nvSpPr>
        <p:spPr/>
        <p:txBody>
          <a:bodyPr>
            <a:normAutofit/>
          </a:bodyPr>
          <a:lstStyle/>
          <a:p>
            <a:pPr algn="l"/>
            <a:r>
              <a:rPr lang="ja-JP" altLang="en-US" dirty="0">
                <a:latin typeface="UDReiminPr6N-Light"/>
              </a:rPr>
              <a:t>生産技術の面で</a:t>
            </a:r>
            <a:r>
              <a:rPr lang="ja-JP" altLang="en-US" b="0" i="0" u="none" strike="noStrike" baseline="0" dirty="0">
                <a:latin typeface="UDReiminPr6N-Light"/>
              </a:rPr>
              <a:t>比較優位を有する製品に生産特化し，他国との貿易を行うことで，世界は生産・消費を増加することが可能</a:t>
            </a:r>
            <a:endParaRPr lang="en-US" altLang="ja-JP" b="0" i="0" u="none" strike="noStrike" baseline="0" dirty="0">
              <a:latin typeface="UDReiminPr6N-Light"/>
            </a:endParaRPr>
          </a:p>
          <a:p>
            <a:pPr marL="0" indent="0" algn="l">
              <a:buNone/>
            </a:pPr>
            <a:r>
              <a:rPr lang="en-US" altLang="ja-JP" b="0" i="0" u="none" strike="noStrike" baseline="0" dirty="0">
                <a:latin typeface="UDReiminPr6N-Light"/>
                <a:sym typeface="Wingdings" panose="05000000000000000000" pitchFamily="2" charset="2"/>
              </a:rPr>
              <a:t></a:t>
            </a:r>
            <a:r>
              <a:rPr lang="ja-JP" altLang="en-US" b="0" i="0" u="none" strike="noStrike" baseline="0" dirty="0">
                <a:latin typeface="UDReiminPr6N-Light"/>
              </a:rPr>
              <a:t>国際分業による利益が自由貿易を支持する基礎</a:t>
            </a:r>
            <a:endParaRPr lang="en-US" altLang="ja-JP" b="0" i="0" u="none" strike="noStrike" baseline="0" dirty="0">
              <a:latin typeface="UDReiminPr6N-Light"/>
            </a:endParaRPr>
          </a:p>
          <a:p>
            <a:pPr algn="l"/>
            <a:endParaRPr lang="en-US" altLang="ja-JP" b="0" i="0" u="none" strike="noStrike" baseline="0" dirty="0">
              <a:latin typeface="UDReiminPr6N-Light"/>
            </a:endParaRPr>
          </a:p>
          <a:p>
            <a:pPr algn="l"/>
            <a:r>
              <a:rPr lang="ja-JP" altLang="en-US" dirty="0">
                <a:latin typeface="UDReiminPr6N-Light"/>
              </a:rPr>
              <a:t>他方で、</a:t>
            </a:r>
            <a:r>
              <a:rPr lang="ja-JP" altLang="en-US" b="0" i="0" u="none" strike="noStrike" baseline="0" dirty="0">
                <a:latin typeface="UDReiminPr6N-Light"/>
              </a:rPr>
              <a:t>現実には産業間の生産要素の移動がただちに実現できるわけではない。特殊要素モデルで考えると，貿易自由化の影響は所属する産業に応じて異なる</a:t>
            </a:r>
            <a:r>
              <a:rPr lang="ja-JP" altLang="en-US" dirty="0">
                <a:latin typeface="UDReiminPr6N-Light"/>
              </a:rPr>
              <a:t>。</a:t>
            </a:r>
            <a:endParaRPr lang="en-US" altLang="ja-JP" b="0" i="0" u="none" strike="noStrike" baseline="0" dirty="0">
              <a:latin typeface="UDReiminPr6N-Light"/>
            </a:endParaRPr>
          </a:p>
          <a:p>
            <a:pPr marL="0" indent="0" algn="l">
              <a:buNone/>
            </a:pPr>
            <a:r>
              <a:rPr lang="en-US" altLang="ja-JP" dirty="0">
                <a:latin typeface="UDReiminPr6N-Light"/>
                <a:sym typeface="Wingdings" panose="05000000000000000000" pitchFamily="2" charset="2"/>
              </a:rPr>
              <a:t></a:t>
            </a:r>
            <a:r>
              <a:rPr lang="ja-JP" altLang="en-US" b="0" i="0" u="none" strike="noStrike" baseline="0" dirty="0">
                <a:latin typeface="UDReiminPr6N-Light"/>
              </a:rPr>
              <a:t>貿易自由化の賛否が産業間で分かれる背景には，要素移動が困難であることが影響</a:t>
            </a:r>
            <a:endParaRPr lang="ja-JP" altLang="en-US" sz="4000" dirty="0"/>
          </a:p>
        </p:txBody>
      </p:sp>
      <p:sp>
        <p:nvSpPr>
          <p:cNvPr id="2" name="Slide Number Placeholder 1">
            <a:extLst>
              <a:ext uri="{FF2B5EF4-FFF2-40B4-BE49-F238E27FC236}">
                <a16:creationId xmlns:a16="http://schemas.microsoft.com/office/drawing/2014/main" id="{B0D3161D-D6CF-A027-4A2B-5D024782CA2C}"/>
              </a:ext>
            </a:extLst>
          </p:cNvPr>
          <p:cNvSpPr>
            <a:spLocks noGrp="1"/>
          </p:cNvSpPr>
          <p:nvPr>
            <p:ph type="sldNum" sz="quarter" idx="12"/>
          </p:nvPr>
        </p:nvSpPr>
        <p:spPr/>
        <p:txBody>
          <a:bodyPr/>
          <a:lstStyle/>
          <a:p>
            <a:fld id="{12AD7442-7840-4032-B275-B79E40692EEB}" type="slidenum">
              <a:rPr kumimoji="1" lang="ja-JP" altLang="en-US" smtClean="0"/>
              <a:t>17</a:t>
            </a:fld>
            <a:endParaRPr kumimoji="1" lang="ja-JP" altLang="en-US"/>
          </a:p>
        </p:txBody>
      </p:sp>
    </p:spTree>
    <p:extLst>
      <p:ext uri="{BB962C8B-B14F-4D97-AF65-F5344CB8AC3E}">
        <p14:creationId xmlns:p14="http://schemas.microsoft.com/office/powerpoint/2010/main" val="4261492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76EA658-8DE7-D505-6A61-E808C8B7D235}"/>
              </a:ext>
            </a:extLst>
          </p:cNvPr>
          <p:cNvSpPr>
            <a:spLocks noGrp="1"/>
          </p:cNvSpPr>
          <p:nvPr>
            <p:ph type="title"/>
          </p:nvPr>
        </p:nvSpPr>
        <p:spPr/>
        <p:txBody>
          <a:bodyPr>
            <a:normAutofit/>
          </a:bodyPr>
          <a:lstStyle/>
          <a:p>
            <a:r>
              <a:rPr lang="ja-JP" altLang="en-US" dirty="0"/>
              <a:t>第４章　技術が貿易を決める</a:t>
            </a:r>
            <a:br>
              <a:rPr lang="ja-JP" altLang="en-US" dirty="0"/>
            </a:br>
            <a:r>
              <a:rPr lang="ja-JP" altLang="en-US" dirty="0"/>
              <a:t>　　　　リカード・モデル</a:t>
            </a:r>
          </a:p>
        </p:txBody>
      </p:sp>
      <p:pic>
        <p:nvPicPr>
          <p:cNvPr id="7" name="コンテンツ プレースホルダー 6">
            <a:extLst>
              <a:ext uri="{FF2B5EF4-FFF2-40B4-BE49-F238E27FC236}">
                <a16:creationId xmlns:a16="http://schemas.microsoft.com/office/drawing/2014/main" id="{01A3C09B-05DC-67F3-2BC9-298475BDE2BB}"/>
              </a:ext>
            </a:extLst>
          </p:cNvPr>
          <p:cNvPicPr>
            <a:picLocks noGrp="1" noChangeAspect="1"/>
          </p:cNvPicPr>
          <p:nvPr>
            <p:ph sz="half" idx="1"/>
          </p:nvPr>
        </p:nvPicPr>
        <p:blipFill>
          <a:blip r:embed="rId2"/>
          <a:stretch>
            <a:fillRect/>
          </a:stretch>
        </p:blipFill>
        <p:spPr>
          <a:xfrm>
            <a:off x="76199" y="1787234"/>
            <a:ext cx="6791325" cy="4033944"/>
          </a:xfrm>
          <a:prstGeom prst="rect">
            <a:avLst/>
          </a:prstGeom>
        </p:spPr>
      </p:pic>
      <p:sp>
        <p:nvSpPr>
          <p:cNvPr id="6" name="コンテンツ プレースホルダー 5">
            <a:extLst>
              <a:ext uri="{FF2B5EF4-FFF2-40B4-BE49-F238E27FC236}">
                <a16:creationId xmlns:a16="http://schemas.microsoft.com/office/drawing/2014/main" id="{10017411-DDE0-F9CD-D745-B70E49492208}"/>
              </a:ext>
            </a:extLst>
          </p:cNvPr>
          <p:cNvSpPr>
            <a:spLocks noGrp="1"/>
          </p:cNvSpPr>
          <p:nvPr>
            <p:ph sz="half" idx="2"/>
          </p:nvPr>
        </p:nvSpPr>
        <p:spPr>
          <a:xfrm>
            <a:off x="6667500" y="1841500"/>
            <a:ext cx="5181600" cy="4351338"/>
          </a:xfrm>
        </p:spPr>
        <p:txBody>
          <a:bodyPr/>
          <a:lstStyle/>
          <a:p>
            <a:r>
              <a:rPr lang="ja-JP" altLang="en-US" dirty="0"/>
              <a:t>本章の問い</a:t>
            </a:r>
            <a:endParaRPr lang="en-US" altLang="ja-JP" dirty="0"/>
          </a:p>
          <a:p>
            <a:pPr>
              <a:buFont typeface="Wingdings" panose="05000000000000000000" pitchFamily="2" charset="2"/>
              <a:buChar char="Ø"/>
            </a:pPr>
            <a:r>
              <a:rPr lang="ja-JP" altLang="en-US"/>
              <a:t>日本のリンゴなどの果物は東南</a:t>
            </a:r>
            <a:r>
              <a:rPr lang="ja-JP" altLang="en-US" dirty="0"/>
              <a:t>アジアなど</a:t>
            </a:r>
            <a:r>
              <a:rPr lang="ja-JP" altLang="en-US"/>
              <a:t>に輸出</a:t>
            </a:r>
            <a:endParaRPr lang="en-US" altLang="ja-JP" dirty="0"/>
          </a:p>
          <a:p>
            <a:pPr>
              <a:buFont typeface="Wingdings" panose="05000000000000000000" pitchFamily="2" charset="2"/>
              <a:buChar char="Ø"/>
            </a:pPr>
            <a:r>
              <a:rPr lang="ja-JP" altLang="en-US"/>
              <a:t>他方でバナナなど輸入に依存する果物もある</a:t>
            </a:r>
            <a:endParaRPr lang="en-US" altLang="ja-JP" dirty="0"/>
          </a:p>
          <a:p>
            <a:pPr marL="0" indent="0">
              <a:buNone/>
            </a:pPr>
            <a:r>
              <a:rPr lang="en-US" altLang="ja-JP" dirty="0">
                <a:sym typeface="Wingdings" panose="05000000000000000000" pitchFamily="2" charset="2"/>
              </a:rPr>
              <a:t></a:t>
            </a:r>
            <a:r>
              <a:rPr lang="ja-JP" altLang="en-US">
                <a:sym typeface="Wingdings" panose="05000000000000000000" pitchFamily="2" charset="2"/>
              </a:rPr>
              <a:t>食料</a:t>
            </a:r>
            <a:r>
              <a:rPr lang="ja-JP" altLang="en-US"/>
              <a:t>自給率</a:t>
            </a:r>
            <a:r>
              <a:rPr lang="ja-JP" altLang="en-US" dirty="0"/>
              <a:t>上昇</a:t>
            </a:r>
            <a:r>
              <a:rPr lang="ja-JP" altLang="en-US"/>
              <a:t>させるため輸入</a:t>
            </a:r>
            <a:r>
              <a:rPr lang="ja-JP" altLang="en-US" dirty="0"/>
              <a:t>制限すべきか？</a:t>
            </a:r>
            <a:endParaRPr lang="en-US" altLang="ja-JP" dirty="0"/>
          </a:p>
          <a:p>
            <a:endParaRPr lang="en-US" altLang="ja-JP" dirty="0"/>
          </a:p>
          <a:p>
            <a:endParaRPr lang="en-US" altLang="ja-JP" dirty="0"/>
          </a:p>
          <a:p>
            <a:endParaRPr lang="ja-JP" altLang="en-US" dirty="0"/>
          </a:p>
        </p:txBody>
      </p:sp>
      <p:sp>
        <p:nvSpPr>
          <p:cNvPr id="2" name="Slide Number Placeholder 1">
            <a:extLst>
              <a:ext uri="{FF2B5EF4-FFF2-40B4-BE49-F238E27FC236}">
                <a16:creationId xmlns:a16="http://schemas.microsoft.com/office/drawing/2014/main" id="{DC56B550-B1A1-F449-8CF9-1542BFF6B7ED}"/>
              </a:ext>
            </a:extLst>
          </p:cNvPr>
          <p:cNvSpPr>
            <a:spLocks noGrp="1"/>
          </p:cNvSpPr>
          <p:nvPr>
            <p:ph type="sldNum" sz="quarter" idx="12"/>
          </p:nvPr>
        </p:nvSpPr>
        <p:spPr/>
        <p:txBody>
          <a:bodyPr/>
          <a:lstStyle/>
          <a:p>
            <a:fld id="{12AD7442-7840-4032-B275-B79E40692EEB}" type="slidenum">
              <a:rPr kumimoji="1" lang="ja-JP" altLang="en-US" smtClean="0"/>
              <a:t>2</a:t>
            </a:fld>
            <a:endParaRPr kumimoji="1" lang="ja-JP" altLang="en-US"/>
          </a:p>
        </p:txBody>
      </p:sp>
    </p:spTree>
    <p:extLst>
      <p:ext uri="{BB962C8B-B14F-4D97-AF65-F5344CB8AC3E}">
        <p14:creationId xmlns:p14="http://schemas.microsoft.com/office/powerpoint/2010/main" val="2530643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D5A5EF-9682-95D2-2206-1AA1B8368635}"/>
              </a:ext>
            </a:extLst>
          </p:cNvPr>
          <p:cNvSpPr>
            <a:spLocks noGrp="1"/>
          </p:cNvSpPr>
          <p:nvPr>
            <p:ph type="title"/>
          </p:nvPr>
        </p:nvSpPr>
        <p:spPr/>
        <p:txBody>
          <a:bodyPr/>
          <a:lstStyle/>
          <a:p>
            <a:r>
              <a:rPr kumimoji="1" lang="ja-JP" altLang="en-US" dirty="0"/>
              <a:t>１　比較優位</a:t>
            </a:r>
          </a:p>
        </p:txBody>
      </p:sp>
      <p:sp>
        <p:nvSpPr>
          <p:cNvPr id="3" name="コンテンツ プレースホルダー 2">
            <a:extLst>
              <a:ext uri="{FF2B5EF4-FFF2-40B4-BE49-F238E27FC236}">
                <a16:creationId xmlns:a16="http://schemas.microsoft.com/office/drawing/2014/main" id="{950AD219-5212-CAE3-9292-F5E6D77F3C77}"/>
              </a:ext>
            </a:extLst>
          </p:cNvPr>
          <p:cNvSpPr>
            <a:spLocks noGrp="1"/>
          </p:cNvSpPr>
          <p:nvPr>
            <p:ph sz="half" idx="1"/>
          </p:nvPr>
        </p:nvSpPr>
        <p:spPr>
          <a:xfrm>
            <a:off x="276225" y="1825625"/>
            <a:ext cx="5743575" cy="4813300"/>
          </a:xfrm>
        </p:spPr>
        <p:txBody>
          <a:bodyPr>
            <a:normAutofit fontScale="92500" lnSpcReduction="10000"/>
          </a:bodyPr>
          <a:lstStyle/>
          <a:p>
            <a:r>
              <a:rPr kumimoji="1" lang="ja-JP" altLang="en-US" dirty="0"/>
              <a:t>比較優位と絶対優位の違い</a:t>
            </a:r>
            <a:endParaRPr kumimoji="1" lang="en-US" altLang="ja-JP" dirty="0"/>
          </a:p>
          <a:p>
            <a:r>
              <a:rPr lang="ja-JP" altLang="en-US"/>
              <a:t>日本とフィリピンと</a:t>
            </a:r>
            <a:r>
              <a:rPr lang="ja-JP" altLang="en-US" dirty="0"/>
              <a:t>の間で</a:t>
            </a:r>
            <a:r>
              <a:rPr lang="en-US" altLang="ja-JP" dirty="0"/>
              <a:t>2</a:t>
            </a:r>
            <a:r>
              <a:rPr lang="ja-JP" altLang="en-US"/>
              <a:t>財（リンゴとバナナ）</a:t>
            </a:r>
            <a:r>
              <a:rPr lang="ja-JP" altLang="en-US" dirty="0"/>
              <a:t>の生産を考える</a:t>
            </a:r>
            <a:endParaRPr lang="en-US" altLang="ja-JP" dirty="0"/>
          </a:p>
          <a:p>
            <a:r>
              <a:rPr kumimoji="1" lang="ja-JP" altLang="en-US" dirty="0"/>
              <a:t>生産には労働投入が必要、</a:t>
            </a:r>
            <a:r>
              <a:rPr kumimoji="1" lang="en-US" altLang="ja-JP" dirty="0">
                <a:solidFill>
                  <a:srgbClr val="0432FF"/>
                </a:solidFill>
              </a:rPr>
              <a:t>1</a:t>
            </a:r>
            <a:r>
              <a:rPr kumimoji="1" lang="ja-JP" altLang="en-US" dirty="0">
                <a:solidFill>
                  <a:srgbClr val="0432FF"/>
                </a:solidFill>
              </a:rPr>
              <a:t>単位生産に必要な労働投入</a:t>
            </a:r>
            <a:r>
              <a:rPr kumimoji="1" lang="ja-JP" altLang="en-US" dirty="0"/>
              <a:t>は</a:t>
            </a:r>
            <a:r>
              <a:rPr kumimoji="1" lang="ja-JP" altLang="en-US"/>
              <a:t>日本とフィリピンで</a:t>
            </a:r>
            <a:r>
              <a:rPr lang="ja-JP" altLang="en-US" dirty="0"/>
              <a:t>異なる（生産技術に差がある）</a:t>
            </a:r>
            <a:endParaRPr lang="en-US" altLang="ja-JP" dirty="0"/>
          </a:p>
          <a:p>
            <a:r>
              <a:rPr kumimoji="1" lang="ja-JP" altLang="en-US" b="1" dirty="0">
                <a:solidFill>
                  <a:srgbClr val="0432FF"/>
                </a:solidFill>
              </a:rPr>
              <a:t>絶対優位</a:t>
            </a:r>
            <a:r>
              <a:rPr kumimoji="1" lang="ja-JP" altLang="en-US" dirty="0"/>
              <a:t>：</a:t>
            </a:r>
            <a:r>
              <a:rPr kumimoji="1" lang="en-US" altLang="ja-JP" dirty="0"/>
              <a:t>1 </a:t>
            </a:r>
            <a:r>
              <a:rPr kumimoji="1" lang="ja-JP" altLang="en-US" dirty="0"/>
              <a:t>単位生産に必要な生産要素の絶対量を</a:t>
            </a:r>
            <a:r>
              <a:rPr kumimoji="1" lang="en-US" altLang="ja-JP" dirty="0"/>
              <a:t>2 </a:t>
            </a:r>
            <a:r>
              <a:rPr kumimoji="1" lang="ja-JP" altLang="en-US" dirty="0"/>
              <a:t>国間で比べ，投入量が少ない方に優位性</a:t>
            </a:r>
            <a:endParaRPr kumimoji="1" lang="en-US" altLang="ja-JP" dirty="0"/>
          </a:p>
          <a:p>
            <a:r>
              <a:rPr kumimoji="1" lang="ja-JP" altLang="en-US" b="1" dirty="0">
                <a:solidFill>
                  <a:srgbClr val="0432FF"/>
                </a:solidFill>
              </a:rPr>
              <a:t>比較優位</a:t>
            </a:r>
            <a:r>
              <a:rPr kumimoji="1" lang="ja-JP" altLang="en-US" dirty="0"/>
              <a:t>：他の国に比べて相対的にどの製品が相対的に少ない費用で生産できるかを考える概念</a:t>
            </a:r>
          </a:p>
        </p:txBody>
      </p:sp>
      <p:sp>
        <p:nvSpPr>
          <p:cNvPr id="8" name="コンテンツ プレースホルダー 2">
            <a:extLst>
              <a:ext uri="{FF2B5EF4-FFF2-40B4-BE49-F238E27FC236}">
                <a16:creationId xmlns:a16="http://schemas.microsoft.com/office/drawing/2014/main" id="{06CD9D6D-1C18-6DCC-8236-5BB3F84E01F8}"/>
              </a:ext>
            </a:extLst>
          </p:cNvPr>
          <p:cNvSpPr txBox="1">
            <a:spLocks/>
          </p:cNvSpPr>
          <p:nvPr/>
        </p:nvSpPr>
        <p:spPr>
          <a:xfrm>
            <a:off x="6096000" y="3519488"/>
            <a:ext cx="5181600" cy="276225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表</a:t>
            </a:r>
            <a:r>
              <a:rPr lang="en-US" altLang="ja-JP" dirty="0"/>
              <a:t>4</a:t>
            </a:r>
            <a:r>
              <a:rPr lang="ja-JP" altLang="en-US" dirty="0"/>
              <a:t>－</a:t>
            </a:r>
            <a:r>
              <a:rPr lang="en-US" altLang="ja-JP" dirty="0"/>
              <a:t>1</a:t>
            </a:r>
            <a:r>
              <a:rPr lang="ja-JP" altLang="en-US" dirty="0"/>
              <a:t>：絶対</a:t>
            </a:r>
            <a:r>
              <a:rPr lang="ja-JP" altLang="en-US"/>
              <a:t>優位</a:t>
            </a:r>
            <a:r>
              <a:rPr lang="en-US" altLang="ja-JP" dirty="0">
                <a:sym typeface="Wingdings" panose="05000000000000000000" pitchFamily="2" charset="2"/>
              </a:rPr>
              <a:t></a:t>
            </a:r>
            <a:r>
              <a:rPr lang="ja-JP" altLang="en-US"/>
              <a:t>リンゴ・バナナいずれ</a:t>
            </a:r>
            <a:r>
              <a:rPr lang="ja-JP" altLang="en-US" dirty="0"/>
              <a:t>も日本が優位</a:t>
            </a:r>
            <a:endParaRPr lang="en-US" altLang="ja-JP" dirty="0"/>
          </a:p>
          <a:p>
            <a:r>
              <a:rPr lang="ja-JP" altLang="en-US" dirty="0"/>
              <a:t>比較優位</a:t>
            </a:r>
            <a:r>
              <a:rPr lang="en-US" altLang="ja-JP" dirty="0">
                <a:sym typeface="Wingdings" panose="05000000000000000000" pitchFamily="2" charset="2"/>
              </a:rPr>
              <a:t></a:t>
            </a:r>
            <a:r>
              <a:rPr lang="ja-JP" altLang="en-US" dirty="0">
                <a:sym typeface="Wingdings" panose="05000000000000000000" pitchFamily="2" charset="2"/>
              </a:rPr>
              <a:t>日本は</a:t>
            </a:r>
            <a:r>
              <a:rPr lang="ja-JP" altLang="en-US">
                <a:sym typeface="Wingdings" panose="05000000000000000000" pitchFamily="2" charset="2"/>
              </a:rPr>
              <a:t>相対的にリンゴ生産</a:t>
            </a:r>
            <a:r>
              <a:rPr lang="ja-JP" altLang="en-US" dirty="0">
                <a:sym typeface="Wingdings" panose="05000000000000000000" pitchFamily="2" charset="2"/>
              </a:rPr>
              <a:t>に比較</a:t>
            </a:r>
            <a:r>
              <a:rPr lang="ja-JP" altLang="en-US">
                <a:sym typeface="Wingdings" panose="05000000000000000000" pitchFamily="2" charset="2"/>
              </a:rPr>
              <a:t>優位，フィリピンは</a:t>
            </a:r>
            <a:r>
              <a:rPr lang="ja-JP" altLang="en-US" dirty="0">
                <a:sym typeface="Wingdings" panose="05000000000000000000" pitchFamily="2" charset="2"/>
              </a:rPr>
              <a:t>比較劣位。他方</a:t>
            </a:r>
            <a:r>
              <a:rPr lang="ja-JP" altLang="en-US">
                <a:sym typeface="Wingdings" panose="05000000000000000000" pitchFamily="2" charset="2"/>
              </a:rPr>
              <a:t>で，バナナ生産</a:t>
            </a:r>
            <a:r>
              <a:rPr lang="ja-JP" altLang="en-US" dirty="0">
                <a:sym typeface="Wingdings" panose="05000000000000000000" pitchFamily="2" charset="2"/>
              </a:rPr>
              <a:t>について日本は比較劣位</a:t>
            </a:r>
            <a:r>
              <a:rPr lang="ja-JP" altLang="en-US">
                <a:sym typeface="Wingdings" panose="05000000000000000000" pitchFamily="2" charset="2"/>
              </a:rPr>
              <a:t>となりフィリピンは</a:t>
            </a:r>
            <a:r>
              <a:rPr lang="ja-JP" altLang="en-US" dirty="0">
                <a:sym typeface="Wingdings" panose="05000000000000000000" pitchFamily="2" charset="2"/>
              </a:rPr>
              <a:t>比較優位</a:t>
            </a:r>
            <a:endParaRPr lang="en-US" altLang="ja-JP" dirty="0">
              <a:sym typeface="Wingdings" panose="05000000000000000000" pitchFamily="2" charset="2"/>
            </a:endParaRPr>
          </a:p>
          <a:p>
            <a:endParaRPr lang="en-US" altLang="ja-JP" dirty="0"/>
          </a:p>
          <a:p>
            <a:endParaRPr lang="ja-JP" altLang="en-US" dirty="0"/>
          </a:p>
        </p:txBody>
      </p:sp>
      <p:graphicFrame>
        <p:nvGraphicFramePr>
          <p:cNvPr id="16" name="Table 15">
            <a:extLst>
              <a:ext uri="{FF2B5EF4-FFF2-40B4-BE49-F238E27FC236}">
                <a16:creationId xmlns:a16="http://schemas.microsoft.com/office/drawing/2014/main" id="{D9A27538-DD15-EB95-0FCB-1BABD8DDB78A}"/>
              </a:ext>
            </a:extLst>
          </p:cNvPr>
          <p:cNvGraphicFramePr>
            <a:graphicFrameLocks noGrp="1"/>
          </p:cNvGraphicFramePr>
          <p:nvPr>
            <p:extLst>
              <p:ext uri="{D42A27DB-BD31-4B8C-83A1-F6EECF244321}">
                <p14:modId xmlns:p14="http://schemas.microsoft.com/office/powerpoint/2010/main" val="85253235"/>
              </p:ext>
            </p:extLst>
          </p:nvPr>
        </p:nvGraphicFramePr>
        <p:xfrm>
          <a:off x="6172202" y="1690688"/>
          <a:ext cx="4836159" cy="1097280"/>
        </p:xfrm>
        <a:graphic>
          <a:graphicData uri="http://schemas.openxmlformats.org/drawingml/2006/table">
            <a:tbl>
              <a:tblPr firstRow="1" bandRow="1">
                <a:tableStyleId>{5C22544A-7EE6-4342-B048-85BDC9FD1C3A}</a:tableStyleId>
              </a:tblPr>
              <a:tblGrid>
                <a:gridCol w="1612053">
                  <a:extLst>
                    <a:ext uri="{9D8B030D-6E8A-4147-A177-3AD203B41FA5}">
                      <a16:colId xmlns:a16="http://schemas.microsoft.com/office/drawing/2014/main" val="3632528039"/>
                    </a:ext>
                  </a:extLst>
                </a:gridCol>
                <a:gridCol w="1612053">
                  <a:extLst>
                    <a:ext uri="{9D8B030D-6E8A-4147-A177-3AD203B41FA5}">
                      <a16:colId xmlns:a16="http://schemas.microsoft.com/office/drawing/2014/main" val="280320746"/>
                    </a:ext>
                  </a:extLst>
                </a:gridCol>
                <a:gridCol w="1612053">
                  <a:extLst>
                    <a:ext uri="{9D8B030D-6E8A-4147-A177-3AD203B41FA5}">
                      <a16:colId xmlns:a16="http://schemas.microsoft.com/office/drawing/2014/main" val="3955249196"/>
                    </a:ext>
                  </a:extLst>
                </a:gridCol>
              </a:tblGrid>
              <a:tr h="299155">
                <a:tc>
                  <a:txBody>
                    <a:bodyPr/>
                    <a:lstStyle/>
                    <a:p>
                      <a:endParaRPr lang="en-JP" dirty="0"/>
                    </a:p>
                  </a:txBody>
                  <a:tcPr/>
                </a:tc>
                <a:tc>
                  <a:txBody>
                    <a:bodyPr/>
                    <a:lstStyle/>
                    <a:p>
                      <a:r>
                        <a:rPr lang="en-JP" dirty="0"/>
                        <a:t>日本</a:t>
                      </a:r>
                    </a:p>
                  </a:txBody>
                  <a:tcPr/>
                </a:tc>
                <a:tc>
                  <a:txBody>
                    <a:bodyPr/>
                    <a:lstStyle/>
                    <a:p>
                      <a:r>
                        <a:rPr lang="en-JP" dirty="0"/>
                        <a:t>フィリピン</a:t>
                      </a:r>
                    </a:p>
                  </a:txBody>
                  <a:tcPr/>
                </a:tc>
                <a:extLst>
                  <a:ext uri="{0D108BD9-81ED-4DB2-BD59-A6C34878D82A}">
                    <a16:rowId xmlns:a16="http://schemas.microsoft.com/office/drawing/2014/main" val="402040880"/>
                  </a:ext>
                </a:extLst>
              </a:tr>
              <a:tr h="299155">
                <a:tc>
                  <a:txBody>
                    <a:bodyPr/>
                    <a:lstStyle/>
                    <a:p>
                      <a:r>
                        <a:rPr lang="ja-JP" altLang="en-US"/>
                        <a:t>リンゴ</a:t>
                      </a:r>
                      <a:endParaRPr lang="en-JP" dirty="0"/>
                    </a:p>
                  </a:txBody>
                  <a:tcPr/>
                </a:tc>
                <a:tc>
                  <a:txBody>
                    <a:bodyPr/>
                    <a:lstStyle/>
                    <a:p>
                      <a:r>
                        <a:rPr lang="en-JP"/>
                        <a:t>2</a:t>
                      </a:r>
                      <a:r>
                        <a:rPr lang="ja-JP" altLang="en-US"/>
                        <a:t>人</a:t>
                      </a:r>
                      <a:endParaRPr lang="en-JP" dirty="0"/>
                    </a:p>
                  </a:txBody>
                  <a:tcPr/>
                </a:tc>
                <a:tc>
                  <a:txBody>
                    <a:bodyPr/>
                    <a:lstStyle/>
                    <a:p>
                      <a:r>
                        <a:rPr lang="en-JP"/>
                        <a:t>10</a:t>
                      </a:r>
                      <a:r>
                        <a:rPr lang="ja-JP" altLang="en-US"/>
                        <a:t>人</a:t>
                      </a:r>
                      <a:endParaRPr lang="en-JP" dirty="0"/>
                    </a:p>
                  </a:txBody>
                  <a:tcPr/>
                </a:tc>
                <a:extLst>
                  <a:ext uri="{0D108BD9-81ED-4DB2-BD59-A6C34878D82A}">
                    <a16:rowId xmlns:a16="http://schemas.microsoft.com/office/drawing/2014/main" val="173653699"/>
                  </a:ext>
                </a:extLst>
              </a:tr>
              <a:tr h="299155">
                <a:tc>
                  <a:txBody>
                    <a:bodyPr/>
                    <a:lstStyle/>
                    <a:p>
                      <a:r>
                        <a:rPr lang="en-JP" dirty="0"/>
                        <a:t>バナナ</a:t>
                      </a:r>
                    </a:p>
                  </a:txBody>
                  <a:tcPr/>
                </a:tc>
                <a:tc>
                  <a:txBody>
                    <a:bodyPr/>
                    <a:lstStyle/>
                    <a:p>
                      <a:r>
                        <a:rPr lang="en-JP"/>
                        <a:t>4</a:t>
                      </a:r>
                      <a:r>
                        <a:rPr lang="ja-JP" altLang="en-US"/>
                        <a:t>人</a:t>
                      </a:r>
                      <a:endParaRPr lang="en-JP" dirty="0"/>
                    </a:p>
                  </a:txBody>
                  <a:tcPr/>
                </a:tc>
                <a:tc>
                  <a:txBody>
                    <a:bodyPr/>
                    <a:lstStyle/>
                    <a:p>
                      <a:r>
                        <a:rPr lang="en-JP"/>
                        <a:t>8</a:t>
                      </a:r>
                      <a:r>
                        <a:rPr lang="ja-JP" altLang="en-US"/>
                        <a:t>人</a:t>
                      </a:r>
                      <a:endParaRPr lang="en-JP" dirty="0"/>
                    </a:p>
                  </a:txBody>
                  <a:tcPr/>
                </a:tc>
                <a:extLst>
                  <a:ext uri="{0D108BD9-81ED-4DB2-BD59-A6C34878D82A}">
                    <a16:rowId xmlns:a16="http://schemas.microsoft.com/office/drawing/2014/main" val="2888513116"/>
                  </a:ext>
                </a:extLst>
              </a:tr>
            </a:tbl>
          </a:graphicData>
        </a:graphic>
      </p:graphicFrame>
      <p:sp>
        <p:nvSpPr>
          <p:cNvPr id="24" name="TextBox 23">
            <a:extLst>
              <a:ext uri="{FF2B5EF4-FFF2-40B4-BE49-F238E27FC236}">
                <a16:creationId xmlns:a16="http://schemas.microsoft.com/office/drawing/2014/main" id="{584F3E83-43E1-4FFD-65DA-4D5C662B8226}"/>
              </a:ext>
            </a:extLst>
          </p:cNvPr>
          <p:cNvSpPr txBox="1"/>
          <p:nvPr/>
        </p:nvSpPr>
        <p:spPr>
          <a:xfrm>
            <a:off x="6172202" y="1321356"/>
            <a:ext cx="2980303" cy="369332"/>
          </a:xfrm>
          <a:prstGeom prst="rect">
            <a:avLst/>
          </a:prstGeom>
          <a:noFill/>
        </p:spPr>
        <p:txBody>
          <a:bodyPr wrap="none" rtlCol="0">
            <a:spAutoFit/>
          </a:bodyPr>
          <a:lstStyle/>
          <a:p>
            <a:r>
              <a:rPr lang="zh-CN" altLang="en-US" dirty="0"/>
              <a:t>表</a:t>
            </a:r>
            <a:r>
              <a:rPr lang="en-US" altLang="zh-CN" dirty="0"/>
              <a:t>4</a:t>
            </a:r>
            <a:r>
              <a:rPr lang="zh-CN" altLang="en-US" dirty="0"/>
              <a:t>－</a:t>
            </a:r>
            <a:r>
              <a:rPr lang="en-US" altLang="zh-CN" dirty="0"/>
              <a:t>1</a:t>
            </a:r>
            <a:r>
              <a:rPr lang="ja-JP" altLang="en-US"/>
              <a:t>　</a:t>
            </a:r>
            <a:r>
              <a:rPr lang="en-JP" dirty="0"/>
              <a:t>固定労働投入係数</a:t>
            </a:r>
          </a:p>
        </p:txBody>
      </p:sp>
      <p:sp>
        <p:nvSpPr>
          <p:cNvPr id="4" name="Slide Number Placeholder 3">
            <a:extLst>
              <a:ext uri="{FF2B5EF4-FFF2-40B4-BE49-F238E27FC236}">
                <a16:creationId xmlns:a16="http://schemas.microsoft.com/office/drawing/2014/main" id="{17A82286-6DA1-D3D8-0085-8A79AF6DA652}"/>
              </a:ext>
            </a:extLst>
          </p:cNvPr>
          <p:cNvSpPr>
            <a:spLocks noGrp="1"/>
          </p:cNvSpPr>
          <p:nvPr>
            <p:ph type="sldNum" sz="quarter" idx="12"/>
          </p:nvPr>
        </p:nvSpPr>
        <p:spPr/>
        <p:txBody>
          <a:bodyPr/>
          <a:lstStyle/>
          <a:p>
            <a:fld id="{12AD7442-7840-4032-B275-B79E40692EEB}" type="slidenum">
              <a:rPr kumimoji="1" lang="ja-JP" altLang="en-US" smtClean="0"/>
              <a:t>3</a:t>
            </a:fld>
            <a:endParaRPr kumimoji="1" lang="ja-JP" altLang="en-US"/>
          </a:p>
        </p:txBody>
      </p:sp>
    </p:spTree>
    <p:extLst>
      <p:ext uri="{BB962C8B-B14F-4D97-AF65-F5344CB8AC3E}">
        <p14:creationId xmlns:p14="http://schemas.microsoft.com/office/powerpoint/2010/main" val="1748388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4608973-7736-EF1B-FFC5-47638F34E2EB}"/>
              </a:ext>
            </a:extLst>
          </p:cNvPr>
          <p:cNvGraphicFramePr>
            <a:graphicFrameLocks noGrp="1"/>
          </p:cNvGraphicFramePr>
          <p:nvPr>
            <p:extLst>
              <p:ext uri="{D42A27DB-BD31-4B8C-83A1-F6EECF244321}">
                <p14:modId xmlns:p14="http://schemas.microsoft.com/office/powerpoint/2010/main" val="1141557670"/>
              </p:ext>
            </p:extLst>
          </p:nvPr>
        </p:nvGraphicFramePr>
        <p:xfrm>
          <a:off x="258415" y="3473920"/>
          <a:ext cx="11660776" cy="2760337"/>
        </p:xfrm>
        <a:graphic>
          <a:graphicData uri="http://schemas.openxmlformats.org/drawingml/2006/table">
            <a:tbl>
              <a:tblPr firstRow="1" bandRow="1">
                <a:tableStyleId>{5C22544A-7EE6-4342-B048-85BDC9FD1C3A}</a:tableStyleId>
              </a:tblPr>
              <a:tblGrid>
                <a:gridCol w="1689565">
                  <a:extLst>
                    <a:ext uri="{9D8B030D-6E8A-4147-A177-3AD203B41FA5}">
                      <a16:colId xmlns:a16="http://schemas.microsoft.com/office/drawing/2014/main" val="2351436422"/>
                    </a:ext>
                  </a:extLst>
                </a:gridCol>
                <a:gridCol w="4267097">
                  <a:extLst>
                    <a:ext uri="{9D8B030D-6E8A-4147-A177-3AD203B41FA5}">
                      <a16:colId xmlns:a16="http://schemas.microsoft.com/office/drawing/2014/main" val="968066233"/>
                    </a:ext>
                  </a:extLst>
                </a:gridCol>
                <a:gridCol w="5704114">
                  <a:extLst>
                    <a:ext uri="{9D8B030D-6E8A-4147-A177-3AD203B41FA5}">
                      <a16:colId xmlns:a16="http://schemas.microsoft.com/office/drawing/2014/main" val="800831773"/>
                    </a:ext>
                  </a:extLst>
                </a:gridCol>
              </a:tblGrid>
              <a:tr h="607514">
                <a:tc>
                  <a:txBody>
                    <a:bodyPr/>
                    <a:lstStyle/>
                    <a:p>
                      <a:endParaRPr lang="en-JP" dirty="0"/>
                    </a:p>
                  </a:txBody>
                  <a:tcPr/>
                </a:tc>
                <a:tc>
                  <a:txBody>
                    <a:bodyPr/>
                    <a:lstStyle/>
                    <a:p>
                      <a:r>
                        <a:rPr lang="en-JP" dirty="0"/>
                        <a:t>日本</a:t>
                      </a:r>
                    </a:p>
                  </a:txBody>
                  <a:tcPr/>
                </a:tc>
                <a:tc>
                  <a:txBody>
                    <a:bodyPr/>
                    <a:lstStyle/>
                    <a:p>
                      <a:r>
                        <a:rPr lang="ja-JP" altLang="en-US"/>
                        <a:t>フィリピン</a:t>
                      </a:r>
                      <a:endParaRPr lang="en-JP" dirty="0"/>
                    </a:p>
                  </a:txBody>
                  <a:tcPr/>
                </a:tc>
                <a:extLst>
                  <a:ext uri="{0D108BD9-81ED-4DB2-BD59-A6C34878D82A}">
                    <a16:rowId xmlns:a16="http://schemas.microsoft.com/office/drawing/2014/main" val="3060900578"/>
                  </a:ext>
                </a:extLst>
              </a:tr>
              <a:tr h="607514">
                <a:tc>
                  <a:txBody>
                    <a:bodyPr/>
                    <a:lstStyle/>
                    <a:p>
                      <a:r>
                        <a:rPr lang="ja-JP" altLang="en-US" sz="3200"/>
                        <a:t>リンゴ</a:t>
                      </a:r>
                      <a:endParaRPr lang="en-JP" sz="3200" dirty="0"/>
                    </a:p>
                  </a:txBody>
                  <a:tcPr/>
                </a:tc>
                <a:tc>
                  <a:txBody>
                    <a:bodyPr/>
                    <a:lstStyle/>
                    <a:p>
                      <a:r>
                        <a:rPr lang="en-JP" sz="3200" dirty="0">
                          <a:highlight>
                            <a:srgbClr val="FF0000"/>
                          </a:highlight>
                        </a:rPr>
                        <a:t>2</a:t>
                      </a:r>
                      <a:r>
                        <a:rPr lang="en-JP" sz="3200" dirty="0"/>
                        <a:t>/</a:t>
                      </a:r>
                      <a:r>
                        <a:rPr lang="en-JP" sz="3200" dirty="0">
                          <a:highlight>
                            <a:srgbClr val="FFFF00"/>
                          </a:highlight>
                        </a:rPr>
                        <a:t>4</a:t>
                      </a:r>
                      <a:r>
                        <a:rPr lang="en-JP" sz="3200" dirty="0"/>
                        <a:t>=0.5</a:t>
                      </a:r>
                      <a:r>
                        <a:rPr lang="ja-JP" altLang="en-US" sz="3200"/>
                        <a:t>個のバナナ</a:t>
                      </a:r>
                      <a:r>
                        <a:rPr lang="ja-JP" altLang="en-US" sz="3200">
                          <a:highlight>
                            <a:srgbClr val="FFFF00"/>
                          </a:highlight>
                        </a:rPr>
                        <a:t>犠牲</a:t>
                      </a:r>
                      <a:endParaRPr lang="en-JP" sz="3200" dirty="0">
                        <a:highlight>
                          <a:srgbClr val="FFFF00"/>
                        </a:highligh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JP" sz="3200" dirty="0">
                          <a:highlight>
                            <a:srgbClr val="FF0000"/>
                          </a:highlight>
                        </a:rPr>
                        <a:t>10</a:t>
                      </a:r>
                      <a:r>
                        <a:rPr lang="en-JP" sz="3200" dirty="0"/>
                        <a:t>/</a:t>
                      </a:r>
                      <a:r>
                        <a:rPr lang="en-JP" sz="3200" dirty="0">
                          <a:highlight>
                            <a:srgbClr val="FFFF00"/>
                          </a:highlight>
                        </a:rPr>
                        <a:t>8</a:t>
                      </a:r>
                      <a:r>
                        <a:rPr lang="en-JP" sz="3200" dirty="0"/>
                        <a:t>=1.25</a:t>
                      </a:r>
                      <a:r>
                        <a:rPr lang="ja-JP" altLang="en-US" sz="3200"/>
                        <a:t>個のバナナ</a:t>
                      </a:r>
                      <a:r>
                        <a:rPr lang="ja-JP" altLang="en-US" sz="3200">
                          <a:highlight>
                            <a:srgbClr val="FFFF00"/>
                          </a:highlight>
                        </a:rPr>
                        <a:t>犠牲</a:t>
                      </a:r>
                      <a:endParaRPr lang="en-JP" sz="3200" dirty="0">
                        <a:highlight>
                          <a:srgbClr val="FFFF00"/>
                        </a:highlight>
                      </a:endParaRPr>
                    </a:p>
                  </a:txBody>
                  <a:tcPr/>
                </a:tc>
                <a:extLst>
                  <a:ext uri="{0D108BD9-81ED-4DB2-BD59-A6C34878D82A}">
                    <a16:rowId xmlns:a16="http://schemas.microsoft.com/office/drawing/2014/main" val="2705955796"/>
                  </a:ext>
                </a:extLst>
              </a:tr>
              <a:tr h="1086023">
                <a:tc>
                  <a:txBody>
                    <a:bodyPr/>
                    <a:lstStyle/>
                    <a:p>
                      <a:r>
                        <a:rPr lang="ja-JP" altLang="en-US" sz="3200"/>
                        <a:t>バナナ</a:t>
                      </a:r>
                      <a:endParaRPr lang="en-JP"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JP" sz="3200" dirty="0">
                          <a:highlight>
                            <a:srgbClr val="FFFF00"/>
                          </a:highlight>
                        </a:rPr>
                        <a:t>4</a:t>
                      </a:r>
                      <a:r>
                        <a:rPr lang="en-JP" sz="3200" dirty="0"/>
                        <a:t>/</a:t>
                      </a:r>
                      <a:r>
                        <a:rPr lang="en-JP" sz="3200" dirty="0">
                          <a:highlight>
                            <a:srgbClr val="FF0000"/>
                          </a:highlight>
                        </a:rPr>
                        <a:t>2</a:t>
                      </a:r>
                      <a:r>
                        <a:rPr lang="en-JP" sz="3200" dirty="0"/>
                        <a:t>=2</a:t>
                      </a:r>
                      <a:r>
                        <a:rPr lang="ja-JP" altLang="en-US" sz="3200"/>
                        <a:t>個のリンゴ犠牲</a:t>
                      </a:r>
                      <a:endParaRPr lang="en-JP" sz="3200" dirty="0"/>
                    </a:p>
                  </a:txBody>
                  <a:tcPr/>
                </a:tc>
                <a:tc>
                  <a:txBody>
                    <a:bodyPr/>
                    <a:lstStyle/>
                    <a:p>
                      <a:r>
                        <a:rPr lang="en-JP" sz="3200" dirty="0">
                          <a:highlight>
                            <a:srgbClr val="FFFF00"/>
                          </a:highlight>
                        </a:rPr>
                        <a:t>8</a:t>
                      </a:r>
                      <a:r>
                        <a:rPr lang="en-JP" sz="3200" dirty="0"/>
                        <a:t>/</a:t>
                      </a:r>
                      <a:r>
                        <a:rPr lang="en-JP" sz="3200" dirty="0">
                          <a:highlight>
                            <a:srgbClr val="FF0000"/>
                          </a:highlight>
                        </a:rPr>
                        <a:t>10</a:t>
                      </a:r>
                      <a:r>
                        <a:rPr lang="en-JP" sz="3200" dirty="0"/>
                        <a:t>=0.8</a:t>
                      </a:r>
                      <a:r>
                        <a:rPr lang="ja-JP" altLang="en-US" sz="3200"/>
                        <a:t>個のリンゴ犠牲</a:t>
                      </a:r>
                      <a:endParaRPr lang="en-JP" sz="3200" dirty="0"/>
                    </a:p>
                  </a:txBody>
                  <a:tcPr/>
                </a:tc>
                <a:extLst>
                  <a:ext uri="{0D108BD9-81ED-4DB2-BD59-A6C34878D82A}">
                    <a16:rowId xmlns:a16="http://schemas.microsoft.com/office/drawing/2014/main" val="3229068040"/>
                  </a:ext>
                </a:extLst>
              </a:tr>
            </a:tbl>
          </a:graphicData>
        </a:graphic>
      </p:graphicFrame>
      <p:sp>
        <p:nvSpPr>
          <p:cNvPr id="4" name="TextBox 3">
            <a:extLst>
              <a:ext uri="{FF2B5EF4-FFF2-40B4-BE49-F238E27FC236}">
                <a16:creationId xmlns:a16="http://schemas.microsoft.com/office/drawing/2014/main" id="{FBE6ACF5-8FDE-7693-17FB-4E1CBF3F4CC0}"/>
              </a:ext>
            </a:extLst>
          </p:cNvPr>
          <p:cNvSpPr txBox="1"/>
          <p:nvPr/>
        </p:nvSpPr>
        <p:spPr>
          <a:xfrm>
            <a:off x="1057275" y="2937262"/>
            <a:ext cx="1826141" cy="584775"/>
          </a:xfrm>
          <a:prstGeom prst="rect">
            <a:avLst/>
          </a:prstGeom>
          <a:noFill/>
        </p:spPr>
        <p:txBody>
          <a:bodyPr wrap="none" rtlCol="0">
            <a:spAutoFit/>
          </a:bodyPr>
          <a:lstStyle/>
          <a:p>
            <a:r>
              <a:rPr lang="en-JP" sz="3200" b="1" dirty="0">
                <a:solidFill>
                  <a:srgbClr val="0432FF"/>
                </a:solidFill>
              </a:rPr>
              <a:t>機会費用</a:t>
            </a:r>
          </a:p>
        </p:txBody>
      </p:sp>
      <p:cxnSp>
        <p:nvCxnSpPr>
          <p:cNvPr id="6" name="Straight Arrow Connector 5">
            <a:extLst>
              <a:ext uri="{FF2B5EF4-FFF2-40B4-BE49-F238E27FC236}">
                <a16:creationId xmlns:a16="http://schemas.microsoft.com/office/drawing/2014/main" id="{11286F4A-98EF-FBA3-608E-10A1775A31F7}"/>
              </a:ext>
            </a:extLst>
          </p:cNvPr>
          <p:cNvCxnSpPr>
            <a:cxnSpLocks/>
          </p:cNvCxnSpPr>
          <p:nvPr/>
        </p:nvCxnSpPr>
        <p:spPr>
          <a:xfrm flipV="1">
            <a:off x="3670724" y="3215284"/>
            <a:ext cx="666750" cy="10195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5F3741C-C4AA-8294-B9C8-0F0BAF8182EC}"/>
              </a:ext>
            </a:extLst>
          </p:cNvPr>
          <p:cNvSpPr txBox="1"/>
          <p:nvPr/>
        </p:nvSpPr>
        <p:spPr>
          <a:xfrm>
            <a:off x="3848100" y="2274609"/>
            <a:ext cx="7388561" cy="1077218"/>
          </a:xfrm>
          <a:prstGeom prst="rect">
            <a:avLst/>
          </a:prstGeom>
          <a:noFill/>
        </p:spPr>
        <p:txBody>
          <a:bodyPr wrap="none" rtlCol="0">
            <a:spAutoFit/>
          </a:bodyPr>
          <a:lstStyle/>
          <a:p>
            <a:r>
              <a:rPr lang="en-JP" sz="3200" dirty="0"/>
              <a:t>日本で</a:t>
            </a:r>
            <a:r>
              <a:rPr lang="ja-JP" altLang="en-US" sz="3200"/>
              <a:t>リンゴ</a:t>
            </a:r>
            <a:r>
              <a:rPr lang="en-JP" sz="3200" dirty="0"/>
              <a:t>１個生産する2人がいれば</a:t>
            </a:r>
          </a:p>
          <a:p>
            <a:r>
              <a:rPr lang="ja-JP" altLang="en-US" sz="3200"/>
              <a:t>バナナ</a:t>
            </a:r>
            <a:r>
              <a:rPr lang="en-JP" sz="3200" dirty="0"/>
              <a:t>を2/4=0.5個生産できるはず</a:t>
            </a:r>
          </a:p>
        </p:txBody>
      </p:sp>
      <p:sp>
        <p:nvSpPr>
          <p:cNvPr id="9" name="Oval 8">
            <a:extLst>
              <a:ext uri="{FF2B5EF4-FFF2-40B4-BE49-F238E27FC236}">
                <a16:creationId xmlns:a16="http://schemas.microsoft.com/office/drawing/2014/main" id="{0FBD1C41-B782-F255-39BE-10650FC4E94E}"/>
              </a:ext>
            </a:extLst>
          </p:cNvPr>
          <p:cNvSpPr/>
          <p:nvPr/>
        </p:nvSpPr>
        <p:spPr>
          <a:xfrm>
            <a:off x="1978329" y="3935838"/>
            <a:ext cx="3930887" cy="1184557"/>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JP"/>
          </a:p>
        </p:txBody>
      </p:sp>
      <p:sp>
        <p:nvSpPr>
          <p:cNvPr id="10" name="Oval 9">
            <a:extLst>
              <a:ext uri="{FF2B5EF4-FFF2-40B4-BE49-F238E27FC236}">
                <a16:creationId xmlns:a16="http://schemas.microsoft.com/office/drawing/2014/main" id="{14AB81CE-B48D-CEDA-8D0C-54AB3A36C83D}"/>
              </a:ext>
            </a:extLst>
          </p:cNvPr>
          <p:cNvSpPr/>
          <p:nvPr/>
        </p:nvSpPr>
        <p:spPr>
          <a:xfrm>
            <a:off x="6282784" y="5049700"/>
            <a:ext cx="4514170" cy="1184557"/>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JP"/>
          </a:p>
        </p:txBody>
      </p:sp>
      <p:graphicFrame>
        <p:nvGraphicFramePr>
          <p:cNvPr id="5" name="Table 4">
            <a:extLst>
              <a:ext uri="{FF2B5EF4-FFF2-40B4-BE49-F238E27FC236}">
                <a16:creationId xmlns:a16="http://schemas.microsoft.com/office/drawing/2014/main" id="{8E552E75-D46E-309A-10AF-3CFB7AC360D3}"/>
              </a:ext>
            </a:extLst>
          </p:cNvPr>
          <p:cNvGraphicFramePr>
            <a:graphicFrameLocks noGrp="1"/>
          </p:cNvGraphicFramePr>
          <p:nvPr>
            <p:extLst>
              <p:ext uri="{D42A27DB-BD31-4B8C-83A1-F6EECF244321}">
                <p14:modId xmlns:p14="http://schemas.microsoft.com/office/powerpoint/2010/main" val="3695703857"/>
              </p:ext>
            </p:extLst>
          </p:nvPr>
        </p:nvGraphicFramePr>
        <p:xfrm>
          <a:off x="3670724" y="966041"/>
          <a:ext cx="4836159" cy="1097280"/>
        </p:xfrm>
        <a:graphic>
          <a:graphicData uri="http://schemas.openxmlformats.org/drawingml/2006/table">
            <a:tbl>
              <a:tblPr firstRow="1" bandRow="1">
                <a:tableStyleId>{5C22544A-7EE6-4342-B048-85BDC9FD1C3A}</a:tableStyleId>
              </a:tblPr>
              <a:tblGrid>
                <a:gridCol w="1612053">
                  <a:extLst>
                    <a:ext uri="{9D8B030D-6E8A-4147-A177-3AD203B41FA5}">
                      <a16:colId xmlns:a16="http://schemas.microsoft.com/office/drawing/2014/main" val="3632528039"/>
                    </a:ext>
                  </a:extLst>
                </a:gridCol>
                <a:gridCol w="1612053">
                  <a:extLst>
                    <a:ext uri="{9D8B030D-6E8A-4147-A177-3AD203B41FA5}">
                      <a16:colId xmlns:a16="http://schemas.microsoft.com/office/drawing/2014/main" val="280320746"/>
                    </a:ext>
                  </a:extLst>
                </a:gridCol>
                <a:gridCol w="1612053">
                  <a:extLst>
                    <a:ext uri="{9D8B030D-6E8A-4147-A177-3AD203B41FA5}">
                      <a16:colId xmlns:a16="http://schemas.microsoft.com/office/drawing/2014/main" val="3955249196"/>
                    </a:ext>
                  </a:extLst>
                </a:gridCol>
              </a:tblGrid>
              <a:tr h="299155">
                <a:tc>
                  <a:txBody>
                    <a:bodyPr/>
                    <a:lstStyle/>
                    <a:p>
                      <a:endParaRPr lang="en-JP" dirty="0"/>
                    </a:p>
                  </a:txBody>
                  <a:tcPr/>
                </a:tc>
                <a:tc>
                  <a:txBody>
                    <a:bodyPr/>
                    <a:lstStyle/>
                    <a:p>
                      <a:r>
                        <a:rPr lang="en-JP" dirty="0"/>
                        <a:t>日本</a:t>
                      </a:r>
                    </a:p>
                  </a:txBody>
                  <a:tcPr/>
                </a:tc>
                <a:tc>
                  <a:txBody>
                    <a:bodyPr/>
                    <a:lstStyle/>
                    <a:p>
                      <a:r>
                        <a:rPr lang="en-JP" dirty="0"/>
                        <a:t>フィリピン</a:t>
                      </a:r>
                    </a:p>
                  </a:txBody>
                  <a:tcPr/>
                </a:tc>
                <a:extLst>
                  <a:ext uri="{0D108BD9-81ED-4DB2-BD59-A6C34878D82A}">
                    <a16:rowId xmlns:a16="http://schemas.microsoft.com/office/drawing/2014/main" val="402040880"/>
                  </a:ext>
                </a:extLst>
              </a:tr>
              <a:tr h="299155">
                <a:tc>
                  <a:txBody>
                    <a:bodyPr/>
                    <a:lstStyle/>
                    <a:p>
                      <a:r>
                        <a:rPr lang="ja-JP" altLang="en-US"/>
                        <a:t>リンゴ</a:t>
                      </a:r>
                      <a:endParaRPr lang="en-JP" dirty="0"/>
                    </a:p>
                  </a:txBody>
                  <a:tcPr/>
                </a:tc>
                <a:tc>
                  <a:txBody>
                    <a:bodyPr/>
                    <a:lstStyle/>
                    <a:p>
                      <a:r>
                        <a:rPr lang="en-JP">
                          <a:highlight>
                            <a:srgbClr val="FF0000"/>
                          </a:highlight>
                        </a:rPr>
                        <a:t>2</a:t>
                      </a:r>
                      <a:r>
                        <a:rPr lang="ja-JP" altLang="en-US">
                          <a:highlight>
                            <a:srgbClr val="FF0000"/>
                          </a:highlight>
                        </a:rPr>
                        <a:t>人</a:t>
                      </a:r>
                      <a:endParaRPr lang="en-JP" dirty="0">
                        <a:highlight>
                          <a:srgbClr val="FF0000"/>
                        </a:highlight>
                      </a:endParaRPr>
                    </a:p>
                  </a:txBody>
                  <a:tcPr/>
                </a:tc>
                <a:tc>
                  <a:txBody>
                    <a:bodyPr/>
                    <a:lstStyle/>
                    <a:p>
                      <a:r>
                        <a:rPr lang="en-JP" dirty="0">
                          <a:highlight>
                            <a:srgbClr val="FF0000"/>
                          </a:highlight>
                        </a:rPr>
                        <a:t>10</a:t>
                      </a:r>
                    </a:p>
                  </a:txBody>
                  <a:tcPr/>
                </a:tc>
                <a:extLst>
                  <a:ext uri="{0D108BD9-81ED-4DB2-BD59-A6C34878D82A}">
                    <a16:rowId xmlns:a16="http://schemas.microsoft.com/office/drawing/2014/main" val="173653699"/>
                  </a:ext>
                </a:extLst>
              </a:tr>
              <a:tr h="299155">
                <a:tc>
                  <a:txBody>
                    <a:bodyPr/>
                    <a:lstStyle/>
                    <a:p>
                      <a:r>
                        <a:rPr lang="en-JP" dirty="0"/>
                        <a:t>バナナ</a:t>
                      </a:r>
                    </a:p>
                  </a:txBody>
                  <a:tcPr/>
                </a:tc>
                <a:tc>
                  <a:txBody>
                    <a:bodyPr/>
                    <a:lstStyle/>
                    <a:p>
                      <a:r>
                        <a:rPr lang="en-JP">
                          <a:highlight>
                            <a:srgbClr val="FFFF00"/>
                          </a:highlight>
                        </a:rPr>
                        <a:t>4</a:t>
                      </a:r>
                      <a:r>
                        <a:rPr lang="ja-JP" altLang="en-US">
                          <a:highlight>
                            <a:srgbClr val="FFFF00"/>
                          </a:highlight>
                        </a:rPr>
                        <a:t>人</a:t>
                      </a:r>
                      <a:endParaRPr lang="en-JP" dirty="0">
                        <a:highlight>
                          <a:srgbClr val="FFFF00"/>
                        </a:highlight>
                      </a:endParaRPr>
                    </a:p>
                  </a:txBody>
                  <a:tcPr/>
                </a:tc>
                <a:tc>
                  <a:txBody>
                    <a:bodyPr/>
                    <a:lstStyle/>
                    <a:p>
                      <a:r>
                        <a:rPr lang="en-JP" dirty="0">
                          <a:highlight>
                            <a:srgbClr val="FFFF00"/>
                          </a:highlight>
                        </a:rPr>
                        <a:t>8</a:t>
                      </a:r>
                    </a:p>
                  </a:txBody>
                  <a:tcPr/>
                </a:tc>
                <a:extLst>
                  <a:ext uri="{0D108BD9-81ED-4DB2-BD59-A6C34878D82A}">
                    <a16:rowId xmlns:a16="http://schemas.microsoft.com/office/drawing/2014/main" val="2888513116"/>
                  </a:ext>
                </a:extLst>
              </a:tr>
            </a:tbl>
          </a:graphicData>
        </a:graphic>
      </p:graphicFrame>
      <p:sp>
        <p:nvSpPr>
          <p:cNvPr id="8" name="TextBox 7">
            <a:extLst>
              <a:ext uri="{FF2B5EF4-FFF2-40B4-BE49-F238E27FC236}">
                <a16:creationId xmlns:a16="http://schemas.microsoft.com/office/drawing/2014/main" id="{FE5CCE6C-F8EF-F01A-421A-419879A1DC18}"/>
              </a:ext>
            </a:extLst>
          </p:cNvPr>
          <p:cNvSpPr txBox="1"/>
          <p:nvPr/>
        </p:nvSpPr>
        <p:spPr>
          <a:xfrm>
            <a:off x="3670724" y="596709"/>
            <a:ext cx="2980303" cy="369332"/>
          </a:xfrm>
          <a:prstGeom prst="rect">
            <a:avLst/>
          </a:prstGeom>
          <a:noFill/>
        </p:spPr>
        <p:txBody>
          <a:bodyPr wrap="none" rtlCol="0">
            <a:spAutoFit/>
          </a:bodyPr>
          <a:lstStyle/>
          <a:p>
            <a:r>
              <a:rPr lang="zh-CN" altLang="en-US" dirty="0"/>
              <a:t>表</a:t>
            </a:r>
            <a:r>
              <a:rPr lang="en-US" altLang="zh-CN" dirty="0"/>
              <a:t>4</a:t>
            </a:r>
            <a:r>
              <a:rPr lang="zh-CN" altLang="en-US" dirty="0"/>
              <a:t>－</a:t>
            </a:r>
            <a:r>
              <a:rPr lang="en-US" altLang="zh-CN" dirty="0"/>
              <a:t>1</a:t>
            </a:r>
            <a:r>
              <a:rPr lang="ja-JP" altLang="en-US"/>
              <a:t>　</a:t>
            </a:r>
            <a:r>
              <a:rPr lang="en-JP" dirty="0"/>
              <a:t>固定労働投入係数</a:t>
            </a:r>
          </a:p>
        </p:txBody>
      </p:sp>
      <p:sp>
        <p:nvSpPr>
          <p:cNvPr id="2" name="Slide Number Placeholder 1">
            <a:extLst>
              <a:ext uri="{FF2B5EF4-FFF2-40B4-BE49-F238E27FC236}">
                <a16:creationId xmlns:a16="http://schemas.microsoft.com/office/drawing/2014/main" id="{477EFF94-DE7D-7D41-C23C-EDD72946E9A9}"/>
              </a:ext>
            </a:extLst>
          </p:cNvPr>
          <p:cNvSpPr>
            <a:spLocks noGrp="1"/>
          </p:cNvSpPr>
          <p:nvPr>
            <p:ph type="sldNum" sz="quarter" idx="12"/>
          </p:nvPr>
        </p:nvSpPr>
        <p:spPr/>
        <p:txBody>
          <a:bodyPr/>
          <a:lstStyle/>
          <a:p>
            <a:fld id="{12AD7442-7840-4032-B275-B79E40692EEB}" type="slidenum">
              <a:rPr kumimoji="1" lang="ja-JP" altLang="en-US" smtClean="0"/>
              <a:t>4</a:t>
            </a:fld>
            <a:endParaRPr kumimoji="1" lang="ja-JP" altLang="en-US"/>
          </a:p>
        </p:txBody>
      </p:sp>
    </p:spTree>
    <p:extLst>
      <p:ext uri="{BB962C8B-B14F-4D97-AF65-F5344CB8AC3E}">
        <p14:creationId xmlns:p14="http://schemas.microsoft.com/office/powerpoint/2010/main" val="3985293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1D0F19-1F24-BCDA-4651-684573F76D06}"/>
              </a:ext>
            </a:extLst>
          </p:cNvPr>
          <p:cNvSpPr>
            <a:spLocks noGrp="1"/>
          </p:cNvSpPr>
          <p:nvPr>
            <p:ph type="title"/>
          </p:nvPr>
        </p:nvSpPr>
        <p:spPr>
          <a:xfrm>
            <a:off x="457200" y="-10319"/>
            <a:ext cx="10515600" cy="1325563"/>
          </a:xfrm>
        </p:spPr>
        <p:txBody>
          <a:bodyPr/>
          <a:lstStyle/>
          <a:p>
            <a:r>
              <a:rPr lang="ja-JP" altLang="en-US" dirty="0"/>
              <a:t>比較優位の考え方</a:t>
            </a:r>
            <a:endParaRPr kumimoji="1" lang="ja-JP" altLang="en-US" dirty="0"/>
          </a:p>
        </p:txBody>
      </p:sp>
      <p:sp>
        <p:nvSpPr>
          <p:cNvPr id="3" name="コンテンツ プレースホルダー 2">
            <a:extLst>
              <a:ext uri="{FF2B5EF4-FFF2-40B4-BE49-F238E27FC236}">
                <a16:creationId xmlns:a16="http://schemas.microsoft.com/office/drawing/2014/main" id="{4C3B2276-EF04-3A15-884D-DD8DDEC9EE1D}"/>
              </a:ext>
            </a:extLst>
          </p:cNvPr>
          <p:cNvSpPr>
            <a:spLocks noGrp="1"/>
          </p:cNvSpPr>
          <p:nvPr>
            <p:ph sz="half" idx="1"/>
          </p:nvPr>
        </p:nvSpPr>
        <p:spPr>
          <a:xfrm>
            <a:off x="192875" y="1319212"/>
            <a:ext cx="11737183" cy="4872039"/>
          </a:xfrm>
        </p:spPr>
        <p:txBody>
          <a:bodyPr>
            <a:normAutofit/>
          </a:bodyPr>
          <a:lstStyle/>
          <a:p>
            <a:pPr marL="0" indent="0">
              <a:buNone/>
            </a:pPr>
            <a:r>
              <a:rPr lang="ja-JP" altLang="en-US"/>
              <a:t>リンゴは</a:t>
            </a:r>
            <a:r>
              <a:rPr lang="ja-JP" altLang="en-US" dirty="0"/>
              <a:t>なぜ日本に比較優位？</a:t>
            </a:r>
            <a:endParaRPr lang="en-US" altLang="ja-JP" dirty="0"/>
          </a:p>
          <a:p>
            <a:r>
              <a:rPr lang="ja-JP" altLang="en-US"/>
              <a:t>日本リンゴ</a:t>
            </a:r>
            <a:r>
              <a:rPr lang="en-US" altLang="ja-JP" dirty="0"/>
              <a:t>1 </a:t>
            </a:r>
            <a:r>
              <a:rPr lang="ja-JP" altLang="en-US" dirty="0"/>
              <a:t>単位の生産のために犠牲</a:t>
            </a:r>
            <a:r>
              <a:rPr lang="ja-JP" altLang="en-US"/>
              <a:t>にするバナナの</a:t>
            </a:r>
            <a:r>
              <a:rPr lang="ja-JP" altLang="en-US" dirty="0"/>
              <a:t>生産量は，</a:t>
            </a:r>
            <a:r>
              <a:rPr lang="en-US" altLang="ja-JP" dirty="0"/>
              <a:t>1/2</a:t>
            </a:r>
          </a:p>
          <a:p>
            <a:pPr marL="0" indent="0">
              <a:buNone/>
            </a:pPr>
            <a:r>
              <a:rPr lang="en-US" altLang="ja-JP" dirty="0">
                <a:sym typeface="Wingdings" panose="05000000000000000000" pitchFamily="2" charset="2"/>
              </a:rPr>
              <a:t></a:t>
            </a:r>
            <a:r>
              <a:rPr lang="ja-JP" altLang="en-US"/>
              <a:t>日本のリンゴ生産の（バナナの</a:t>
            </a:r>
            <a:r>
              <a:rPr lang="ja-JP" altLang="en-US" dirty="0"/>
              <a:t>生産量で測った）機会費用は</a:t>
            </a:r>
            <a:r>
              <a:rPr lang="en-US" altLang="ja-JP" dirty="0"/>
              <a:t>0.5</a:t>
            </a:r>
          </a:p>
          <a:p>
            <a:pPr marL="0" indent="0">
              <a:buNone/>
            </a:pPr>
            <a:r>
              <a:rPr lang="en-US" altLang="ja-JP" dirty="0">
                <a:sym typeface="Wingdings" panose="05000000000000000000" pitchFamily="2" charset="2"/>
              </a:rPr>
              <a:t></a:t>
            </a:r>
            <a:r>
              <a:rPr lang="ja-JP" altLang="en-US"/>
              <a:t>フィリピンのリンゴ生産の（バナナの</a:t>
            </a:r>
            <a:r>
              <a:rPr lang="ja-JP" altLang="en-US" dirty="0"/>
              <a:t>生産量で測った）機会費用は</a:t>
            </a:r>
            <a:r>
              <a:rPr lang="en-US" altLang="ja-JP" dirty="0"/>
              <a:t>10/8 </a:t>
            </a:r>
            <a:r>
              <a:rPr lang="ja-JP" altLang="en-US" dirty="0"/>
              <a:t>＝</a:t>
            </a:r>
            <a:r>
              <a:rPr lang="en-US" altLang="ja-JP" dirty="0"/>
              <a:t>1.25 </a:t>
            </a:r>
          </a:p>
          <a:p>
            <a:r>
              <a:rPr lang="ja-JP" altLang="en-US" dirty="0"/>
              <a:t>日本の</a:t>
            </a:r>
            <a:r>
              <a:rPr lang="ja-JP" altLang="en-US"/>
              <a:t>方がフィリピンより</a:t>
            </a:r>
            <a:r>
              <a:rPr lang="ja-JP" altLang="en-US" dirty="0"/>
              <a:t>も低い</a:t>
            </a:r>
            <a:r>
              <a:rPr lang="en-US" altLang="ja-JP" dirty="0"/>
              <a:t>=</a:t>
            </a:r>
            <a:r>
              <a:rPr lang="ja-JP" altLang="en-US" dirty="0"/>
              <a:t>日本に比較優位があると考えられる</a:t>
            </a:r>
            <a:endParaRPr lang="en-US" altLang="ja-JP" dirty="0"/>
          </a:p>
          <a:p>
            <a:r>
              <a:rPr lang="ja-JP" altLang="en-US"/>
              <a:t>バナナも</a:t>
            </a:r>
            <a:r>
              <a:rPr lang="ja-JP" altLang="en-US" dirty="0"/>
              <a:t>同様に考えると</a:t>
            </a:r>
            <a:endParaRPr lang="en-US" altLang="ja-JP" dirty="0"/>
          </a:p>
          <a:p>
            <a:pPr marL="0" indent="0">
              <a:buNone/>
            </a:pPr>
            <a:r>
              <a:rPr lang="ja-JP" altLang="en-US"/>
              <a:t>　フィリピンの</a:t>
            </a:r>
            <a:r>
              <a:rPr lang="ja-JP" altLang="en-US" dirty="0"/>
              <a:t>方が機会費用が</a:t>
            </a:r>
            <a:endParaRPr lang="en-US" altLang="ja-JP" dirty="0"/>
          </a:p>
          <a:p>
            <a:pPr marL="0" indent="0">
              <a:buNone/>
            </a:pPr>
            <a:r>
              <a:rPr lang="ja-JP" altLang="en-US" dirty="0"/>
              <a:t>　</a:t>
            </a:r>
            <a:r>
              <a:rPr lang="ja-JP" altLang="en-US"/>
              <a:t>低い＝フィリピンに</a:t>
            </a:r>
            <a:r>
              <a:rPr lang="ja-JP" altLang="en-US" dirty="0"/>
              <a:t>比較優位</a:t>
            </a:r>
            <a:endParaRPr lang="en-US" altLang="ja-JP" dirty="0"/>
          </a:p>
          <a:p>
            <a:endParaRPr kumimoji="1" lang="ja-JP" altLang="en-US" dirty="0"/>
          </a:p>
        </p:txBody>
      </p:sp>
      <p:graphicFrame>
        <p:nvGraphicFramePr>
          <p:cNvPr id="7" name="Table 6">
            <a:extLst>
              <a:ext uri="{FF2B5EF4-FFF2-40B4-BE49-F238E27FC236}">
                <a16:creationId xmlns:a16="http://schemas.microsoft.com/office/drawing/2014/main" id="{BBDA44C7-2E6D-DAE2-1312-2984B8D4FD97}"/>
              </a:ext>
            </a:extLst>
          </p:cNvPr>
          <p:cNvGraphicFramePr>
            <a:graphicFrameLocks noGrp="1"/>
          </p:cNvGraphicFramePr>
          <p:nvPr>
            <p:extLst>
              <p:ext uri="{D42A27DB-BD31-4B8C-83A1-F6EECF244321}">
                <p14:modId xmlns:p14="http://schemas.microsoft.com/office/powerpoint/2010/main" val="2153149931"/>
              </p:ext>
            </p:extLst>
          </p:nvPr>
        </p:nvGraphicFramePr>
        <p:xfrm>
          <a:off x="5611091" y="4377285"/>
          <a:ext cx="5749637" cy="2323006"/>
        </p:xfrm>
        <a:graphic>
          <a:graphicData uri="http://schemas.openxmlformats.org/drawingml/2006/table">
            <a:tbl>
              <a:tblPr firstRow="1" bandRow="1">
                <a:tableStyleId>{5C22544A-7EE6-4342-B048-85BDC9FD1C3A}</a:tableStyleId>
              </a:tblPr>
              <a:tblGrid>
                <a:gridCol w="2838514">
                  <a:extLst>
                    <a:ext uri="{9D8B030D-6E8A-4147-A177-3AD203B41FA5}">
                      <a16:colId xmlns:a16="http://schemas.microsoft.com/office/drawing/2014/main" val="2351436422"/>
                    </a:ext>
                  </a:extLst>
                </a:gridCol>
                <a:gridCol w="1270629">
                  <a:extLst>
                    <a:ext uri="{9D8B030D-6E8A-4147-A177-3AD203B41FA5}">
                      <a16:colId xmlns:a16="http://schemas.microsoft.com/office/drawing/2014/main" val="968066233"/>
                    </a:ext>
                  </a:extLst>
                </a:gridCol>
                <a:gridCol w="1640494">
                  <a:extLst>
                    <a:ext uri="{9D8B030D-6E8A-4147-A177-3AD203B41FA5}">
                      <a16:colId xmlns:a16="http://schemas.microsoft.com/office/drawing/2014/main" val="800831773"/>
                    </a:ext>
                  </a:extLst>
                </a:gridCol>
              </a:tblGrid>
              <a:tr h="438605">
                <a:tc>
                  <a:txBody>
                    <a:bodyPr/>
                    <a:lstStyle/>
                    <a:p>
                      <a:endParaRPr lang="en-JP" dirty="0"/>
                    </a:p>
                  </a:txBody>
                  <a:tcPr/>
                </a:tc>
                <a:tc>
                  <a:txBody>
                    <a:bodyPr/>
                    <a:lstStyle/>
                    <a:p>
                      <a:r>
                        <a:rPr lang="en-JP" dirty="0"/>
                        <a:t>日本</a:t>
                      </a:r>
                    </a:p>
                  </a:txBody>
                  <a:tcPr/>
                </a:tc>
                <a:tc>
                  <a:txBody>
                    <a:bodyPr/>
                    <a:lstStyle/>
                    <a:p>
                      <a:r>
                        <a:rPr lang="ja-JP" altLang="en-US"/>
                        <a:t>フィリピン</a:t>
                      </a:r>
                      <a:endParaRPr lang="en-JP" dirty="0"/>
                    </a:p>
                  </a:txBody>
                  <a:tcPr/>
                </a:tc>
                <a:extLst>
                  <a:ext uri="{0D108BD9-81ED-4DB2-BD59-A6C34878D82A}">
                    <a16:rowId xmlns:a16="http://schemas.microsoft.com/office/drawing/2014/main" val="3060900578"/>
                  </a:ext>
                </a:extLst>
              </a:tr>
              <a:tr h="1016122">
                <a:tc>
                  <a:txBody>
                    <a:bodyPr/>
                    <a:lstStyle/>
                    <a:p>
                      <a:r>
                        <a:rPr lang="ja-JP" altLang="en-US" sz="2400"/>
                        <a:t>リンゴの機会費用</a:t>
                      </a:r>
                      <a:endParaRPr lang="en-JP" sz="2400" dirty="0"/>
                    </a:p>
                  </a:txBody>
                  <a:tcPr/>
                </a:tc>
                <a:tc>
                  <a:txBody>
                    <a:bodyPr/>
                    <a:lstStyle/>
                    <a:p>
                      <a:r>
                        <a:rPr lang="en-JP" sz="2400" dirty="0"/>
                        <a:t>0.5</a:t>
                      </a:r>
                      <a:r>
                        <a:rPr lang="ja-JP" altLang="en-US" sz="2400"/>
                        <a:t>個のバナナ</a:t>
                      </a:r>
                      <a:endParaRPr lang="en-JP"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JP" sz="2400" dirty="0"/>
                        <a:t>1.25</a:t>
                      </a:r>
                      <a:r>
                        <a:rPr lang="ja-JP" altLang="en-US" sz="2400"/>
                        <a:t>個のバナナ</a:t>
                      </a:r>
                      <a:endParaRPr lang="en-JP" sz="2400" dirty="0"/>
                    </a:p>
                  </a:txBody>
                  <a:tcPr/>
                </a:tc>
                <a:extLst>
                  <a:ext uri="{0D108BD9-81ED-4DB2-BD59-A6C34878D82A}">
                    <a16:rowId xmlns:a16="http://schemas.microsoft.com/office/drawing/2014/main" val="2705955796"/>
                  </a:ext>
                </a:extLst>
              </a:tr>
              <a:tr h="868279">
                <a:tc>
                  <a:txBody>
                    <a:bodyPr/>
                    <a:lstStyle/>
                    <a:p>
                      <a:r>
                        <a:rPr lang="ja-JP" altLang="en-US" sz="2400"/>
                        <a:t>バナナの機会費用</a:t>
                      </a:r>
                      <a:endParaRPr lang="en-JP"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JP" sz="2400" dirty="0"/>
                        <a:t>2</a:t>
                      </a:r>
                      <a:r>
                        <a:rPr lang="ja-JP" altLang="en-US" sz="2400"/>
                        <a:t>個のリンゴ</a:t>
                      </a:r>
                      <a:endParaRPr lang="en-JP" sz="2400" dirty="0"/>
                    </a:p>
                  </a:txBody>
                  <a:tcPr/>
                </a:tc>
                <a:tc>
                  <a:txBody>
                    <a:bodyPr/>
                    <a:lstStyle/>
                    <a:p>
                      <a:r>
                        <a:rPr lang="en-JP" sz="2400" dirty="0"/>
                        <a:t>0.8</a:t>
                      </a:r>
                      <a:r>
                        <a:rPr lang="ja-JP" altLang="en-US" sz="2400"/>
                        <a:t>個のリンゴ</a:t>
                      </a:r>
                      <a:endParaRPr lang="en-JP" sz="2400" dirty="0"/>
                    </a:p>
                  </a:txBody>
                  <a:tcPr/>
                </a:tc>
                <a:extLst>
                  <a:ext uri="{0D108BD9-81ED-4DB2-BD59-A6C34878D82A}">
                    <a16:rowId xmlns:a16="http://schemas.microsoft.com/office/drawing/2014/main" val="3229068040"/>
                  </a:ext>
                </a:extLst>
              </a:tr>
            </a:tbl>
          </a:graphicData>
        </a:graphic>
      </p:graphicFrame>
      <p:sp>
        <p:nvSpPr>
          <p:cNvPr id="4" name="Slide Number Placeholder 3">
            <a:extLst>
              <a:ext uri="{FF2B5EF4-FFF2-40B4-BE49-F238E27FC236}">
                <a16:creationId xmlns:a16="http://schemas.microsoft.com/office/drawing/2014/main" id="{96D8FB72-A5C5-DA43-B4DD-E8DF40832C5A}"/>
              </a:ext>
            </a:extLst>
          </p:cNvPr>
          <p:cNvSpPr>
            <a:spLocks noGrp="1"/>
          </p:cNvSpPr>
          <p:nvPr>
            <p:ph type="sldNum" sz="quarter" idx="12"/>
          </p:nvPr>
        </p:nvSpPr>
        <p:spPr/>
        <p:txBody>
          <a:bodyPr/>
          <a:lstStyle/>
          <a:p>
            <a:fld id="{12AD7442-7840-4032-B275-B79E40692EEB}" type="slidenum">
              <a:rPr kumimoji="1" lang="ja-JP" altLang="en-US" smtClean="0"/>
              <a:t>5</a:t>
            </a:fld>
            <a:endParaRPr kumimoji="1" lang="ja-JP" altLang="en-US"/>
          </a:p>
        </p:txBody>
      </p:sp>
    </p:spTree>
    <p:extLst>
      <p:ext uri="{BB962C8B-B14F-4D97-AF65-F5344CB8AC3E}">
        <p14:creationId xmlns:p14="http://schemas.microsoft.com/office/powerpoint/2010/main" val="1386608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1456CC0E-3178-7925-4D35-60608853DCD2}"/>
              </a:ext>
            </a:extLst>
          </p:cNvPr>
          <p:cNvGraphicFramePr>
            <a:graphicFrameLocks noGrp="1"/>
          </p:cNvGraphicFramePr>
          <p:nvPr>
            <p:extLst>
              <p:ext uri="{D42A27DB-BD31-4B8C-83A1-F6EECF244321}">
                <p14:modId xmlns:p14="http://schemas.microsoft.com/office/powerpoint/2010/main" val="605136072"/>
              </p:ext>
            </p:extLst>
          </p:nvPr>
        </p:nvGraphicFramePr>
        <p:xfrm>
          <a:off x="543734" y="3568811"/>
          <a:ext cx="10587537" cy="2387044"/>
        </p:xfrm>
        <a:graphic>
          <a:graphicData uri="http://schemas.openxmlformats.org/drawingml/2006/table">
            <a:tbl>
              <a:tblPr firstRow="1" bandRow="1">
                <a:tableStyleId>{5C22544A-7EE6-4342-B048-85BDC9FD1C3A}</a:tableStyleId>
              </a:tblPr>
              <a:tblGrid>
                <a:gridCol w="3529179">
                  <a:extLst>
                    <a:ext uri="{9D8B030D-6E8A-4147-A177-3AD203B41FA5}">
                      <a16:colId xmlns:a16="http://schemas.microsoft.com/office/drawing/2014/main" val="2351436422"/>
                    </a:ext>
                  </a:extLst>
                </a:gridCol>
                <a:gridCol w="3529179">
                  <a:extLst>
                    <a:ext uri="{9D8B030D-6E8A-4147-A177-3AD203B41FA5}">
                      <a16:colId xmlns:a16="http://schemas.microsoft.com/office/drawing/2014/main" val="968066233"/>
                    </a:ext>
                  </a:extLst>
                </a:gridCol>
                <a:gridCol w="3529179">
                  <a:extLst>
                    <a:ext uri="{9D8B030D-6E8A-4147-A177-3AD203B41FA5}">
                      <a16:colId xmlns:a16="http://schemas.microsoft.com/office/drawing/2014/main" val="800831773"/>
                    </a:ext>
                  </a:extLst>
                </a:gridCol>
              </a:tblGrid>
              <a:tr h="596761">
                <a:tc>
                  <a:txBody>
                    <a:bodyPr/>
                    <a:lstStyle/>
                    <a:p>
                      <a:endParaRPr lang="en-JP" dirty="0"/>
                    </a:p>
                  </a:txBody>
                  <a:tcPr/>
                </a:tc>
                <a:tc>
                  <a:txBody>
                    <a:bodyPr/>
                    <a:lstStyle/>
                    <a:p>
                      <a:r>
                        <a:rPr lang="en-JP" dirty="0"/>
                        <a:t>日本</a:t>
                      </a:r>
                    </a:p>
                  </a:txBody>
                  <a:tcPr/>
                </a:tc>
                <a:tc>
                  <a:txBody>
                    <a:bodyPr/>
                    <a:lstStyle/>
                    <a:p>
                      <a:r>
                        <a:rPr lang="ja-JP" altLang="en-US"/>
                        <a:t>フィリピン</a:t>
                      </a:r>
                      <a:endParaRPr lang="en-JP" dirty="0"/>
                    </a:p>
                  </a:txBody>
                  <a:tcPr/>
                </a:tc>
                <a:extLst>
                  <a:ext uri="{0D108BD9-81ED-4DB2-BD59-A6C34878D82A}">
                    <a16:rowId xmlns:a16="http://schemas.microsoft.com/office/drawing/2014/main" val="3060900578"/>
                  </a:ext>
                </a:extLst>
              </a:tr>
              <a:tr h="596761">
                <a:tc>
                  <a:txBody>
                    <a:bodyPr/>
                    <a:lstStyle/>
                    <a:p>
                      <a:r>
                        <a:rPr lang="ja-JP" altLang="en-US" sz="3200"/>
                        <a:t>リンゴ</a:t>
                      </a:r>
                      <a:endParaRPr lang="en-JP" sz="3200" dirty="0"/>
                    </a:p>
                  </a:txBody>
                  <a:tcPr/>
                </a:tc>
                <a:tc>
                  <a:txBody>
                    <a:bodyPr/>
                    <a:lstStyle/>
                    <a:p>
                      <a:r>
                        <a:rPr lang="en-JP" sz="3200" dirty="0"/>
                        <a:t>2*100</a:t>
                      </a:r>
                      <a:r>
                        <a:rPr lang="ja-JP" altLang="en-US" sz="3200" dirty="0"/>
                        <a:t>個</a:t>
                      </a:r>
                      <a:r>
                        <a:rPr lang="en-JP" sz="3200" dirty="0"/>
                        <a:t>=200人</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JP" sz="3200" dirty="0"/>
                        <a:t>10*100</a:t>
                      </a:r>
                      <a:r>
                        <a:rPr lang="ja-JP" altLang="en-US" sz="3200" dirty="0"/>
                        <a:t>個</a:t>
                      </a:r>
                      <a:r>
                        <a:rPr lang="en-JP" sz="3200" dirty="0"/>
                        <a:t>=1000人</a:t>
                      </a:r>
                    </a:p>
                  </a:txBody>
                  <a:tcPr/>
                </a:tc>
                <a:extLst>
                  <a:ext uri="{0D108BD9-81ED-4DB2-BD59-A6C34878D82A}">
                    <a16:rowId xmlns:a16="http://schemas.microsoft.com/office/drawing/2014/main" val="2705955796"/>
                  </a:ext>
                </a:extLst>
              </a:tr>
              <a:tr h="596761">
                <a:tc>
                  <a:txBody>
                    <a:bodyPr/>
                    <a:lstStyle/>
                    <a:p>
                      <a:r>
                        <a:rPr lang="ja-JP" altLang="en-US" sz="3200"/>
                        <a:t>バナナ</a:t>
                      </a:r>
                      <a:endParaRPr lang="en-JP"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JP" sz="3200" dirty="0"/>
                        <a:t>4*100</a:t>
                      </a:r>
                      <a:r>
                        <a:rPr lang="ja-JP" altLang="en-US" sz="3200" dirty="0"/>
                        <a:t>個</a:t>
                      </a:r>
                      <a:r>
                        <a:rPr lang="en-JP" sz="3200" dirty="0"/>
                        <a:t>=400人</a:t>
                      </a:r>
                    </a:p>
                  </a:txBody>
                  <a:tcPr/>
                </a:tc>
                <a:tc>
                  <a:txBody>
                    <a:bodyPr/>
                    <a:lstStyle/>
                    <a:p>
                      <a:r>
                        <a:rPr lang="en-JP" sz="3200" dirty="0"/>
                        <a:t>8*100</a:t>
                      </a:r>
                      <a:r>
                        <a:rPr lang="ja-JP" altLang="en-US" sz="3200" dirty="0"/>
                        <a:t>個</a:t>
                      </a:r>
                      <a:r>
                        <a:rPr lang="en-JP" sz="3200" dirty="0"/>
                        <a:t>=800人</a:t>
                      </a:r>
                    </a:p>
                  </a:txBody>
                  <a:tcPr/>
                </a:tc>
                <a:extLst>
                  <a:ext uri="{0D108BD9-81ED-4DB2-BD59-A6C34878D82A}">
                    <a16:rowId xmlns:a16="http://schemas.microsoft.com/office/drawing/2014/main" val="3229068040"/>
                  </a:ext>
                </a:extLst>
              </a:tr>
              <a:tr h="596761">
                <a:tc>
                  <a:txBody>
                    <a:bodyPr/>
                    <a:lstStyle/>
                    <a:p>
                      <a:r>
                        <a:rPr lang="en-JP" sz="3200" dirty="0"/>
                        <a:t>合計</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JP" sz="3200" dirty="0"/>
                        <a:t>600人</a:t>
                      </a:r>
                    </a:p>
                  </a:txBody>
                  <a:tcPr/>
                </a:tc>
                <a:tc>
                  <a:txBody>
                    <a:bodyPr/>
                    <a:lstStyle/>
                    <a:p>
                      <a:r>
                        <a:rPr lang="en-JP" sz="3200" dirty="0"/>
                        <a:t>1800人</a:t>
                      </a:r>
                    </a:p>
                  </a:txBody>
                  <a:tcPr/>
                </a:tc>
                <a:extLst>
                  <a:ext uri="{0D108BD9-81ED-4DB2-BD59-A6C34878D82A}">
                    <a16:rowId xmlns:a16="http://schemas.microsoft.com/office/drawing/2014/main" val="2170278123"/>
                  </a:ext>
                </a:extLst>
              </a:tr>
            </a:tbl>
          </a:graphicData>
        </a:graphic>
      </p:graphicFrame>
      <p:graphicFrame>
        <p:nvGraphicFramePr>
          <p:cNvPr id="17" name="Table 16">
            <a:extLst>
              <a:ext uri="{FF2B5EF4-FFF2-40B4-BE49-F238E27FC236}">
                <a16:creationId xmlns:a16="http://schemas.microsoft.com/office/drawing/2014/main" id="{872EE538-B989-957E-404C-0DC4C022F1FE}"/>
              </a:ext>
            </a:extLst>
          </p:cNvPr>
          <p:cNvGraphicFramePr>
            <a:graphicFrameLocks noGrp="1"/>
          </p:cNvGraphicFramePr>
          <p:nvPr>
            <p:extLst>
              <p:ext uri="{D42A27DB-BD31-4B8C-83A1-F6EECF244321}">
                <p14:modId xmlns:p14="http://schemas.microsoft.com/office/powerpoint/2010/main" val="529498684"/>
              </p:ext>
            </p:extLst>
          </p:nvPr>
        </p:nvGraphicFramePr>
        <p:xfrm>
          <a:off x="543734" y="801886"/>
          <a:ext cx="4836159" cy="1463040"/>
        </p:xfrm>
        <a:graphic>
          <a:graphicData uri="http://schemas.openxmlformats.org/drawingml/2006/table">
            <a:tbl>
              <a:tblPr firstRow="1" bandRow="1">
                <a:tableStyleId>{5C22544A-7EE6-4342-B048-85BDC9FD1C3A}</a:tableStyleId>
              </a:tblPr>
              <a:tblGrid>
                <a:gridCol w="1612053">
                  <a:extLst>
                    <a:ext uri="{9D8B030D-6E8A-4147-A177-3AD203B41FA5}">
                      <a16:colId xmlns:a16="http://schemas.microsoft.com/office/drawing/2014/main" val="3632528039"/>
                    </a:ext>
                  </a:extLst>
                </a:gridCol>
                <a:gridCol w="1612053">
                  <a:extLst>
                    <a:ext uri="{9D8B030D-6E8A-4147-A177-3AD203B41FA5}">
                      <a16:colId xmlns:a16="http://schemas.microsoft.com/office/drawing/2014/main" val="280320746"/>
                    </a:ext>
                  </a:extLst>
                </a:gridCol>
                <a:gridCol w="1612053">
                  <a:extLst>
                    <a:ext uri="{9D8B030D-6E8A-4147-A177-3AD203B41FA5}">
                      <a16:colId xmlns:a16="http://schemas.microsoft.com/office/drawing/2014/main" val="3955249196"/>
                    </a:ext>
                  </a:extLst>
                </a:gridCol>
              </a:tblGrid>
              <a:tr h="299155">
                <a:tc>
                  <a:txBody>
                    <a:bodyPr/>
                    <a:lstStyle/>
                    <a:p>
                      <a:endParaRPr lang="en-JP" dirty="0"/>
                    </a:p>
                  </a:txBody>
                  <a:tcPr/>
                </a:tc>
                <a:tc>
                  <a:txBody>
                    <a:bodyPr/>
                    <a:lstStyle/>
                    <a:p>
                      <a:r>
                        <a:rPr lang="en-JP" dirty="0"/>
                        <a:t>日本</a:t>
                      </a:r>
                    </a:p>
                  </a:txBody>
                  <a:tcPr/>
                </a:tc>
                <a:tc>
                  <a:txBody>
                    <a:bodyPr/>
                    <a:lstStyle/>
                    <a:p>
                      <a:r>
                        <a:rPr lang="en-JP" dirty="0"/>
                        <a:t>フィリピン</a:t>
                      </a:r>
                    </a:p>
                  </a:txBody>
                  <a:tcPr/>
                </a:tc>
                <a:extLst>
                  <a:ext uri="{0D108BD9-81ED-4DB2-BD59-A6C34878D82A}">
                    <a16:rowId xmlns:a16="http://schemas.microsoft.com/office/drawing/2014/main" val="402040880"/>
                  </a:ext>
                </a:extLst>
              </a:tr>
              <a:tr h="299155">
                <a:tc>
                  <a:txBody>
                    <a:bodyPr/>
                    <a:lstStyle/>
                    <a:p>
                      <a:r>
                        <a:rPr lang="ja-JP" altLang="en-US"/>
                        <a:t>リンゴ</a:t>
                      </a:r>
                      <a:endParaRPr lang="en-JP" dirty="0"/>
                    </a:p>
                  </a:txBody>
                  <a:tcPr/>
                </a:tc>
                <a:tc>
                  <a:txBody>
                    <a:bodyPr/>
                    <a:lstStyle/>
                    <a:p>
                      <a:r>
                        <a:rPr lang="en-JP" dirty="0"/>
                        <a:t>2</a:t>
                      </a:r>
                    </a:p>
                  </a:txBody>
                  <a:tcPr/>
                </a:tc>
                <a:tc>
                  <a:txBody>
                    <a:bodyPr/>
                    <a:lstStyle/>
                    <a:p>
                      <a:r>
                        <a:rPr lang="en-JP" dirty="0"/>
                        <a:t>10</a:t>
                      </a:r>
                    </a:p>
                  </a:txBody>
                  <a:tcPr/>
                </a:tc>
                <a:extLst>
                  <a:ext uri="{0D108BD9-81ED-4DB2-BD59-A6C34878D82A}">
                    <a16:rowId xmlns:a16="http://schemas.microsoft.com/office/drawing/2014/main" val="173653699"/>
                  </a:ext>
                </a:extLst>
              </a:tr>
              <a:tr h="299155">
                <a:tc>
                  <a:txBody>
                    <a:bodyPr/>
                    <a:lstStyle/>
                    <a:p>
                      <a:r>
                        <a:rPr lang="en-JP" dirty="0"/>
                        <a:t>バナナ</a:t>
                      </a:r>
                    </a:p>
                  </a:txBody>
                  <a:tcPr/>
                </a:tc>
                <a:tc>
                  <a:txBody>
                    <a:bodyPr/>
                    <a:lstStyle/>
                    <a:p>
                      <a:r>
                        <a:rPr lang="en-JP" dirty="0"/>
                        <a:t>4</a:t>
                      </a:r>
                    </a:p>
                  </a:txBody>
                  <a:tcPr/>
                </a:tc>
                <a:tc>
                  <a:txBody>
                    <a:bodyPr/>
                    <a:lstStyle/>
                    <a:p>
                      <a:r>
                        <a:rPr lang="en-JP" dirty="0"/>
                        <a:t>8</a:t>
                      </a:r>
                    </a:p>
                  </a:txBody>
                  <a:tcPr/>
                </a:tc>
                <a:extLst>
                  <a:ext uri="{0D108BD9-81ED-4DB2-BD59-A6C34878D82A}">
                    <a16:rowId xmlns:a16="http://schemas.microsoft.com/office/drawing/2014/main" val="2888513116"/>
                  </a:ext>
                </a:extLst>
              </a:tr>
              <a:tr h="299155">
                <a:tc>
                  <a:txBody>
                    <a:bodyPr/>
                    <a:lstStyle/>
                    <a:p>
                      <a:r>
                        <a:rPr lang="en-JP" dirty="0">
                          <a:highlight>
                            <a:srgbClr val="00FFFF"/>
                          </a:highlight>
                        </a:rPr>
                        <a:t>労働保有量</a:t>
                      </a:r>
                    </a:p>
                  </a:txBody>
                  <a:tcPr/>
                </a:tc>
                <a:tc>
                  <a:txBody>
                    <a:bodyPr/>
                    <a:lstStyle/>
                    <a:p>
                      <a:r>
                        <a:rPr lang="en-JP">
                          <a:highlight>
                            <a:srgbClr val="00FFFF"/>
                          </a:highlight>
                        </a:rPr>
                        <a:t>600</a:t>
                      </a:r>
                      <a:r>
                        <a:rPr lang="ja-JP" altLang="en-US">
                          <a:highlight>
                            <a:srgbClr val="00FFFF"/>
                          </a:highlight>
                        </a:rPr>
                        <a:t>人</a:t>
                      </a:r>
                      <a:endParaRPr lang="en-JP" dirty="0">
                        <a:highlight>
                          <a:srgbClr val="00FFFF"/>
                        </a:highlight>
                      </a:endParaRPr>
                    </a:p>
                  </a:txBody>
                  <a:tcPr/>
                </a:tc>
                <a:tc>
                  <a:txBody>
                    <a:bodyPr/>
                    <a:lstStyle/>
                    <a:p>
                      <a:r>
                        <a:rPr lang="en-JP">
                          <a:highlight>
                            <a:srgbClr val="00FFFF"/>
                          </a:highlight>
                        </a:rPr>
                        <a:t>1800</a:t>
                      </a:r>
                      <a:r>
                        <a:rPr lang="ja-JP" altLang="en-US">
                          <a:highlight>
                            <a:srgbClr val="00FFFF"/>
                          </a:highlight>
                        </a:rPr>
                        <a:t>人</a:t>
                      </a:r>
                      <a:endParaRPr lang="en-JP" dirty="0">
                        <a:highlight>
                          <a:srgbClr val="00FFFF"/>
                        </a:highlight>
                      </a:endParaRPr>
                    </a:p>
                  </a:txBody>
                  <a:tcPr/>
                </a:tc>
                <a:extLst>
                  <a:ext uri="{0D108BD9-81ED-4DB2-BD59-A6C34878D82A}">
                    <a16:rowId xmlns:a16="http://schemas.microsoft.com/office/drawing/2014/main" val="1255067875"/>
                  </a:ext>
                </a:extLst>
              </a:tr>
            </a:tbl>
          </a:graphicData>
        </a:graphic>
      </p:graphicFrame>
      <p:sp>
        <p:nvSpPr>
          <p:cNvPr id="21" name="TextBox 20">
            <a:extLst>
              <a:ext uri="{FF2B5EF4-FFF2-40B4-BE49-F238E27FC236}">
                <a16:creationId xmlns:a16="http://schemas.microsoft.com/office/drawing/2014/main" id="{AA4FA409-1E3C-AE3C-C026-604F8AB5CD4F}"/>
              </a:ext>
            </a:extLst>
          </p:cNvPr>
          <p:cNvSpPr txBox="1"/>
          <p:nvPr/>
        </p:nvSpPr>
        <p:spPr>
          <a:xfrm>
            <a:off x="543734" y="432554"/>
            <a:ext cx="4365298" cy="369332"/>
          </a:xfrm>
          <a:prstGeom prst="rect">
            <a:avLst/>
          </a:prstGeom>
          <a:noFill/>
        </p:spPr>
        <p:txBody>
          <a:bodyPr wrap="none" rtlCol="0">
            <a:spAutoFit/>
          </a:bodyPr>
          <a:lstStyle/>
          <a:p>
            <a:r>
              <a:rPr lang="zh-CN" altLang="en-US" dirty="0"/>
              <a:t>表</a:t>
            </a:r>
            <a:r>
              <a:rPr lang="en-US" altLang="zh-CN" dirty="0"/>
              <a:t>4</a:t>
            </a:r>
            <a:r>
              <a:rPr lang="zh-CN" altLang="en-US" dirty="0"/>
              <a:t>－</a:t>
            </a:r>
            <a:r>
              <a:rPr lang="en-US" altLang="zh-CN" dirty="0"/>
              <a:t>3</a:t>
            </a:r>
            <a:r>
              <a:rPr lang="ja-JP" altLang="en-US"/>
              <a:t>　</a:t>
            </a:r>
            <a:r>
              <a:rPr lang="en-JP" dirty="0"/>
              <a:t>固定労働投入係数と労働保有量</a:t>
            </a:r>
          </a:p>
        </p:txBody>
      </p:sp>
      <p:graphicFrame>
        <p:nvGraphicFramePr>
          <p:cNvPr id="35" name="Table 34">
            <a:extLst>
              <a:ext uri="{FF2B5EF4-FFF2-40B4-BE49-F238E27FC236}">
                <a16:creationId xmlns:a16="http://schemas.microsoft.com/office/drawing/2014/main" id="{E60DDC16-9291-200C-19F1-7608E8452FE9}"/>
              </a:ext>
            </a:extLst>
          </p:cNvPr>
          <p:cNvGraphicFramePr>
            <a:graphicFrameLocks noGrp="1"/>
          </p:cNvGraphicFramePr>
          <p:nvPr>
            <p:extLst>
              <p:ext uri="{D42A27DB-BD31-4B8C-83A1-F6EECF244321}">
                <p14:modId xmlns:p14="http://schemas.microsoft.com/office/powerpoint/2010/main" val="3709360660"/>
              </p:ext>
            </p:extLst>
          </p:nvPr>
        </p:nvGraphicFramePr>
        <p:xfrm>
          <a:off x="5863880" y="801886"/>
          <a:ext cx="4836159" cy="1097280"/>
        </p:xfrm>
        <a:graphic>
          <a:graphicData uri="http://schemas.openxmlformats.org/drawingml/2006/table">
            <a:tbl>
              <a:tblPr firstRow="1" bandRow="1">
                <a:tableStyleId>{5C22544A-7EE6-4342-B048-85BDC9FD1C3A}</a:tableStyleId>
              </a:tblPr>
              <a:tblGrid>
                <a:gridCol w="1612053">
                  <a:extLst>
                    <a:ext uri="{9D8B030D-6E8A-4147-A177-3AD203B41FA5}">
                      <a16:colId xmlns:a16="http://schemas.microsoft.com/office/drawing/2014/main" val="3632528039"/>
                    </a:ext>
                  </a:extLst>
                </a:gridCol>
                <a:gridCol w="1612053">
                  <a:extLst>
                    <a:ext uri="{9D8B030D-6E8A-4147-A177-3AD203B41FA5}">
                      <a16:colId xmlns:a16="http://schemas.microsoft.com/office/drawing/2014/main" val="280320746"/>
                    </a:ext>
                  </a:extLst>
                </a:gridCol>
                <a:gridCol w="1612053">
                  <a:extLst>
                    <a:ext uri="{9D8B030D-6E8A-4147-A177-3AD203B41FA5}">
                      <a16:colId xmlns:a16="http://schemas.microsoft.com/office/drawing/2014/main" val="3955249196"/>
                    </a:ext>
                  </a:extLst>
                </a:gridCol>
              </a:tblGrid>
              <a:tr h="299155">
                <a:tc>
                  <a:txBody>
                    <a:bodyPr/>
                    <a:lstStyle/>
                    <a:p>
                      <a:endParaRPr lang="en-JP" dirty="0"/>
                    </a:p>
                  </a:txBody>
                  <a:tcPr/>
                </a:tc>
                <a:tc>
                  <a:txBody>
                    <a:bodyPr/>
                    <a:lstStyle/>
                    <a:p>
                      <a:r>
                        <a:rPr lang="en-JP" dirty="0"/>
                        <a:t>日本</a:t>
                      </a:r>
                    </a:p>
                  </a:txBody>
                  <a:tcPr/>
                </a:tc>
                <a:tc>
                  <a:txBody>
                    <a:bodyPr/>
                    <a:lstStyle/>
                    <a:p>
                      <a:r>
                        <a:rPr lang="en-JP" dirty="0"/>
                        <a:t>フィリピン</a:t>
                      </a:r>
                    </a:p>
                  </a:txBody>
                  <a:tcPr/>
                </a:tc>
                <a:extLst>
                  <a:ext uri="{0D108BD9-81ED-4DB2-BD59-A6C34878D82A}">
                    <a16:rowId xmlns:a16="http://schemas.microsoft.com/office/drawing/2014/main" val="402040880"/>
                  </a:ext>
                </a:extLst>
              </a:tr>
              <a:tr h="299155">
                <a:tc>
                  <a:txBody>
                    <a:bodyPr/>
                    <a:lstStyle/>
                    <a:p>
                      <a:r>
                        <a:rPr lang="ja-JP" altLang="en-US"/>
                        <a:t>リンゴ</a:t>
                      </a:r>
                      <a:endParaRPr lang="en-JP" dirty="0"/>
                    </a:p>
                  </a:txBody>
                  <a:tcPr/>
                </a:tc>
                <a:tc>
                  <a:txBody>
                    <a:bodyPr/>
                    <a:lstStyle/>
                    <a:p>
                      <a:r>
                        <a:rPr lang="en-JP"/>
                        <a:t>100個</a:t>
                      </a:r>
                      <a:r>
                        <a:rPr lang="ja-JP" altLang="en-US"/>
                        <a:t>（</a:t>
                      </a:r>
                      <a:r>
                        <a:rPr lang="en-US" altLang="ja-JP" dirty="0"/>
                        <a:t>x</a:t>
                      </a:r>
                      <a:r>
                        <a:rPr lang="ja-JP" altLang="en-US"/>
                        <a:t>）</a:t>
                      </a:r>
                      <a:endParaRPr lang="en-JP"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JP" dirty="0"/>
                        <a:t>100個</a:t>
                      </a:r>
                    </a:p>
                  </a:txBody>
                  <a:tcPr/>
                </a:tc>
                <a:extLst>
                  <a:ext uri="{0D108BD9-81ED-4DB2-BD59-A6C34878D82A}">
                    <a16:rowId xmlns:a16="http://schemas.microsoft.com/office/drawing/2014/main" val="173653699"/>
                  </a:ext>
                </a:extLst>
              </a:tr>
              <a:tr h="299155">
                <a:tc>
                  <a:txBody>
                    <a:bodyPr/>
                    <a:lstStyle/>
                    <a:p>
                      <a:r>
                        <a:rPr lang="en-JP" dirty="0"/>
                        <a:t>バナナ</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JP"/>
                        <a:t>100個</a:t>
                      </a:r>
                      <a:r>
                        <a:rPr lang="ja-JP" altLang="en-US"/>
                        <a:t>（</a:t>
                      </a:r>
                      <a:r>
                        <a:rPr lang="en-US" altLang="ja-JP" dirty="0"/>
                        <a:t>y</a:t>
                      </a:r>
                      <a:r>
                        <a:rPr lang="ja-JP" altLang="en-US"/>
                        <a:t>）</a:t>
                      </a:r>
                      <a:endParaRPr lang="en-JP"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JP" dirty="0"/>
                        <a:t>100個</a:t>
                      </a:r>
                    </a:p>
                  </a:txBody>
                  <a:tcPr/>
                </a:tc>
                <a:extLst>
                  <a:ext uri="{0D108BD9-81ED-4DB2-BD59-A6C34878D82A}">
                    <a16:rowId xmlns:a16="http://schemas.microsoft.com/office/drawing/2014/main" val="2888513116"/>
                  </a:ext>
                </a:extLst>
              </a:tr>
            </a:tbl>
          </a:graphicData>
        </a:graphic>
      </p:graphicFrame>
      <p:sp>
        <p:nvSpPr>
          <p:cNvPr id="36" name="TextBox 35">
            <a:extLst>
              <a:ext uri="{FF2B5EF4-FFF2-40B4-BE49-F238E27FC236}">
                <a16:creationId xmlns:a16="http://schemas.microsoft.com/office/drawing/2014/main" id="{F1BA64AC-E67B-C4D6-19E4-2884D9842082}"/>
              </a:ext>
            </a:extLst>
          </p:cNvPr>
          <p:cNvSpPr txBox="1"/>
          <p:nvPr/>
        </p:nvSpPr>
        <p:spPr>
          <a:xfrm>
            <a:off x="5863880" y="432554"/>
            <a:ext cx="3482043" cy="369332"/>
          </a:xfrm>
          <a:prstGeom prst="rect">
            <a:avLst/>
          </a:prstGeom>
          <a:noFill/>
        </p:spPr>
        <p:txBody>
          <a:bodyPr wrap="none" rtlCol="0">
            <a:spAutoFit/>
          </a:bodyPr>
          <a:lstStyle/>
          <a:p>
            <a:r>
              <a:rPr lang="zh-CN" altLang="en-US" dirty="0"/>
              <a:t>ケース</a:t>
            </a:r>
            <a:r>
              <a:rPr lang="en-US" altLang="zh-CN" dirty="0"/>
              <a:t>①</a:t>
            </a:r>
            <a:r>
              <a:rPr lang="ja-JP" altLang="en-US"/>
              <a:t> 　閉鎖経済時の生産量</a:t>
            </a:r>
            <a:endParaRPr lang="en-JP" dirty="0"/>
          </a:p>
        </p:txBody>
      </p:sp>
      <p:cxnSp>
        <p:nvCxnSpPr>
          <p:cNvPr id="40" name="Straight Arrow Connector 39">
            <a:extLst>
              <a:ext uri="{FF2B5EF4-FFF2-40B4-BE49-F238E27FC236}">
                <a16:creationId xmlns:a16="http://schemas.microsoft.com/office/drawing/2014/main" id="{985E6FE7-BC9F-9E5A-4AD3-DE77155797BA}"/>
              </a:ext>
            </a:extLst>
          </p:cNvPr>
          <p:cNvCxnSpPr/>
          <p:nvPr/>
        </p:nvCxnSpPr>
        <p:spPr>
          <a:xfrm>
            <a:off x="2961813" y="2479964"/>
            <a:ext cx="681932" cy="94903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F9A19FB-69B4-537C-6C8E-D0E7B5FF85AB}"/>
              </a:ext>
            </a:extLst>
          </p:cNvPr>
          <p:cNvCxnSpPr>
            <a:cxnSpLocks/>
          </p:cNvCxnSpPr>
          <p:nvPr/>
        </p:nvCxnSpPr>
        <p:spPr>
          <a:xfrm flipH="1">
            <a:off x="7140773" y="2038977"/>
            <a:ext cx="928255" cy="130934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1E9E435F-DDF7-5063-8323-BFF94056931A}"/>
              </a:ext>
            </a:extLst>
          </p:cNvPr>
          <p:cNvSpPr>
            <a:spLocks noGrp="1"/>
          </p:cNvSpPr>
          <p:nvPr>
            <p:ph type="sldNum" sz="quarter" idx="12"/>
          </p:nvPr>
        </p:nvSpPr>
        <p:spPr/>
        <p:txBody>
          <a:bodyPr/>
          <a:lstStyle/>
          <a:p>
            <a:fld id="{12AD7442-7840-4032-B275-B79E40692EEB}" type="slidenum">
              <a:rPr kumimoji="1" lang="ja-JP" altLang="en-US" smtClean="0"/>
              <a:t>6</a:t>
            </a:fld>
            <a:endParaRPr kumimoji="1" lang="ja-JP" altLang="en-US"/>
          </a:p>
        </p:txBody>
      </p:sp>
    </p:spTree>
    <p:extLst>
      <p:ext uri="{BB962C8B-B14F-4D97-AF65-F5344CB8AC3E}">
        <p14:creationId xmlns:p14="http://schemas.microsoft.com/office/powerpoint/2010/main" val="4244042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1456CC0E-3178-7925-4D35-60608853DCD2}"/>
                  </a:ext>
                </a:extLst>
              </p:cNvPr>
              <p:cNvGraphicFramePr>
                <a:graphicFrameLocks noGrp="1"/>
              </p:cNvGraphicFramePr>
              <p:nvPr>
                <p:extLst>
                  <p:ext uri="{D42A27DB-BD31-4B8C-83A1-F6EECF244321}">
                    <p14:modId xmlns:p14="http://schemas.microsoft.com/office/powerpoint/2010/main" val="1818080392"/>
                  </p:ext>
                </p:extLst>
              </p:nvPr>
            </p:nvGraphicFramePr>
            <p:xfrm>
              <a:off x="524074" y="2394263"/>
              <a:ext cx="10083801" cy="2387044"/>
            </p:xfrm>
            <a:graphic>
              <a:graphicData uri="http://schemas.openxmlformats.org/drawingml/2006/table">
                <a:tbl>
                  <a:tblPr firstRow="1" bandRow="1">
                    <a:tableStyleId>{5C22544A-7EE6-4342-B048-85BDC9FD1C3A}</a:tableStyleId>
                  </a:tblPr>
                  <a:tblGrid>
                    <a:gridCol w="1955890">
                      <a:extLst>
                        <a:ext uri="{9D8B030D-6E8A-4147-A177-3AD203B41FA5}">
                          <a16:colId xmlns:a16="http://schemas.microsoft.com/office/drawing/2014/main" val="2351436422"/>
                        </a:ext>
                      </a:extLst>
                    </a:gridCol>
                    <a:gridCol w="4766644">
                      <a:extLst>
                        <a:ext uri="{9D8B030D-6E8A-4147-A177-3AD203B41FA5}">
                          <a16:colId xmlns:a16="http://schemas.microsoft.com/office/drawing/2014/main" val="968066233"/>
                        </a:ext>
                      </a:extLst>
                    </a:gridCol>
                    <a:gridCol w="3361267">
                      <a:extLst>
                        <a:ext uri="{9D8B030D-6E8A-4147-A177-3AD203B41FA5}">
                          <a16:colId xmlns:a16="http://schemas.microsoft.com/office/drawing/2014/main" val="800831773"/>
                        </a:ext>
                      </a:extLst>
                    </a:gridCol>
                  </a:tblGrid>
                  <a:tr h="596761">
                    <a:tc>
                      <a:txBody>
                        <a:bodyPr/>
                        <a:lstStyle/>
                        <a:p>
                          <a:endParaRPr lang="en-JP" dirty="0"/>
                        </a:p>
                      </a:txBody>
                      <a:tcPr/>
                    </a:tc>
                    <a:tc>
                      <a:txBody>
                        <a:bodyPr/>
                        <a:lstStyle/>
                        <a:p>
                          <a:r>
                            <a:rPr lang="en-JP" dirty="0"/>
                            <a:t>日本</a:t>
                          </a:r>
                        </a:p>
                      </a:txBody>
                      <a:tcPr/>
                    </a:tc>
                    <a:tc>
                      <a:txBody>
                        <a:bodyPr/>
                        <a:lstStyle/>
                        <a:p>
                          <a:r>
                            <a:rPr lang="ja-JP" altLang="en-US"/>
                            <a:t>フィリピン</a:t>
                          </a:r>
                          <a:endParaRPr lang="en-JP" dirty="0"/>
                        </a:p>
                      </a:txBody>
                      <a:tcPr/>
                    </a:tc>
                    <a:extLst>
                      <a:ext uri="{0D108BD9-81ED-4DB2-BD59-A6C34878D82A}">
                        <a16:rowId xmlns:a16="http://schemas.microsoft.com/office/drawing/2014/main" val="3060900578"/>
                      </a:ext>
                    </a:extLst>
                  </a:tr>
                  <a:tr h="596761">
                    <a:tc>
                      <a:txBody>
                        <a:bodyPr/>
                        <a:lstStyle/>
                        <a:p>
                          <a:r>
                            <a:rPr lang="ja-JP" altLang="en-US" sz="3200"/>
                            <a:t>リンゴ</a:t>
                          </a:r>
                          <a:endParaRPr lang="en-JP" sz="3200" dirty="0"/>
                        </a:p>
                      </a:txBody>
                      <a:tcPr/>
                    </a:tc>
                    <a:tc>
                      <a:txBody>
                        <a:bodyPr/>
                        <a:lstStyle/>
                        <a:p>
                          <a:pPr/>
                          <a14:m>
                            <m:oMathPara xmlns:m="http://schemas.openxmlformats.org/officeDocument/2006/math">
                              <m:oMathParaPr>
                                <m:jc m:val="centerGroup"/>
                              </m:oMathParaPr>
                              <m:oMath xmlns:m="http://schemas.openxmlformats.org/officeDocument/2006/math">
                                <m:r>
                                  <a:rPr lang="en-JP" sz="3200" i="1" dirty="0" smtClean="0">
                                    <a:latin typeface="Cambria Math" panose="02040503050406030204" pitchFamily="18" charset="0"/>
                                  </a:rPr>
                                  <m:t>2∗</m:t>
                                </m:r>
                                <m:r>
                                  <a:rPr lang="en-JP" sz="3200" i="1" dirty="0" smtClean="0">
                                    <a:latin typeface="Cambria Math" panose="02040503050406030204" pitchFamily="18" charset="0"/>
                                  </a:rPr>
                                  <m:t>𝑥</m:t>
                                </m:r>
                                <m:r>
                                  <a:rPr lang="en-JP" sz="3200" i="1" dirty="0" smtClean="0">
                                    <a:latin typeface="Cambria Math" panose="02040503050406030204" pitchFamily="18" charset="0"/>
                                  </a:rPr>
                                  <m:t>=2</m:t>
                                </m:r>
                                <m:r>
                                  <a:rPr lang="en-JP" sz="3200" i="1" dirty="0" smtClean="0">
                                    <a:latin typeface="Cambria Math" panose="02040503050406030204" pitchFamily="18" charset="0"/>
                                  </a:rPr>
                                  <m:t>𝑥</m:t>
                                </m:r>
                                <m:r>
                                  <a:rPr lang="en-JP" sz="3200" i="1" dirty="0" smtClean="0">
                                    <a:latin typeface="Cambria Math" panose="02040503050406030204" pitchFamily="18" charset="0"/>
                                  </a:rPr>
                                  <m:t>人</m:t>
                                </m:r>
                              </m:oMath>
                            </m:oMathPara>
                          </a14:m>
                          <a:endParaRPr lang="en-JP"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JP" sz="3200" dirty="0"/>
                            <a:t>10*X=10X人</a:t>
                          </a:r>
                        </a:p>
                      </a:txBody>
                      <a:tcPr/>
                    </a:tc>
                    <a:extLst>
                      <a:ext uri="{0D108BD9-81ED-4DB2-BD59-A6C34878D82A}">
                        <a16:rowId xmlns:a16="http://schemas.microsoft.com/office/drawing/2014/main" val="2705955796"/>
                      </a:ext>
                    </a:extLst>
                  </a:tr>
                  <a:tr h="596761">
                    <a:tc>
                      <a:txBody>
                        <a:bodyPr/>
                        <a:lstStyle/>
                        <a:p>
                          <a:r>
                            <a:rPr lang="ja-JP" altLang="en-US" sz="3200"/>
                            <a:t>バナナ</a:t>
                          </a:r>
                          <a:endParaRPr lang="en-JP" sz="3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JP" sz="3200" i="1" dirty="0" smtClean="0">
                                    <a:latin typeface="Cambria Math" panose="02040503050406030204" pitchFamily="18" charset="0"/>
                                  </a:rPr>
                                  <m:t>4∗</m:t>
                                </m:r>
                                <m:r>
                                  <a:rPr lang="en-JP" sz="3200" i="1" dirty="0" smtClean="0">
                                    <a:latin typeface="Cambria Math" panose="02040503050406030204" pitchFamily="18" charset="0"/>
                                  </a:rPr>
                                  <m:t>𝑦</m:t>
                                </m:r>
                                <m:r>
                                  <a:rPr lang="en-JP" sz="3200" i="1" dirty="0" smtClean="0">
                                    <a:latin typeface="Cambria Math" panose="02040503050406030204" pitchFamily="18" charset="0"/>
                                  </a:rPr>
                                  <m:t>=4</m:t>
                                </m:r>
                                <m:r>
                                  <a:rPr lang="en-JP" sz="3200" i="1" dirty="0" smtClean="0">
                                    <a:latin typeface="Cambria Math" panose="02040503050406030204" pitchFamily="18" charset="0"/>
                                  </a:rPr>
                                  <m:t>𝑦</m:t>
                                </m:r>
                                <m:r>
                                  <a:rPr lang="en-JP" sz="3200" i="1" dirty="0" smtClean="0">
                                    <a:latin typeface="Cambria Math" panose="02040503050406030204" pitchFamily="18" charset="0"/>
                                  </a:rPr>
                                  <m:t>人</m:t>
                                </m:r>
                              </m:oMath>
                            </m:oMathPara>
                          </a14:m>
                          <a:endParaRPr lang="en-JP" sz="3200" dirty="0"/>
                        </a:p>
                      </a:txBody>
                      <a:tcPr/>
                    </a:tc>
                    <a:tc>
                      <a:txBody>
                        <a:bodyPr/>
                        <a:lstStyle/>
                        <a:p>
                          <a:r>
                            <a:rPr lang="en-JP" sz="3200" dirty="0"/>
                            <a:t>8*Y=8Y人</a:t>
                          </a:r>
                        </a:p>
                      </a:txBody>
                      <a:tcPr/>
                    </a:tc>
                    <a:extLst>
                      <a:ext uri="{0D108BD9-81ED-4DB2-BD59-A6C34878D82A}">
                        <a16:rowId xmlns:a16="http://schemas.microsoft.com/office/drawing/2014/main" val="3229068040"/>
                      </a:ext>
                    </a:extLst>
                  </a:tr>
                  <a:tr h="596761">
                    <a:tc>
                      <a:txBody>
                        <a:bodyPr/>
                        <a:lstStyle/>
                        <a:p>
                          <a:r>
                            <a:rPr lang="en-JP" sz="3200" dirty="0"/>
                            <a:t>合計</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JP" sz="3200" i="1" dirty="0" smtClean="0">
                                    <a:latin typeface="Cambria Math" panose="02040503050406030204" pitchFamily="18" charset="0"/>
                                  </a:rPr>
                                  <m:t>600</m:t>
                                </m:r>
                                <m:r>
                                  <a:rPr lang="en-JP" sz="3200" i="1" dirty="0" smtClean="0">
                                    <a:latin typeface="Cambria Math" panose="02040503050406030204" pitchFamily="18" charset="0"/>
                                  </a:rPr>
                                  <m:t>人</m:t>
                                </m:r>
                              </m:oMath>
                            </m:oMathPara>
                          </a14:m>
                          <a:endParaRPr lang="en-JP" sz="3200" dirty="0"/>
                        </a:p>
                      </a:txBody>
                      <a:tcPr/>
                    </a:tc>
                    <a:tc>
                      <a:txBody>
                        <a:bodyPr/>
                        <a:lstStyle/>
                        <a:p>
                          <a:r>
                            <a:rPr lang="en-JP" sz="3200" dirty="0"/>
                            <a:t>1800人</a:t>
                          </a:r>
                        </a:p>
                      </a:txBody>
                      <a:tcPr/>
                    </a:tc>
                    <a:extLst>
                      <a:ext uri="{0D108BD9-81ED-4DB2-BD59-A6C34878D82A}">
                        <a16:rowId xmlns:a16="http://schemas.microsoft.com/office/drawing/2014/main" val="2170278123"/>
                      </a:ext>
                    </a:extLst>
                  </a:tr>
                </a:tbl>
              </a:graphicData>
            </a:graphic>
          </p:graphicFrame>
        </mc:Choice>
        <mc:Fallback xmlns="">
          <p:graphicFrame>
            <p:nvGraphicFramePr>
              <p:cNvPr id="8" name="Table 7">
                <a:extLst>
                  <a:ext uri="{FF2B5EF4-FFF2-40B4-BE49-F238E27FC236}">
                    <a16:creationId xmlns:a16="http://schemas.microsoft.com/office/drawing/2014/main" id="{1456CC0E-3178-7925-4D35-60608853DCD2}"/>
                  </a:ext>
                </a:extLst>
              </p:cNvPr>
              <p:cNvGraphicFramePr>
                <a:graphicFrameLocks noGrp="1"/>
              </p:cNvGraphicFramePr>
              <p:nvPr>
                <p:extLst>
                  <p:ext uri="{D42A27DB-BD31-4B8C-83A1-F6EECF244321}">
                    <p14:modId xmlns:p14="http://schemas.microsoft.com/office/powerpoint/2010/main" val="1818080392"/>
                  </p:ext>
                </p:extLst>
              </p:nvPr>
            </p:nvGraphicFramePr>
            <p:xfrm>
              <a:off x="524074" y="2394263"/>
              <a:ext cx="10083801" cy="2387044"/>
            </p:xfrm>
            <a:graphic>
              <a:graphicData uri="http://schemas.openxmlformats.org/drawingml/2006/table">
                <a:tbl>
                  <a:tblPr firstRow="1" bandRow="1">
                    <a:tableStyleId>{5C22544A-7EE6-4342-B048-85BDC9FD1C3A}</a:tableStyleId>
                  </a:tblPr>
                  <a:tblGrid>
                    <a:gridCol w="1955890">
                      <a:extLst>
                        <a:ext uri="{9D8B030D-6E8A-4147-A177-3AD203B41FA5}">
                          <a16:colId xmlns:a16="http://schemas.microsoft.com/office/drawing/2014/main" val="2351436422"/>
                        </a:ext>
                      </a:extLst>
                    </a:gridCol>
                    <a:gridCol w="4766644">
                      <a:extLst>
                        <a:ext uri="{9D8B030D-6E8A-4147-A177-3AD203B41FA5}">
                          <a16:colId xmlns:a16="http://schemas.microsoft.com/office/drawing/2014/main" val="968066233"/>
                        </a:ext>
                      </a:extLst>
                    </a:gridCol>
                    <a:gridCol w="3361267">
                      <a:extLst>
                        <a:ext uri="{9D8B030D-6E8A-4147-A177-3AD203B41FA5}">
                          <a16:colId xmlns:a16="http://schemas.microsoft.com/office/drawing/2014/main" val="800831773"/>
                        </a:ext>
                      </a:extLst>
                    </a:gridCol>
                  </a:tblGrid>
                  <a:tr h="596761">
                    <a:tc>
                      <a:txBody>
                        <a:bodyPr/>
                        <a:lstStyle/>
                        <a:p>
                          <a:endParaRPr lang="en-JP" dirty="0"/>
                        </a:p>
                      </a:txBody>
                      <a:tcPr/>
                    </a:tc>
                    <a:tc>
                      <a:txBody>
                        <a:bodyPr/>
                        <a:lstStyle/>
                        <a:p>
                          <a:r>
                            <a:rPr lang="en-JP" dirty="0"/>
                            <a:t>日本</a:t>
                          </a:r>
                        </a:p>
                      </a:txBody>
                      <a:tcPr/>
                    </a:tc>
                    <a:tc>
                      <a:txBody>
                        <a:bodyPr/>
                        <a:lstStyle/>
                        <a:p>
                          <a:r>
                            <a:rPr lang="ja-JP" altLang="en-US"/>
                            <a:t>フィリピン</a:t>
                          </a:r>
                          <a:endParaRPr lang="en-JP" dirty="0"/>
                        </a:p>
                      </a:txBody>
                      <a:tcPr/>
                    </a:tc>
                    <a:extLst>
                      <a:ext uri="{0D108BD9-81ED-4DB2-BD59-A6C34878D82A}">
                        <a16:rowId xmlns:a16="http://schemas.microsoft.com/office/drawing/2014/main" val="3060900578"/>
                      </a:ext>
                    </a:extLst>
                  </a:tr>
                  <a:tr h="596761">
                    <a:tc>
                      <a:txBody>
                        <a:bodyPr/>
                        <a:lstStyle/>
                        <a:p>
                          <a:r>
                            <a:rPr lang="ja-JP" altLang="en-US" sz="3200"/>
                            <a:t>リンゴ</a:t>
                          </a:r>
                          <a:endParaRPr lang="en-JP" sz="3200" dirty="0"/>
                        </a:p>
                      </a:txBody>
                      <a:tcPr/>
                    </a:tc>
                    <a:tc>
                      <a:txBody>
                        <a:bodyPr/>
                        <a:lstStyle/>
                        <a:p>
                          <a:endParaRPr lang="en-JP"/>
                        </a:p>
                      </a:txBody>
                      <a:tcPr>
                        <a:blipFill>
                          <a:blip r:embed="rId2"/>
                          <a:stretch>
                            <a:fillRect l="-41223" t="-102083" r="-71011" b="-2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JP" sz="3200" dirty="0"/>
                            <a:t>10*X=10X人</a:t>
                          </a:r>
                        </a:p>
                      </a:txBody>
                      <a:tcPr/>
                    </a:tc>
                    <a:extLst>
                      <a:ext uri="{0D108BD9-81ED-4DB2-BD59-A6C34878D82A}">
                        <a16:rowId xmlns:a16="http://schemas.microsoft.com/office/drawing/2014/main" val="2705955796"/>
                      </a:ext>
                    </a:extLst>
                  </a:tr>
                  <a:tr h="596761">
                    <a:tc>
                      <a:txBody>
                        <a:bodyPr/>
                        <a:lstStyle/>
                        <a:p>
                          <a:r>
                            <a:rPr lang="ja-JP" altLang="en-US" sz="3200"/>
                            <a:t>バナナ</a:t>
                          </a:r>
                          <a:endParaRPr lang="en-JP" sz="3200" dirty="0"/>
                        </a:p>
                      </a:txBody>
                      <a:tcPr/>
                    </a:tc>
                    <a:tc>
                      <a:txBody>
                        <a:bodyPr/>
                        <a:lstStyle/>
                        <a:p>
                          <a:endParaRPr lang="en-JP"/>
                        </a:p>
                      </a:txBody>
                      <a:tcPr>
                        <a:blipFill>
                          <a:blip r:embed="rId2"/>
                          <a:stretch>
                            <a:fillRect l="-41223" t="-206383" r="-71011" b="-129787"/>
                          </a:stretch>
                        </a:blipFill>
                      </a:tcPr>
                    </a:tc>
                    <a:tc>
                      <a:txBody>
                        <a:bodyPr/>
                        <a:lstStyle/>
                        <a:p>
                          <a:r>
                            <a:rPr lang="en-JP" sz="3200" dirty="0"/>
                            <a:t>8*Y=8Y人</a:t>
                          </a:r>
                        </a:p>
                      </a:txBody>
                      <a:tcPr/>
                    </a:tc>
                    <a:extLst>
                      <a:ext uri="{0D108BD9-81ED-4DB2-BD59-A6C34878D82A}">
                        <a16:rowId xmlns:a16="http://schemas.microsoft.com/office/drawing/2014/main" val="3229068040"/>
                      </a:ext>
                    </a:extLst>
                  </a:tr>
                  <a:tr h="596761">
                    <a:tc>
                      <a:txBody>
                        <a:bodyPr/>
                        <a:lstStyle/>
                        <a:p>
                          <a:r>
                            <a:rPr lang="en-JP" sz="3200" dirty="0"/>
                            <a:t>合計</a:t>
                          </a:r>
                        </a:p>
                      </a:txBody>
                      <a:tcPr/>
                    </a:tc>
                    <a:tc>
                      <a:txBody>
                        <a:bodyPr/>
                        <a:lstStyle/>
                        <a:p>
                          <a:endParaRPr lang="en-JP"/>
                        </a:p>
                      </a:txBody>
                      <a:tcPr>
                        <a:blipFill>
                          <a:blip r:embed="rId2"/>
                          <a:stretch>
                            <a:fillRect l="-41223" t="-306383" r="-71011" b="-29787"/>
                          </a:stretch>
                        </a:blipFill>
                      </a:tcPr>
                    </a:tc>
                    <a:tc>
                      <a:txBody>
                        <a:bodyPr/>
                        <a:lstStyle/>
                        <a:p>
                          <a:r>
                            <a:rPr lang="en-JP" sz="3200" dirty="0"/>
                            <a:t>1800人</a:t>
                          </a:r>
                        </a:p>
                      </a:txBody>
                      <a:tcPr/>
                    </a:tc>
                    <a:extLst>
                      <a:ext uri="{0D108BD9-81ED-4DB2-BD59-A6C34878D82A}">
                        <a16:rowId xmlns:a16="http://schemas.microsoft.com/office/drawing/2014/main" val="2170278123"/>
                      </a:ext>
                    </a:extLst>
                  </a:tr>
                </a:tbl>
              </a:graphicData>
            </a:graphic>
          </p:graphicFrame>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00BD9D6F-B678-5492-EAD6-D8F928D90717}"/>
                  </a:ext>
                </a:extLst>
              </p:cNvPr>
              <p:cNvSpPr txBox="1"/>
              <p:nvPr/>
            </p:nvSpPr>
            <p:spPr>
              <a:xfrm>
                <a:off x="2489937" y="4841287"/>
                <a:ext cx="3962400"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2</m:t>
                      </m:r>
                      <m:r>
                        <a:rPr lang="en-US" sz="4000" b="0" i="1" smtClean="0">
                          <a:highlight>
                            <a:srgbClr val="FF0000"/>
                          </a:highlight>
                          <a:latin typeface="Cambria Math" panose="02040503050406030204" pitchFamily="18" charset="0"/>
                        </a:rPr>
                        <m:t>𝑥</m:t>
                      </m:r>
                      <m:r>
                        <a:rPr lang="en-US" sz="4000" b="0" i="1" smtClean="0">
                          <a:latin typeface="Cambria Math" panose="02040503050406030204" pitchFamily="18" charset="0"/>
                        </a:rPr>
                        <m:t>+4</m:t>
                      </m:r>
                      <m:r>
                        <a:rPr lang="en-US" sz="4000" b="0" i="1" smtClean="0">
                          <a:highlight>
                            <a:srgbClr val="FFFF00"/>
                          </a:highlight>
                          <a:latin typeface="Cambria Math" panose="02040503050406030204" pitchFamily="18" charset="0"/>
                        </a:rPr>
                        <m:t>𝑦</m:t>
                      </m:r>
                      <m:r>
                        <a:rPr lang="en-US" sz="4000" b="0" i="1" smtClean="0">
                          <a:latin typeface="Cambria Math" panose="02040503050406030204" pitchFamily="18" charset="0"/>
                        </a:rPr>
                        <m:t>=600</m:t>
                      </m:r>
                    </m:oMath>
                  </m:oMathPara>
                </a14:m>
                <a:endParaRPr lang="en-JP" sz="4000" dirty="0"/>
              </a:p>
            </p:txBody>
          </p:sp>
        </mc:Choice>
        <mc:Fallback>
          <p:sp>
            <p:nvSpPr>
              <p:cNvPr id="4" name="TextBox 3">
                <a:extLst>
                  <a:ext uri="{FF2B5EF4-FFF2-40B4-BE49-F238E27FC236}">
                    <a16:creationId xmlns:a16="http://schemas.microsoft.com/office/drawing/2014/main" id="{00BD9D6F-B678-5492-EAD6-D8F928D90717}"/>
                  </a:ext>
                </a:extLst>
              </p:cNvPr>
              <p:cNvSpPr txBox="1">
                <a:spLocks noRot="1" noChangeAspect="1" noMove="1" noResize="1" noEditPoints="1" noAdjustHandles="1" noChangeArrowheads="1" noChangeShapeType="1" noTextEdit="1"/>
              </p:cNvSpPr>
              <p:nvPr/>
            </p:nvSpPr>
            <p:spPr>
              <a:xfrm>
                <a:off x="2489937" y="4841287"/>
                <a:ext cx="3962400" cy="707886"/>
              </a:xfrm>
              <a:prstGeom prst="rect">
                <a:avLst/>
              </a:prstGeom>
              <a:blipFill>
                <a:blip r:embed="rId3"/>
                <a:stretch>
                  <a:fillRect b="-142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A7BA8BB-5785-558B-97D4-C3E587C69343}"/>
                  </a:ext>
                </a:extLst>
              </p:cNvPr>
              <p:cNvSpPr txBox="1"/>
              <p:nvPr/>
            </p:nvSpPr>
            <p:spPr>
              <a:xfrm>
                <a:off x="7319081" y="4901267"/>
                <a:ext cx="4133850"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i="1" smtClean="0">
                          <a:latin typeface="Cambria Math" panose="02040503050406030204" pitchFamily="18" charset="0"/>
                        </a:rPr>
                        <m:t>1</m:t>
                      </m:r>
                      <m:r>
                        <a:rPr lang="en-US" sz="4000" b="0" i="1" smtClean="0">
                          <a:latin typeface="Cambria Math" panose="02040503050406030204" pitchFamily="18" charset="0"/>
                        </a:rPr>
                        <m:t>0</m:t>
                      </m:r>
                      <m:r>
                        <a:rPr lang="en-US" sz="4000" b="0" i="1" smtClean="0">
                          <a:latin typeface="Cambria Math" panose="02040503050406030204" pitchFamily="18" charset="0"/>
                        </a:rPr>
                        <m:t>𝑋</m:t>
                      </m:r>
                      <m:r>
                        <a:rPr lang="en-US" sz="4000" b="0" i="1" smtClean="0">
                          <a:latin typeface="Cambria Math" panose="02040503050406030204" pitchFamily="18" charset="0"/>
                        </a:rPr>
                        <m:t>+8</m:t>
                      </m:r>
                      <m:r>
                        <a:rPr lang="en-US" sz="4000" b="0" i="1" smtClean="0">
                          <a:latin typeface="Cambria Math" panose="02040503050406030204" pitchFamily="18" charset="0"/>
                        </a:rPr>
                        <m:t>𝑌</m:t>
                      </m:r>
                      <m:r>
                        <a:rPr lang="en-US" sz="4000" b="0" i="1" smtClean="0">
                          <a:latin typeface="Cambria Math" panose="02040503050406030204" pitchFamily="18" charset="0"/>
                        </a:rPr>
                        <m:t>=1800</m:t>
                      </m:r>
                    </m:oMath>
                  </m:oMathPara>
                </a14:m>
                <a:endParaRPr lang="en-JP" sz="4000" dirty="0"/>
              </a:p>
            </p:txBody>
          </p:sp>
        </mc:Choice>
        <mc:Fallback xmlns="">
          <p:sp>
            <p:nvSpPr>
              <p:cNvPr id="5" name="TextBox 4">
                <a:extLst>
                  <a:ext uri="{FF2B5EF4-FFF2-40B4-BE49-F238E27FC236}">
                    <a16:creationId xmlns:a16="http://schemas.microsoft.com/office/drawing/2014/main" id="{7A7BA8BB-5785-558B-97D4-C3E587C69343}"/>
                  </a:ext>
                </a:extLst>
              </p:cNvPr>
              <p:cNvSpPr txBox="1">
                <a:spLocks noRot="1" noChangeAspect="1" noMove="1" noResize="1" noEditPoints="1" noAdjustHandles="1" noChangeArrowheads="1" noChangeShapeType="1" noTextEdit="1"/>
              </p:cNvSpPr>
              <p:nvPr/>
            </p:nvSpPr>
            <p:spPr>
              <a:xfrm>
                <a:off x="7319081" y="4901267"/>
                <a:ext cx="4133850" cy="707886"/>
              </a:xfrm>
              <a:prstGeom prst="rect">
                <a:avLst/>
              </a:prstGeom>
              <a:blipFill>
                <a:blip r:embed="rId4"/>
                <a:stretch>
                  <a:fillRect l="-1227" r="-1227"/>
                </a:stretch>
              </a:blipFill>
            </p:spPr>
            <p:txBody>
              <a:bodyPr/>
              <a:lstStyle/>
              <a:p>
                <a:r>
                  <a:rPr lang="en-JP">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C08568B2-6800-208B-8EC0-D1176723ED67}"/>
                  </a:ext>
                </a:extLst>
              </p:cNvPr>
              <p:cNvSpPr txBox="1"/>
              <p:nvPr/>
            </p:nvSpPr>
            <p:spPr>
              <a:xfrm>
                <a:off x="2365663" y="5609153"/>
                <a:ext cx="3962400"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0" i="1" smtClean="0">
                          <a:highlight>
                            <a:srgbClr val="FFFF00"/>
                          </a:highlight>
                          <a:latin typeface="Cambria Math" panose="02040503050406030204" pitchFamily="18" charset="0"/>
                        </a:rPr>
                        <m:t>𝑦</m:t>
                      </m:r>
                      <m:r>
                        <a:rPr lang="en-US" sz="4000" b="0" i="1" smtClean="0">
                          <a:latin typeface="Cambria Math" panose="02040503050406030204" pitchFamily="18" charset="0"/>
                        </a:rPr>
                        <m:t>=150−0.5</m:t>
                      </m:r>
                      <m:r>
                        <a:rPr lang="en-US" sz="4000" b="0" i="1" smtClean="0">
                          <a:highlight>
                            <a:srgbClr val="FF0000"/>
                          </a:highlight>
                          <a:latin typeface="Cambria Math" panose="02040503050406030204" pitchFamily="18" charset="0"/>
                        </a:rPr>
                        <m:t>𝑥</m:t>
                      </m:r>
                    </m:oMath>
                  </m:oMathPara>
                </a14:m>
                <a:endParaRPr lang="en-JP" sz="4000" dirty="0">
                  <a:highlight>
                    <a:srgbClr val="FF0000"/>
                  </a:highlight>
                </a:endParaRPr>
              </a:p>
            </p:txBody>
          </p:sp>
        </mc:Choice>
        <mc:Fallback>
          <p:sp>
            <p:nvSpPr>
              <p:cNvPr id="9" name="TextBox 8">
                <a:extLst>
                  <a:ext uri="{FF2B5EF4-FFF2-40B4-BE49-F238E27FC236}">
                    <a16:creationId xmlns:a16="http://schemas.microsoft.com/office/drawing/2014/main" id="{C08568B2-6800-208B-8EC0-D1176723ED67}"/>
                  </a:ext>
                </a:extLst>
              </p:cNvPr>
              <p:cNvSpPr txBox="1">
                <a:spLocks noRot="1" noChangeAspect="1" noMove="1" noResize="1" noEditPoints="1" noAdjustHandles="1" noChangeArrowheads="1" noChangeShapeType="1" noTextEdit="1"/>
              </p:cNvSpPr>
              <p:nvPr/>
            </p:nvSpPr>
            <p:spPr>
              <a:xfrm>
                <a:off x="2365663" y="5609153"/>
                <a:ext cx="3962400" cy="707886"/>
              </a:xfrm>
              <a:prstGeom prst="rect">
                <a:avLst/>
              </a:prstGeom>
              <a:blipFill>
                <a:blip r:embed="rId5"/>
                <a:stretch>
                  <a:fillRect b="-1403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634A008-D4B1-338F-94B9-0FC1764621BB}"/>
                  </a:ext>
                </a:extLst>
              </p:cNvPr>
              <p:cNvSpPr txBox="1"/>
              <p:nvPr/>
            </p:nvSpPr>
            <p:spPr>
              <a:xfrm>
                <a:off x="7195256" y="5397650"/>
                <a:ext cx="4381500" cy="12488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𝑌</m:t>
                      </m:r>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10</m:t>
                          </m:r>
                        </m:num>
                        <m:den>
                          <m:r>
                            <a:rPr lang="en-US" sz="4000" b="0" i="1" smtClean="0">
                              <a:latin typeface="Cambria Math" panose="02040503050406030204" pitchFamily="18" charset="0"/>
                            </a:rPr>
                            <m:t>8</m:t>
                          </m:r>
                        </m:den>
                      </m:f>
                      <m:r>
                        <a:rPr lang="en-US" sz="4000" b="0" i="1" smtClean="0">
                          <a:latin typeface="Cambria Math" panose="02040503050406030204" pitchFamily="18" charset="0"/>
                        </a:rPr>
                        <m:t>𝑋</m:t>
                      </m:r>
                      <m:r>
                        <a:rPr lang="en-US" sz="4000" b="0" i="1" smtClean="0">
                          <a:latin typeface="Cambria Math" panose="02040503050406030204" pitchFamily="18" charset="0"/>
                        </a:rPr>
                        <m:t>+225</m:t>
                      </m:r>
                    </m:oMath>
                  </m:oMathPara>
                </a14:m>
                <a:endParaRPr lang="en-JP" sz="4000" dirty="0"/>
              </a:p>
            </p:txBody>
          </p:sp>
        </mc:Choice>
        <mc:Fallback xmlns="">
          <p:sp>
            <p:nvSpPr>
              <p:cNvPr id="10" name="TextBox 9">
                <a:extLst>
                  <a:ext uri="{FF2B5EF4-FFF2-40B4-BE49-F238E27FC236}">
                    <a16:creationId xmlns:a16="http://schemas.microsoft.com/office/drawing/2014/main" id="{C634A008-D4B1-338F-94B9-0FC1764621BB}"/>
                  </a:ext>
                </a:extLst>
              </p:cNvPr>
              <p:cNvSpPr txBox="1">
                <a:spLocks noRot="1" noChangeAspect="1" noMove="1" noResize="1" noEditPoints="1" noAdjustHandles="1" noChangeArrowheads="1" noChangeShapeType="1" noTextEdit="1"/>
              </p:cNvSpPr>
              <p:nvPr/>
            </p:nvSpPr>
            <p:spPr>
              <a:xfrm>
                <a:off x="7195256" y="5397650"/>
                <a:ext cx="4381500" cy="1248803"/>
              </a:xfrm>
              <a:prstGeom prst="rect">
                <a:avLst/>
              </a:prstGeom>
              <a:blipFill>
                <a:blip r:embed="rId6"/>
                <a:stretch>
                  <a:fillRect b="-10000"/>
                </a:stretch>
              </a:blipFill>
            </p:spPr>
            <p:txBody>
              <a:bodyPr/>
              <a:lstStyle/>
              <a:p>
                <a:r>
                  <a:rPr lang="en-JP">
                    <a:noFill/>
                  </a:rPr>
                  <a:t> </a:t>
                </a:r>
              </a:p>
            </p:txBody>
          </p:sp>
        </mc:Fallback>
      </mc:AlternateContent>
      <mc:AlternateContent xmlns:mc="http://schemas.openxmlformats.org/markup-compatibility/2006" xmlns:p14="http://schemas.microsoft.com/office/powerpoint/2010/main">
        <mc:Choice Requires="p14">
          <p:contentPart p14:bwMode="auto" r:id="rId7">
            <p14:nvContentPartPr>
              <p14:cNvPr id="27" name="インク 26">
                <a:extLst>
                  <a:ext uri="{FF2B5EF4-FFF2-40B4-BE49-F238E27FC236}">
                    <a16:creationId xmlns:a16="http://schemas.microsoft.com/office/drawing/2014/main" id="{CC3339D0-FBB4-828C-241D-C91EF263DF81}"/>
                  </a:ext>
                </a:extLst>
              </p14:cNvPr>
              <p14:cNvContentPartPr/>
              <p14:nvPr/>
            </p14:nvContentPartPr>
            <p14:xfrm>
              <a:off x="2489937" y="1780523"/>
              <a:ext cx="287640" cy="26280"/>
            </p14:xfrm>
          </p:contentPart>
        </mc:Choice>
        <mc:Fallback xmlns="">
          <p:pic>
            <p:nvPicPr>
              <p:cNvPr id="27" name="インク 26">
                <a:extLst>
                  <a:ext uri="{FF2B5EF4-FFF2-40B4-BE49-F238E27FC236}">
                    <a16:creationId xmlns:a16="http://schemas.microsoft.com/office/drawing/2014/main" id="{CC3339D0-FBB4-828C-241D-C91EF263DF81}"/>
                  </a:ext>
                </a:extLst>
              </p:cNvPr>
              <p:cNvPicPr/>
              <p:nvPr/>
            </p:nvPicPr>
            <p:blipFill>
              <a:blip r:embed="rId8"/>
              <a:stretch>
                <a:fillRect/>
              </a:stretch>
            </p:blipFill>
            <p:spPr>
              <a:xfrm>
                <a:off x="2435937" y="1672523"/>
                <a:ext cx="395280" cy="241920"/>
              </a:xfrm>
              <a:prstGeom prst="rect">
                <a:avLst/>
              </a:prstGeom>
            </p:spPr>
          </p:pic>
        </mc:Fallback>
      </mc:AlternateContent>
      <p:graphicFrame>
        <p:nvGraphicFramePr>
          <p:cNvPr id="29" name="Table 28">
            <a:extLst>
              <a:ext uri="{FF2B5EF4-FFF2-40B4-BE49-F238E27FC236}">
                <a16:creationId xmlns:a16="http://schemas.microsoft.com/office/drawing/2014/main" id="{CB5CF66A-C1EC-30E3-AADB-1697966F18A7}"/>
              </a:ext>
            </a:extLst>
          </p:cNvPr>
          <p:cNvGraphicFramePr>
            <a:graphicFrameLocks noGrp="1"/>
          </p:cNvGraphicFramePr>
          <p:nvPr>
            <p:extLst>
              <p:ext uri="{D42A27DB-BD31-4B8C-83A1-F6EECF244321}">
                <p14:modId xmlns:p14="http://schemas.microsoft.com/office/powerpoint/2010/main" val="1165285025"/>
              </p:ext>
            </p:extLst>
          </p:nvPr>
        </p:nvGraphicFramePr>
        <p:xfrm>
          <a:off x="431167" y="581864"/>
          <a:ext cx="4836159" cy="1463040"/>
        </p:xfrm>
        <a:graphic>
          <a:graphicData uri="http://schemas.openxmlformats.org/drawingml/2006/table">
            <a:tbl>
              <a:tblPr firstRow="1" bandRow="1">
                <a:tableStyleId>{5C22544A-7EE6-4342-B048-85BDC9FD1C3A}</a:tableStyleId>
              </a:tblPr>
              <a:tblGrid>
                <a:gridCol w="1612053">
                  <a:extLst>
                    <a:ext uri="{9D8B030D-6E8A-4147-A177-3AD203B41FA5}">
                      <a16:colId xmlns:a16="http://schemas.microsoft.com/office/drawing/2014/main" val="3632528039"/>
                    </a:ext>
                  </a:extLst>
                </a:gridCol>
                <a:gridCol w="1612053">
                  <a:extLst>
                    <a:ext uri="{9D8B030D-6E8A-4147-A177-3AD203B41FA5}">
                      <a16:colId xmlns:a16="http://schemas.microsoft.com/office/drawing/2014/main" val="280320746"/>
                    </a:ext>
                  </a:extLst>
                </a:gridCol>
                <a:gridCol w="1612053">
                  <a:extLst>
                    <a:ext uri="{9D8B030D-6E8A-4147-A177-3AD203B41FA5}">
                      <a16:colId xmlns:a16="http://schemas.microsoft.com/office/drawing/2014/main" val="3955249196"/>
                    </a:ext>
                  </a:extLst>
                </a:gridCol>
              </a:tblGrid>
              <a:tr h="299155">
                <a:tc>
                  <a:txBody>
                    <a:bodyPr/>
                    <a:lstStyle/>
                    <a:p>
                      <a:endParaRPr lang="en-JP" dirty="0"/>
                    </a:p>
                  </a:txBody>
                  <a:tcPr/>
                </a:tc>
                <a:tc>
                  <a:txBody>
                    <a:bodyPr/>
                    <a:lstStyle/>
                    <a:p>
                      <a:r>
                        <a:rPr lang="en-JP" dirty="0"/>
                        <a:t>日本</a:t>
                      </a:r>
                    </a:p>
                  </a:txBody>
                  <a:tcPr/>
                </a:tc>
                <a:tc>
                  <a:txBody>
                    <a:bodyPr/>
                    <a:lstStyle/>
                    <a:p>
                      <a:r>
                        <a:rPr lang="en-JP" dirty="0"/>
                        <a:t>フィリピン</a:t>
                      </a:r>
                    </a:p>
                  </a:txBody>
                  <a:tcPr/>
                </a:tc>
                <a:extLst>
                  <a:ext uri="{0D108BD9-81ED-4DB2-BD59-A6C34878D82A}">
                    <a16:rowId xmlns:a16="http://schemas.microsoft.com/office/drawing/2014/main" val="402040880"/>
                  </a:ext>
                </a:extLst>
              </a:tr>
              <a:tr h="299155">
                <a:tc>
                  <a:txBody>
                    <a:bodyPr/>
                    <a:lstStyle/>
                    <a:p>
                      <a:r>
                        <a:rPr lang="ja-JP" altLang="en-US"/>
                        <a:t>リンゴ</a:t>
                      </a:r>
                      <a:endParaRPr lang="en-JP" dirty="0"/>
                    </a:p>
                  </a:txBody>
                  <a:tcPr/>
                </a:tc>
                <a:tc>
                  <a:txBody>
                    <a:bodyPr/>
                    <a:lstStyle/>
                    <a:p>
                      <a:r>
                        <a:rPr lang="en-JP" dirty="0"/>
                        <a:t>2</a:t>
                      </a:r>
                    </a:p>
                  </a:txBody>
                  <a:tcPr/>
                </a:tc>
                <a:tc>
                  <a:txBody>
                    <a:bodyPr/>
                    <a:lstStyle/>
                    <a:p>
                      <a:r>
                        <a:rPr lang="en-JP" dirty="0"/>
                        <a:t>10</a:t>
                      </a:r>
                    </a:p>
                  </a:txBody>
                  <a:tcPr/>
                </a:tc>
                <a:extLst>
                  <a:ext uri="{0D108BD9-81ED-4DB2-BD59-A6C34878D82A}">
                    <a16:rowId xmlns:a16="http://schemas.microsoft.com/office/drawing/2014/main" val="173653699"/>
                  </a:ext>
                </a:extLst>
              </a:tr>
              <a:tr h="299155">
                <a:tc>
                  <a:txBody>
                    <a:bodyPr/>
                    <a:lstStyle/>
                    <a:p>
                      <a:r>
                        <a:rPr lang="en-JP" dirty="0"/>
                        <a:t>バナナ</a:t>
                      </a:r>
                    </a:p>
                  </a:txBody>
                  <a:tcPr/>
                </a:tc>
                <a:tc>
                  <a:txBody>
                    <a:bodyPr/>
                    <a:lstStyle/>
                    <a:p>
                      <a:r>
                        <a:rPr lang="en-JP" dirty="0"/>
                        <a:t>4</a:t>
                      </a:r>
                    </a:p>
                  </a:txBody>
                  <a:tcPr/>
                </a:tc>
                <a:tc>
                  <a:txBody>
                    <a:bodyPr/>
                    <a:lstStyle/>
                    <a:p>
                      <a:r>
                        <a:rPr lang="en-JP" dirty="0"/>
                        <a:t>8</a:t>
                      </a:r>
                    </a:p>
                  </a:txBody>
                  <a:tcPr/>
                </a:tc>
                <a:extLst>
                  <a:ext uri="{0D108BD9-81ED-4DB2-BD59-A6C34878D82A}">
                    <a16:rowId xmlns:a16="http://schemas.microsoft.com/office/drawing/2014/main" val="2888513116"/>
                  </a:ext>
                </a:extLst>
              </a:tr>
              <a:tr h="299155">
                <a:tc>
                  <a:txBody>
                    <a:bodyPr/>
                    <a:lstStyle/>
                    <a:p>
                      <a:r>
                        <a:rPr lang="en-JP" dirty="0"/>
                        <a:t>労働保有量</a:t>
                      </a:r>
                    </a:p>
                  </a:txBody>
                  <a:tcPr/>
                </a:tc>
                <a:tc>
                  <a:txBody>
                    <a:bodyPr/>
                    <a:lstStyle/>
                    <a:p>
                      <a:r>
                        <a:rPr lang="en-JP" dirty="0"/>
                        <a:t>600</a:t>
                      </a:r>
                    </a:p>
                  </a:txBody>
                  <a:tcPr/>
                </a:tc>
                <a:tc>
                  <a:txBody>
                    <a:bodyPr/>
                    <a:lstStyle/>
                    <a:p>
                      <a:r>
                        <a:rPr lang="en-JP" dirty="0"/>
                        <a:t>1800</a:t>
                      </a:r>
                    </a:p>
                  </a:txBody>
                  <a:tcPr/>
                </a:tc>
                <a:extLst>
                  <a:ext uri="{0D108BD9-81ED-4DB2-BD59-A6C34878D82A}">
                    <a16:rowId xmlns:a16="http://schemas.microsoft.com/office/drawing/2014/main" val="1255067875"/>
                  </a:ext>
                </a:extLst>
              </a:tr>
            </a:tbl>
          </a:graphicData>
        </a:graphic>
      </p:graphicFrame>
      <p:sp>
        <p:nvSpPr>
          <p:cNvPr id="32" name="TextBox 31">
            <a:extLst>
              <a:ext uri="{FF2B5EF4-FFF2-40B4-BE49-F238E27FC236}">
                <a16:creationId xmlns:a16="http://schemas.microsoft.com/office/drawing/2014/main" id="{EA6C9B06-4877-EB8A-9B11-DE2A08EFDE8F}"/>
              </a:ext>
            </a:extLst>
          </p:cNvPr>
          <p:cNvSpPr txBox="1"/>
          <p:nvPr/>
        </p:nvSpPr>
        <p:spPr>
          <a:xfrm>
            <a:off x="431167" y="212532"/>
            <a:ext cx="4365298" cy="369332"/>
          </a:xfrm>
          <a:prstGeom prst="rect">
            <a:avLst/>
          </a:prstGeom>
          <a:noFill/>
        </p:spPr>
        <p:txBody>
          <a:bodyPr wrap="none" rtlCol="0">
            <a:spAutoFit/>
          </a:bodyPr>
          <a:lstStyle/>
          <a:p>
            <a:r>
              <a:rPr lang="zh-CN" altLang="en-US" dirty="0"/>
              <a:t>表</a:t>
            </a:r>
            <a:r>
              <a:rPr lang="en-US" altLang="zh-CN" dirty="0"/>
              <a:t>4</a:t>
            </a:r>
            <a:r>
              <a:rPr lang="zh-CN" altLang="en-US" dirty="0"/>
              <a:t>－</a:t>
            </a:r>
            <a:r>
              <a:rPr lang="en-US" altLang="zh-CN" dirty="0"/>
              <a:t>3</a:t>
            </a:r>
            <a:r>
              <a:rPr lang="ja-JP" altLang="en-US"/>
              <a:t>　</a:t>
            </a:r>
            <a:r>
              <a:rPr lang="en-JP" dirty="0"/>
              <a:t>固定労働投入係数と労働保有量</a:t>
            </a:r>
          </a:p>
        </p:txBody>
      </p:sp>
      <p:graphicFrame>
        <p:nvGraphicFramePr>
          <p:cNvPr id="35" name="Table 34">
            <a:extLst>
              <a:ext uri="{FF2B5EF4-FFF2-40B4-BE49-F238E27FC236}">
                <a16:creationId xmlns:a16="http://schemas.microsoft.com/office/drawing/2014/main" id="{04328D7B-ACBC-9B1C-148C-B510FC758984}"/>
              </a:ext>
            </a:extLst>
          </p:cNvPr>
          <p:cNvGraphicFramePr>
            <a:graphicFrameLocks noGrp="1"/>
          </p:cNvGraphicFramePr>
          <p:nvPr>
            <p:extLst>
              <p:ext uri="{D42A27DB-BD31-4B8C-83A1-F6EECF244321}">
                <p14:modId xmlns:p14="http://schemas.microsoft.com/office/powerpoint/2010/main" val="3868576276"/>
              </p:ext>
            </p:extLst>
          </p:nvPr>
        </p:nvGraphicFramePr>
        <p:xfrm>
          <a:off x="5771716" y="529117"/>
          <a:ext cx="4836159" cy="1097280"/>
        </p:xfrm>
        <a:graphic>
          <a:graphicData uri="http://schemas.openxmlformats.org/drawingml/2006/table">
            <a:tbl>
              <a:tblPr firstRow="1" bandRow="1">
                <a:tableStyleId>{5C22544A-7EE6-4342-B048-85BDC9FD1C3A}</a:tableStyleId>
              </a:tblPr>
              <a:tblGrid>
                <a:gridCol w="1612053">
                  <a:extLst>
                    <a:ext uri="{9D8B030D-6E8A-4147-A177-3AD203B41FA5}">
                      <a16:colId xmlns:a16="http://schemas.microsoft.com/office/drawing/2014/main" val="3632528039"/>
                    </a:ext>
                  </a:extLst>
                </a:gridCol>
                <a:gridCol w="1612053">
                  <a:extLst>
                    <a:ext uri="{9D8B030D-6E8A-4147-A177-3AD203B41FA5}">
                      <a16:colId xmlns:a16="http://schemas.microsoft.com/office/drawing/2014/main" val="280320746"/>
                    </a:ext>
                  </a:extLst>
                </a:gridCol>
                <a:gridCol w="1612053">
                  <a:extLst>
                    <a:ext uri="{9D8B030D-6E8A-4147-A177-3AD203B41FA5}">
                      <a16:colId xmlns:a16="http://schemas.microsoft.com/office/drawing/2014/main" val="3955249196"/>
                    </a:ext>
                  </a:extLst>
                </a:gridCol>
              </a:tblGrid>
              <a:tr h="299155">
                <a:tc>
                  <a:txBody>
                    <a:bodyPr/>
                    <a:lstStyle/>
                    <a:p>
                      <a:endParaRPr lang="en-JP" dirty="0"/>
                    </a:p>
                  </a:txBody>
                  <a:tcPr/>
                </a:tc>
                <a:tc>
                  <a:txBody>
                    <a:bodyPr/>
                    <a:lstStyle/>
                    <a:p>
                      <a:r>
                        <a:rPr lang="en-JP" dirty="0"/>
                        <a:t>日本</a:t>
                      </a:r>
                    </a:p>
                  </a:txBody>
                  <a:tcPr/>
                </a:tc>
                <a:tc>
                  <a:txBody>
                    <a:bodyPr/>
                    <a:lstStyle/>
                    <a:p>
                      <a:r>
                        <a:rPr lang="en-JP" dirty="0"/>
                        <a:t>フィリピン</a:t>
                      </a:r>
                    </a:p>
                  </a:txBody>
                  <a:tcPr/>
                </a:tc>
                <a:extLst>
                  <a:ext uri="{0D108BD9-81ED-4DB2-BD59-A6C34878D82A}">
                    <a16:rowId xmlns:a16="http://schemas.microsoft.com/office/drawing/2014/main" val="402040880"/>
                  </a:ext>
                </a:extLst>
              </a:tr>
              <a:tr h="299155">
                <a:tc>
                  <a:txBody>
                    <a:bodyPr/>
                    <a:lstStyle/>
                    <a:p>
                      <a:r>
                        <a:rPr lang="ja-JP" altLang="en-US"/>
                        <a:t>リンゴ</a:t>
                      </a:r>
                      <a:endParaRPr lang="en-JP" dirty="0"/>
                    </a:p>
                  </a:txBody>
                  <a:tcPr/>
                </a:tc>
                <a:tc>
                  <a:txBody>
                    <a:bodyPr/>
                    <a:lstStyle/>
                    <a:p>
                      <a:r>
                        <a:rPr lang="en-JP" dirty="0"/>
                        <a:t>x個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JP" dirty="0"/>
                        <a:t>X個</a:t>
                      </a:r>
                    </a:p>
                  </a:txBody>
                  <a:tcPr/>
                </a:tc>
                <a:extLst>
                  <a:ext uri="{0D108BD9-81ED-4DB2-BD59-A6C34878D82A}">
                    <a16:rowId xmlns:a16="http://schemas.microsoft.com/office/drawing/2014/main" val="173653699"/>
                  </a:ext>
                </a:extLst>
              </a:tr>
              <a:tr h="299155">
                <a:tc>
                  <a:txBody>
                    <a:bodyPr/>
                    <a:lstStyle/>
                    <a:p>
                      <a:r>
                        <a:rPr lang="en-JP" dirty="0"/>
                        <a:t>バナナ</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JP" dirty="0"/>
                        <a:t>y個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JP" dirty="0"/>
                        <a:t>Y個</a:t>
                      </a:r>
                    </a:p>
                  </a:txBody>
                  <a:tcPr/>
                </a:tc>
                <a:extLst>
                  <a:ext uri="{0D108BD9-81ED-4DB2-BD59-A6C34878D82A}">
                    <a16:rowId xmlns:a16="http://schemas.microsoft.com/office/drawing/2014/main" val="2888513116"/>
                  </a:ext>
                </a:extLst>
              </a:tr>
            </a:tbl>
          </a:graphicData>
        </a:graphic>
      </p:graphicFrame>
      <p:sp>
        <p:nvSpPr>
          <p:cNvPr id="36" name="TextBox 35">
            <a:extLst>
              <a:ext uri="{FF2B5EF4-FFF2-40B4-BE49-F238E27FC236}">
                <a16:creationId xmlns:a16="http://schemas.microsoft.com/office/drawing/2014/main" id="{374F1279-E721-2FEB-1CFD-250CDED20524}"/>
              </a:ext>
            </a:extLst>
          </p:cNvPr>
          <p:cNvSpPr txBox="1"/>
          <p:nvPr/>
        </p:nvSpPr>
        <p:spPr>
          <a:xfrm>
            <a:off x="5771716" y="159785"/>
            <a:ext cx="877163" cy="369332"/>
          </a:xfrm>
          <a:prstGeom prst="rect">
            <a:avLst/>
          </a:prstGeom>
          <a:noFill/>
        </p:spPr>
        <p:txBody>
          <a:bodyPr wrap="none" rtlCol="0">
            <a:spAutoFit/>
          </a:bodyPr>
          <a:lstStyle/>
          <a:p>
            <a:r>
              <a:rPr lang="ja-JP" altLang="en-US"/>
              <a:t>生産量</a:t>
            </a:r>
            <a:endParaRPr lang="en-JP" dirty="0"/>
          </a:p>
        </p:txBody>
      </p:sp>
      <p:sp>
        <p:nvSpPr>
          <p:cNvPr id="2" name="Slide Number Placeholder 1">
            <a:extLst>
              <a:ext uri="{FF2B5EF4-FFF2-40B4-BE49-F238E27FC236}">
                <a16:creationId xmlns:a16="http://schemas.microsoft.com/office/drawing/2014/main" id="{03EF6D4F-217C-208B-2F94-3EC146C4B460}"/>
              </a:ext>
            </a:extLst>
          </p:cNvPr>
          <p:cNvSpPr>
            <a:spLocks noGrp="1"/>
          </p:cNvSpPr>
          <p:nvPr>
            <p:ph type="sldNum" sz="quarter" idx="12"/>
          </p:nvPr>
        </p:nvSpPr>
        <p:spPr/>
        <p:txBody>
          <a:bodyPr/>
          <a:lstStyle/>
          <a:p>
            <a:fld id="{12AD7442-7840-4032-B275-B79E40692EEB}" type="slidenum">
              <a:rPr kumimoji="1" lang="ja-JP" altLang="en-US" smtClean="0"/>
              <a:t>7</a:t>
            </a:fld>
            <a:endParaRPr kumimoji="1" lang="ja-JP" altLang="en-US"/>
          </a:p>
        </p:txBody>
      </p:sp>
      <p:sp>
        <p:nvSpPr>
          <p:cNvPr id="3" name="テキスト ボックス 2">
            <a:extLst>
              <a:ext uri="{FF2B5EF4-FFF2-40B4-BE49-F238E27FC236}">
                <a16:creationId xmlns:a16="http://schemas.microsoft.com/office/drawing/2014/main" id="{A754CEE4-2719-BFC2-EADF-B000D7EB41A9}"/>
              </a:ext>
            </a:extLst>
          </p:cNvPr>
          <p:cNvSpPr txBox="1"/>
          <p:nvPr/>
        </p:nvSpPr>
        <p:spPr>
          <a:xfrm>
            <a:off x="4825590" y="6262713"/>
            <a:ext cx="1107996" cy="369332"/>
          </a:xfrm>
          <a:prstGeom prst="rect">
            <a:avLst/>
          </a:prstGeom>
          <a:noFill/>
        </p:spPr>
        <p:txBody>
          <a:bodyPr wrap="none" rtlCol="0">
            <a:spAutoFit/>
          </a:bodyPr>
          <a:lstStyle/>
          <a:p>
            <a:r>
              <a:rPr kumimoji="1" lang="ja-JP" altLang="en-US" b="1"/>
              <a:t>機会費用</a:t>
            </a:r>
          </a:p>
        </p:txBody>
      </p:sp>
    </p:spTree>
    <p:extLst>
      <p:ext uri="{BB962C8B-B14F-4D97-AF65-F5344CB8AC3E}">
        <p14:creationId xmlns:p14="http://schemas.microsoft.com/office/powerpoint/2010/main" val="3230818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3DBC5270-7D52-9B1C-EB80-2DCDA4EB289B}"/>
              </a:ext>
            </a:extLst>
          </p:cNvPr>
          <p:cNvCxnSpPr>
            <a:cxnSpLocks/>
          </p:cNvCxnSpPr>
          <p:nvPr/>
        </p:nvCxnSpPr>
        <p:spPr>
          <a:xfrm>
            <a:off x="2705100" y="5257800"/>
            <a:ext cx="645795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83D6B2FF-EDD3-F21A-EAF2-CB1E0199058D}"/>
              </a:ext>
            </a:extLst>
          </p:cNvPr>
          <p:cNvCxnSpPr>
            <a:cxnSpLocks/>
          </p:cNvCxnSpPr>
          <p:nvPr/>
        </p:nvCxnSpPr>
        <p:spPr>
          <a:xfrm flipV="1">
            <a:off x="2705100" y="571500"/>
            <a:ext cx="0" cy="46577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B69C506-62DB-4992-4781-F8BE953CEF64}"/>
              </a:ext>
            </a:extLst>
          </p:cNvPr>
          <p:cNvCxnSpPr/>
          <p:nvPr/>
        </p:nvCxnSpPr>
        <p:spPr>
          <a:xfrm>
            <a:off x="2705100" y="2647950"/>
            <a:ext cx="5162550" cy="25812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04208A1-620C-FDFA-B999-F284CDEB6D3E}"/>
              </a:ext>
            </a:extLst>
          </p:cNvPr>
          <p:cNvSpPr txBox="1"/>
          <p:nvPr/>
        </p:nvSpPr>
        <p:spPr>
          <a:xfrm>
            <a:off x="1885950" y="2476500"/>
            <a:ext cx="867545" cy="584775"/>
          </a:xfrm>
          <a:prstGeom prst="rect">
            <a:avLst/>
          </a:prstGeom>
          <a:noFill/>
        </p:spPr>
        <p:txBody>
          <a:bodyPr wrap="none" rtlCol="0">
            <a:spAutoFit/>
          </a:bodyPr>
          <a:lstStyle/>
          <a:p>
            <a:r>
              <a:rPr lang="en-JP" sz="3200" dirty="0"/>
              <a:t>150</a:t>
            </a:r>
          </a:p>
        </p:txBody>
      </p:sp>
      <p:sp>
        <p:nvSpPr>
          <p:cNvPr id="11" name="TextBox 10">
            <a:extLst>
              <a:ext uri="{FF2B5EF4-FFF2-40B4-BE49-F238E27FC236}">
                <a16:creationId xmlns:a16="http://schemas.microsoft.com/office/drawing/2014/main" id="{14FA5E48-4BDC-A132-F02A-F867A6FD1FF7}"/>
              </a:ext>
            </a:extLst>
          </p:cNvPr>
          <p:cNvSpPr txBox="1"/>
          <p:nvPr/>
        </p:nvSpPr>
        <p:spPr>
          <a:xfrm>
            <a:off x="7433877" y="5324476"/>
            <a:ext cx="867545" cy="584775"/>
          </a:xfrm>
          <a:prstGeom prst="rect">
            <a:avLst/>
          </a:prstGeom>
          <a:noFill/>
        </p:spPr>
        <p:txBody>
          <a:bodyPr wrap="none" rtlCol="0">
            <a:spAutoFit/>
          </a:bodyPr>
          <a:lstStyle/>
          <a:p>
            <a:r>
              <a:rPr lang="en-JP" sz="3200" dirty="0"/>
              <a:t>300</a:t>
            </a:r>
          </a:p>
        </p:txBody>
      </p:sp>
      <p:sp>
        <p:nvSpPr>
          <p:cNvPr id="12" name="TextBox 11">
            <a:extLst>
              <a:ext uri="{FF2B5EF4-FFF2-40B4-BE49-F238E27FC236}">
                <a16:creationId xmlns:a16="http://schemas.microsoft.com/office/drawing/2014/main" id="{5C9C6598-DC73-20AD-E9DE-85FF77A498E7}"/>
              </a:ext>
            </a:extLst>
          </p:cNvPr>
          <p:cNvSpPr txBox="1"/>
          <p:nvPr/>
        </p:nvSpPr>
        <p:spPr>
          <a:xfrm>
            <a:off x="9338877" y="5114926"/>
            <a:ext cx="2185214" cy="584775"/>
          </a:xfrm>
          <a:prstGeom prst="rect">
            <a:avLst/>
          </a:prstGeom>
          <a:noFill/>
        </p:spPr>
        <p:txBody>
          <a:bodyPr wrap="none" rtlCol="0">
            <a:spAutoFit/>
          </a:bodyPr>
          <a:lstStyle/>
          <a:p>
            <a:r>
              <a:rPr lang="ja-JP" altLang="en-US" sz="3200"/>
              <a:t>リンゴ</a:t>
            </a:r>
            <a:r>
              <a:rPr lang="en-US" sz="3200" dirty="0"/>
              <a:t>（x)</a:t>
            </a:r>
            <a:endParaRPr lang="en-JP" sz="3200" dirty="0"/>
          </a:p>
        </p:txBody>
      </p:sp>
      <p:sp>
        <p:nvSpPr>
          <p:cNvPr id="13" name="TextBox 12">
            <a:extLst>
              <a:ext uri="{FF2B5EF4-FFF2-40B4-BE49-F238E27FC236}">
                <a16:creationId xmlns:a16="http://schemas.microsoft.com/office/drawing/2014/main" id="{DE62DA8F-49BD-3A3C-E1DD-8BCEDE467E39}"/>
              </a:ext>
            </a:extLst>
          </p:cNvPr>
          <p:cNvSpPr txBox="1"/>
          <p:nvPr/>
        </p:nvSpPr>
        <p:spPr>
          <a:xfrm>
            <a:off x="804477" y="279112"/>
            <a:ext cx="2186817" cy="584775"/>
          </a:xfrm>
          <a:prstGeom prst="rect">
            <a:avLst/>
          </a:prstGeom>
          <a:noFill/>
        </p:spPr>
        <p:txBody>
          <a:bodyPr wrap="none" rtlCol="0">
            <a:spAutoFit/>
          </a:bodyPr>
          <a:lstStyle/>
          <a:p>
            <a:r>
              <a:rPr lang="ja-JP" altLang="en-US" sz="3200"/>
              <a:t>バナナ</a:t>
            </a:r>
            <a:r>
              <a:rPr lang="en-US" sz="3200" dirty="0"/>
              <a:t>（y)</a:t>
            </a:r>
            <a:endParaRPr lang="en-JP" sz="3200" dirty="0"/>
          </a:p>
        </p:txBody>
      </p:sp>
      <p:sp>
        <p:nvSpPr>
          <p:cNvPr id="14" name="TextBox 13">
            <a:extLst>
              <a:ext uri="{FF2B5EF4-FFF2-40B4-BE49-F238E27FC236}">
                <a16:creationId xmlns:a16="http://schemas.microsoft.com/office/drawing/2014/main" id="{9E9E0254-67B9-CE33-0A0D-FF8E3B4405A7}"/>
              </a:ext>
            </a:extLst>
          </p:cNvPr>
          <p:cNvSpPr txBox="1"/>
          <p:nvPr/>
        </p:nvSpPr>
        <p:spPr>
          <a:xfrm>
            <a:off x="7452734" y="4624387"/>
            <a:ext cx="1005403" cy="584775"/>
          </a:xfrm>
          <a:prstGeom prst="rect">
            <a:avLst/>
          </a:prstGeom>
          <a:noFill/>
        </p:spPr>
        <p:txBody>
          <a:bodyPr wrap="none" rtlCol="0">
            <a:spAutoFit/>
          </a:bodyPr>
          <a:lstStyle/>
          <a:p>
            <a:r>
              <a:rPr lang="en-JP" sz="3200" dirty="0">
                <a:solidFill>
                  <a:srgbClr val="FF0000"/>
                </a:solidFill>
              </a:rPr>
              <a:t>日本</a:t>
            </a:r>
          </a:p>
        </p:txBody>
      </p:sp>
      <p:sp>
        <p:nvSpPr>
          <p:cNvPr id="17" name="TextBox 16">
            <a:extLst>
              <a:ext uri="{FF2B5EF4-FFF2-40B4-BE49-F238E27FC236}">
                <a16:creationId xmlns:a16="http://schemas.microsoft.com/office/drawing/2014/main" id="{62C66BF2-A399-13FA-2E0F-DF3758CEBAFB}"/>
              </a:ext>
            </a:extLst>
          </p:cNvPr>
          <p:cNvSpPr txBox="1"/>
          <p:nvPr/>
        </p:nvSpPr>
        <p:spPr>
          <a:xfrm>
            <a:off x="1837555" y="1377374"/>
            <a:ext cx="867545" cy="584775"/>
          </a:xfrm>
          <a:prstGeom prst="rect">
            <a:avLst/>
          </a:prstGeom>
          <a:noFill/>
        </p:spPr>
        <p:txBody>
          <a:bodyPr wrap="none" rtlCol="0">
            <a:spAutoFit/>
          </a:bodyPr>
          <a:lstStyle/>
          <a:p>
            <a:r>
              <a:rPr lang="en-JP" sz="3200" dirty="0"/>
              <a:t>225</a:t>
            </a:r>
          </a:p>
        </p:txBody>
      </p:sp>
      <p:sp>
        <p:nvSpPr>
          <p:cNvPr id="20" name="TextBox 19">
            <a:extLst>
              <a:ext uri="{FF2B5EF4-FFF2-40B4-BE49-F238E27FC236}">
                <a16:creationId xmlns:a16="http://schemas.microsoft.com/office/drawing/2014/main" id="{974D8F49-0E78-329B-044F-22E1B4F1F269}"/>
              </a:ext>
            </a:extLst>
          </p:cNvPr>
          <p:cNvSpPr txBox="1"/>
          <p:nvPr/>
        </p:nvSpPr>
        <p:spPr>
          <a:xfrm>
            <a:off x="6096000" y="3556249"/>
            <a:ext cx="3467616" cy="1077218"/>
          </a:xfrm>
          <a:prstGeom prst="rect">
            <a:avLst/>
          </a:prstGeom>
          <a:noFill/>
        </p:spPr>
        <p:txBody>
          <a:bodyPr wrap="none" rtlCol="0">
            <a:spAutoFit/>
          </a:bodyPr>
          <a:lstStyle/>
          <a:p>
            <a:r>
              <a:rPr lang="en-JP" sz="3200" dirty="0"/>
              <a:t>傾き-0.5</a:t>
            </a:r>
          </a:p>
          <a:p>
            <a:r>
              <a:rPr lang="ja-JP" altLang="en-US" sz="3200"/>
              <a:t>リンゴ</a:t>
            </a:r>
            <a:r>
              <a:rPr lang="en-JP" sz="3200" dirty="0"/>
              <a:t>の機会費用</a:t>
            </a:r>
          </a:p>
        </p:txBody>
      </p:sp>
      <p:sp>
        <p:nvSpPr>
          <p:cNvPr id="21" name="TextBox 20">
            <a:extLst>
              <a:ext uri="{FF2B5EF4-FFF2-40B4-BE49-F238E27FC236}">
                <a16:creationId xmlns:a16="http://schemas.microsoft.com/office/drawing/2014/main" id="{15F2DD5C-0198-8D56-FAB0-8066C3D7483E}"/>
              </a:ext>
            </a:extLst>
          </p:cNvPr>
          <p:cNvSpPr txBox="1"/>
          <p:nvPr/>
        </p:nvSpPr>
        <p:spPr>
          <a:xfrm>
            <a:off x="5238750" y="5257800"/>
            <a:ext cx="867545" cy="584775"/>
          </a:xfrm>
          <a:prstGeom prst="rect">
            <a:avLst/>
          </a:prstGeom>
          <a:noFill/>
        </p:spPr>
        <p:txBody>
          <a:bodyPr wrap="none" rtlCol="0">
            <a:spAutoFit/>
          </a:bodyPr>
          <a:lstStyle/>
          <a:p>
            <a:r>
              <a:rPr lang="en-JP" sz="3200" dirty="0"/>
              <a:t>180</a:t>
            </a:r>
          </a:p>
        </p:txBody>
      </p:sp>
      <p:cxnSp>
        <p:nvCxnSpPr>
          <p:cNvPr id="22" name="Straight Connector 21">
            <a:extLst>
              <a:ext uri="{FF2B5EF4-FFF2-40B4-BE49-F238E27FC236}">
                <a16:creationId xmlns:a16="http://schemas.microsoft.com/office/drawing/2014/main" id="{23DD67DD-EDA7-E9A5-B590-A8040EFFE797}"/>
              </a:ext>
            </a:extLst>
          </p:cNvPr>
          <p:cNvCxnSpPr>
            <a:cxnSpLocks/>
            <a:endCxn id="21" idx="0"/>
          </p:cNvCxnSpPr>
          <p:nvPr/>
        </p:nvCxnSpPr>
        <p:spPr>
          <a:xfrm>
            <a:off x="2753495" y="1649700"/>
            <a:ext cx="2919028" cy="36081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77A2509-01F0-CFE8-AB07-72D7EC618884}"/>
              </a:ext>
            </a:extLst>
          </p:cNvPr>
          <p:cNvSpPr txBox="1"/>
          <p:nvPr/>
        </p:nvSpPr>
        <p:spPr>
          <a:xfrm>
            <a:off x="3207606" y="1779867"/>
            <a:ext cx="2236510" cy="584775"/>
          </a:xfrm>
          <a:prstGeom prst="rect">
            <a:avLst/>
          </a:prstGeom>
          <a:noFill/>
        </p:spPr>
        <p:txBody>
          <a:bodyPr wrap="none" rtlCol="0">
            <a:spAutoFit/>
          </a:bodyPr>
          <a:lstStyle/>
          <a:p>
            <a:r>
              <a:rPr lang="ja-JP" altLang="en-US" sz="3200">
                <a:solidFill>
                  <a:srgbClr val="FFFF00"/>
                </a:solidFill>
              </a:rPr>
              <a:t>フィリピン</a:t>
            </a:r>
            <a:endParaRPr lang="en-JP" sz="3200" dirty="0">
              <a:solidFill>
                <a:srgbClr val="FFFF00"/>
              </a:solidFill>
            </a:endParaRPr>
          </a:p>
        </p:txBody>
      </p:sp>
      <p:sp>
        <p:nvSpPr>
          <p:cNvPr id="25" name="TextBox 24">
            <a:extLst>
              <a:ext uri="{FF2B5EF4-FFF2-40B4-BE49-F238E27FC236}">
                <a16:creationId xmlns:a16="http://schemas.microsoft.com/office/drawing/2014/main" id="{3E2BAFE8-5C7A-75DE-EE3D-98927CB2CB18}"/>
              </a:ext>
            </a:extLst>
          </p:cNvPr>
          <p:cNvSpPr txBox="1"/>
          <p:nvPr/>
        </p:nvSpPr>
        <p:spPr>
          <a:xfrm>
            <a:off x="2723410" y="4247258"/>
            <a:ext cx="3660469" cy="1077218"/>
          </a:xfrm>
          <a:prstGeom prst="rect">
            <a:avLst/>
          </a:prstGeom>
          <a:noFill/>
        </p:spPr>
        <p:txBody>
          <a:bodyPr wrap="square" rtlCol="0">
            <a:spAutoFit/>
          </a:bodyPr>
          <a:lstStyle/>
          <a:p>
            <a:r>
              <a:rPr lang="en-JP" sz="3200" dirty="0"/>
              <a:t>傾き-1.25</a:t>
            </a:r>
          </a:p>
          <a:p>
            <a:r>
              <a:rPr lang="ja-JP" altLang="en-US" sz="3200"/>
              <a:t>リンゴ</a:t>
            </a:r>
            <a:r>
              <a:rPr lang="en-JP" sz="3200" dirty="0"/>
              <a:t>の機会費用</a:t>
            </a:r>
          </a:p>
        </p:txBody>
      </p:sp>
      <p:sp>
        <p:nvSpPr>
          <p:cNvPr id="26" name="Oval 25">
            <a:extLst>
              <a:ext uri="{FF2B5EF4-FFF2-40B4-BE49-F238E27FC236}">
                <a16:creationId xmlns:a16="http://schemas.microsoft.com/office/drawing/2014/main" id="{5EDCD492-BB9C-6721-177A-19682FCDE753}"/>
              </a:ext>
            </a:extLst>
          </p:cNvPr>
          <p:cNvSpPr/>
          <p:nvPr/>
        </p:nvSpPr>
        <p:spPr>
          <a:xfrm>
            <a:off x="7464816" y="5066992"/>
            <a:ext cx="867544" cy="842259"/>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JP"/>
          </a:p>
        </p:txBody>
      </p:sp>
      <p:sp>
        <p:nvSpPr>
          <p:cNvPr id="27" name="TextBox 26">
            <a:extLst>
              <a:ext uri="{FF2B5EF4-FFF2-40B4-BE49-F238E27FC236}">
                <a16:creationId xmlns:a16="http://schemas.microsoft.com/office/drawing/2014/main" id="{004AC430-8A25-6A25-8786-BC3E4C4D2CEE}"/>
              </a:ext>
            </a:extLst>
          </p:cNvPr>
          <p:cNvSpPr txBox="1"/>
          <p:nvPr/>
        </p:nvSpPr>
        <p:spPr>
          <a:xfrm>
            <a:off x="7049985" y="5928887"/>
            <a:ext cx="2892138" cy="369332"/>
          </a:xfrm>
          <a:prstGeom prst="rect">
            <a:avLst/>
          </a:prstGeom>
          <a:noFill/>
        </p:spPr>
        <p:txBody>
          <a:bodyPr wrap="none" rtlCol="0">
            <a:spAutoFit/>
          </a:bodyPr>
          <a:lstStyle/>
          <a:p>
            <a:r>
              <a:rPr lang="en-JP" b="1" dirty="0"/>
              <a:t>600人全員で</a:t>
            </a:r>
            <a:r>
              <a:rPr lang="ja-JP" altLang="en-US" b="1"/>
              <a:t>リンゴ</a:t>
            </a:r>
            <a:r>
              <a:rPr lang="en-JP" b="1" dirty="0"/>
              <a:t>作る時</a:t>
            </a:r>
          </a:p>
        </p:txBody>
      </p:sp>
      <p:sp>
        <p:nvSpPr>
          <p:cNvPr id="28" name="TextBox 27">
            <a:extLst>
              <a:ext uri="{FF2B5EF4-FFF2-40B4-BE49-F238E27FC236}">
                <a16:creationId xmlns:a16="http://schemas.microsoft.com/office/drawing/2014/main" id="{C0F0A54B-3F47-E985-9772-F87E1465BE81}"/>
              </a:ext>
            </a:extLst>
          </p:cNvPr>
          <p:cNvSpPr txBox="1"/>
          <p:nvPr/>
        </p:nvSpPr>
        <p:spPr>
          <a:xfrm>
            <a:off x="4067933" y="5796767"/>
            <a:ext cx="3025187" cy="369332"/>
          </a:xfrm>
          <a:prstGeom prst="rect">
            <a:avLst/>
          </a:prstGeom>
          <a:noFill/>
        </p:spPr>
        <p:txBody>
          <a:bodyPr wrap="none" rtlCol="0">
            <a:spAutoFit/>
          </a:bodyPr>
          <a:lstStyle/>
          <a:p>
            <a:r>
              <a:rPr lang="en-JP" b="1" dirty="0"/>
              <a:t>1800人全員で</a:t>
            </a:r>
            <a:r>
              <a:rPr lang="ja-JP" altLang="en-US" b="1"/>
              <a:t>リンゴ</a:t>
            </a:r>
            <a:r>
              <a:rPr lang="en-JP" b="1" dirty="0"/>
              <a:t>作る時</a:t>
            </a:r>
          </a:p>
        </p:txBody>
      </p:sp>
      <p:sp>
        <p:nvSpPr>
          <p:cNvPr id="29" name="TextBox 28">
            <a:extLst>
              <a:ext uri="{FF2B5EF4-FFF2-40B4-BE49-F238E27FC236}">
                <a16:creationId xmlns:a16="http://schemas.microsoft.com/office/drawing/2014/main" id="{7DFCEA34-6BC3-AA72-F445-E8B8BA6787AD}"/>
              </a:ext>
            </a:extLst>
          </p:cNvPr>
          <p:cNvSpPr txBox="1"/>
          <p:nvPr/>
        </p:nvSpPr>
        <p:spPr>
          <a:xfrm>
            <a:off x="255562" y="2476500"/>
            <a:ext cx="1569660" cy="646331"/>
          </a:xfrm>
          <a:prstGeom prst="rect">
            <a:avLst/>
          </a:prstGeom>
          <a:noFill/>
        </p:spPr>
        <p:txBody>
          <a:bodyPr wrap="none" rtlCol="0">
            <a:spAutoFit/>
          </a:bodyPr>
          <a:lstStyle/>
          <a:p>
            <a:r>
              <a:rPr lang="en-JP" b="1" dirty="0"/>
              <a:t>600人全員で</a:t>
            </a:r>
          </a:p>
          <a:p>
            <a:r>
              <a:rPr lang="ja-JP" altLang="en-US" b="1"/>
              <a:t>バナナ</a:t>
            </a:r>
            <a:r>
              <a:rPr lang="en-JP" b="1" dirty="0"/>
              <a:t>作る時</a:t>
            </a:r>
          </a:p>
        </p:txBody>
      </p:sp>
      <p:sp>
        <p:nvSpPr>
          <p:cNvPr id="30" name="TextBox 29">
            <a:extLst>
              <a:ext uri="{FF2B5EF4-FFF2-40B4-BE49-F238E27FC236}">
                <a16:creationId xmlns:a16="http://schemas.microsoft.com/office/drawing/2014/main" id="{E942BC57-713A-DF3B-F8E1-6F236C5180FF}"/>
              </a:ext>
            </a:extLst>
          </p:cNvPr>
          <p:cNvSpPr txBox="1"/>
          <p:nvPr/>
        </p:nvSpPr>
        <p:spPr>
          <a:xfrm>
            <a:off x="158315" y="1301410"/>
            <a:ext cx="1640193" cy="646331"/>
          </a:xfrm>
          <a:prstGeom prst="rect">
            <a:avLst/>
          </a:prstGeom>
          <a:noFill/>
        </p:spPr>
        <p:txBody>
          <a:bodyPr wrap="none" rtlCol="0">
            <a:spAutoFit/>
          </a:bodyPr>
          <a:lstStyle/>
          <a:p>
            <a:r>
              <a:rPr lang="en-JP" b="1" dirty="0"/>
              <a:t>1800人全員で</a:t>
            </a:r>
          </a:p>
          <a:p>
            <a:r>
              <a:rPr lang="ja-JP" altLang="en-US" b="1"/>
              <a:t>バナナ</a:t>
            </a:r>
            <a:r>
              <a:rPr lang="en-JP" b="1" dirty="0"/>
              <a:t>作る時</a:t>
            </a:r>
          </a:p>
        </p:txBody>
      </p:sp>
      <p:sp>
        <p:nvSpPr>
          <p:cNvPr id="31" name="Oval 30">
            <a:extLst>
              <a:ext uri="{FF2B5EF4-FFF2-40B4-BE49-F238E27FC236}">
                <a16:creationId xmlns:a16="http://schemas.microsoft.com/office/drawing/2014/main" id="{91FA4901-796A-0252-9466-6DC00FF34C35}"/>
              </a:ext>
            </a:extLst>
          </p:cNvPr>
          <p:cNvSpPr/>
          <p:nvPr/>
        </p:nvSpPr>
        <p:spPr>
          <a:xfrm>
            <a:off x="1817682" y="1220841"/>
            <a:ext cx="867544" cy="842259"/>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JP"/>
          </a:p>
        </p:txBody>
      </p:sp>
      <mc:AlternateContent xmlns:mc="http://schemas.openxmlformats.org/markup-compatibility/2006" xmlns:a14="http://schemas.microsoft.com/office/drawing/2010/main">
        <mc:Choice Requires="a14">
          <p:sp>
            <p:nvSpPr>
              <p:cNvPr id="2" name="TextBox 9">
                <a:extLst>
                  <a:ext uri="{FF2B5EF4-FFF2-40B4-BE49-F238E27FC236}">
                    <a16:creationId xmlns:a16="http://schemas.microsoft.com/office/drawing/2014/main" id="{AA442B49-6C56-7FC8-F5E5-EBB6C0AE712F}"/>
                  </a:ext>
                </a:extLst>
              </p:cNvPr>
              <p:cNvSpPr txBox="1"/>
              <p:nvPr/>
            </p:nvSpPr>
            <p:spPr>
              <a:xfrm>
                <a:off x="3871172" y="741408"/>
                <a:ext cx="4381500" cy="12488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𝑌</m:t>
                      </m:r>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r>
                            <a:rPr lang="en-US" sz="4000" b="0" i="1" smtClean="0">
                              <a:latin typeface="Cambria Math" panose="02040503050406030204" pitchFamily="18" charset="0"/>
                            </a:rPr>
                            <m:t>10</m:t>
                          </m:r>
                        </m:num>
                        <m:den>
                          <m:r>
                            <a:rPr lang="en-US" sz="4000" b="0" i="1" smtClean="0">
                              <a:latin typeface="Cambria Math" panose="02040503050406030204" pitchFamily="18" charset="0"/>
                            </a:rPr>
                            <m:t>8</m:t>
                          </m:r>
                        </m:den>
                      </m:f>
                      <m:r>
                        <a:rPr lang="en-US" sz="4000" b="0" i="1" smtClean="0">
                          <a:latin typeface="Cambria Math" panose="02040503050406030204" pitchFamily="18" charset="0"/>
                        </a:rPr>
                        <m:t>𝑋</m:t>
                      </m:r>
                      <m:r>
                        <a:rPr lang="en-US" sz="4000" b="0" i="1" smtClean="0">
                          <a:latin typeface="Cambria Math" panose="02040503050406030204" pitchFamily="18" charset="0"/>
                        </a:rPr>
                        <m:t>+225</m:t>
                      </m:r>
                    </m:oMath>
                  </m:oMathPara>
                </a14:m>
                <a:endParaRPr lang="en-JP" sz="4000" dirty="0"/>
              </a:p>
            </p:txBody>
          </p:sp>
        </mc:Choice>
        <mc:Fallback xmlns="">
          <p:sp>
            <p:nvSpPr>
              <p:cNvPr id="2" name="TextBox 9">
                <a:extLst>
                  <a:ext uri="{FF2B5EF4-FFF2-40B4-BE49-F238E27FC236}">
                    <a16:creationId xmlns:a16="http://schemas.microsoft.com/office/drawing/2014/main" id="{AA442B49-6C56-7FC8-F5E5-EBB6C0AE712F}"/>
                  </a:ext>
                </a:extLst>
              </p:cNvPr>
              <p:cNvSpPr txBox="1">
                <a:spLocks noRot="1" noChangeAspect="1" noMove="1" noResize="1" noEditPoints="1" noAdjustHandles="1" noChangeArrowheads="1" noChangeShapeType="1" noTextEdit="1"/>
              </p:cNvSpPr>
              <p:nvPr/>
            </p:nvSpPr>
            <p:spPr>
              <a:xfrm>
                <a:off x="3871172" y="741408"/>
                <a:ext cx="4381500" cy="1248803"/>
              </a:xfrm>
              <a:prstGeom prst="rect">
                <a:avLst/>
              </a:prstGeom>
              <a:blipFill>
                <a:blip r:embed="rId2"/>
                <a:stretch>
                  <a:fillRect b="-11111"/>
                </a:stretch>
              </a:blipFill>
            </p:spPr>
            <p:txBody>
              <a:bodyPr/>
              <a:lstStyle/>
              <a:p>
                <a:r>
                  <a:rPr lang="en-JP">
                    <a:noFill/>
                  </a:rPr>
                  <a:t> </a:t>
                </a:r>
              </a:p>
            </p:txBody>
          </p:sp>
        </mc:Fallback>
      </mc:AlternateContent>
      <mc:AlternateContent xmlns:mc="http://schemas.openxmlformats.org/markup-compatibility/2006" xmlns:a14="http://schemas.microsoft.com/office/drawing/2010/main">
        <mc:Choice Requires="a14">
          <p:sp>
            <p:nvSpPr>
              <p:cNvPr id="5" name="TextBox 8">
                <a:extLst>
                  <a:ext uri="{FF2B5EF4-FFF2-40B4-BE49-F238E27FC236}">
                    <a16:creationId xmlns:a16="http://schemas.microsoft.com/office/drawing/2014/main" id="{F248DD05-ACC1-88BF-8887-3F0FD6F5FAAF}"/>
                  </a:ext>
                </a:extLst>
              </p:cNvPr>
              <p:cNvSpPr txBox="1"/>
              <p:nvPr/>
            </p:nvSpPr>
            <p:spPr>
              <a:xfrm>
                <a:off x="8229600" y="3380902"/>
                <a:ext cx="3962400" cy="70788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𝑦</m:t>
                      </m:r>
                      <m:r>
                        <a:rPr lang="en-US" sz="4000" b="0" i="1" smtClean="0">
                          <a:latin typeface="Cambria Math" panose="02040503050406030204" pitchFamily="18" charset="0"/>
                        </a:rPr>
                        <m:t>=150−0.5</m:t>
                      </m:r>
                      <m:r>
                        <a:rPr lang="en-US" sz="4000" b="0" i="1" smtClean="0">
                          <a:latin typeface="Cambria Math" panose="02040503050406030204" pitchFamily="18" charset="0"/>
                        </a:rPr>
                        <m:t>𝑥</m:t>
                      </m:r>
                    </m:oMath>
                  </m:oMathPara>
                </a14:m>
                <a:endParaRPr lang="en-JP" sz="4000" dirty="0"/>
              </a:p>
            </p:txBody>
          </p:sp>
        </mc:Choice>
        <mc:Fallback xmlns="">
          <p:sp>
            <p:nvSpPr>
              <p:cNvPr id="5" name="TextBox 8">
                <a:extLst>
                  <a:ext uri="{FF2B5EF4-FFF2-40B4-BE49-F238E27FC236}">
                    <a16:creationId xmlns:a16="http://schemas.microsoft.com/office/drawing/2014/main" id="{F248DD05-ACC1-88BF-8887-3F0FD6F5FAAF}"/>
                  </a:ext>
                </a:extLst>
              </p:cNvPr>
              <p:cNvSpPr txBox="1">
                <a:spLocks noRot="1" noChangeAspect="1" noMove="1" noResize="1" noEditPoints="1" noAdjustHandles="1" noChangeArrowheads="1" noChangeShapeType="1" noTextEdit="1"/>
              </p:cNvSpPr>
              <p:nvPr/>
            </p:nvSpPr>
            <p:spPr>
              <a:xfrm>
                <a:off x="8229600" y="3380902"/>
                <a:ext cx="3962400" cy="707886"/>
              </a:xfrm>
              <a:prstGeom prst="rect">
                <a:avLst/>
              </a:prstGeom>
              <a:blipFill>
                <a:blip r:embed="rId5"/>
                <a:stretch>
                  <a:fillRect/>
                </a:stretch>
              </a:blipFill>
            </p:spPr>
            <p:txBody>
              <a:bodyPr/>
              <a:lstStyle/>
              <a:p>
                <a:r>
                  <a:rPr lang="ja-JP" altLang="en-US">
                    <a:noFill/>
                  </a:rPr>
                  <a:t> </a:t>
                </a:r>
              </a:p>
            </p:txBody>
          </p:sp>
        </mc:Fallback>
      </mc:AlternateContent>
      <p:sp>
        <p:nvSpPr>
          <p:cNvPr id="6" name="Slide Number Placeholder 5">
            <a:extLst>
              <a:ext uri="{FF2B5EF4-FFF2-40B4-BE49-F238E27FC236}">
                <a16:creationId xmlns:a16="http://schemas.microsoft.com/office/drawing/2014/main" id="{F3E9F4B0-7C75-9AAD-E316-0EA2DB9C2FFA}"/>
              </a:ext>
            </a:extLst>
          </p:cNvPr>
          <p:cNvSpPr>
            <a:spLocks noGrp="1"/>
          </p:cNvSpPr>
          <p:nvPr>
            <p:ph type="sldNum" sz="quarter" idx="12"/>
          </p:nvPr>
        </p:nvSpPr>
        <p:spPr/>
        <p:txBody>
          <a:bodyPr/>
          <a:lstStyle/>
          <a:p>
            <a:fld id="{12AD7442-7840-4032-B275-B79E40692EEB}" type="slidenum">
              <a:rPr kumimoji="1" lang="ja-JP" altLang="en-US" smtClean="0"/>
              <a:t>8</a:t>
            </a:fld>
            <a:endParaRPr kumimoji="1" lang="ja-JP" altLang="en-US"/>
          </a:p>
        </p:txBody>
      </p:sp>
    </p:spTree>
    <p:extLst>
      <p:ext uri="{BB962C8B-B14F-4D97-AF65-F5344CB8AC3E}">
        <p14:creationId xmlns:p14="http://schemas.microsoft.com/office/powerpoint/2010/main" val="1947496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E74AE4-34E0-D5CB-F839-B60D71FD0FF5}"/>
              </a:ext>
            </a:extLst>
          </p:cNvPr>
          <p:cNvSpPr>
            <a:spLocks noGrp="1"/>
          </p:cNvSpPr>
          <p:nvPr>
            <p:ph type="title"/>
          </p:nvPr>
        </p:nvSpPr>
        <p:spPr>
          <a:xfrm>
            <a:off x="233355" y="-39704"/>
            <a:ext cx="10515600" cy="1325563"/>
          </a:xfrm>
        </p:spPr>
        <p:txBody>
          <a:bodyPr/>
          <a:lstStyle/>
          <a:p>
            <a:r>
              <a:rPr kumimoji="1" lang="ja-JP" altLang="en-US" dirty="0"/>
              <a:t>比較優位による国際分業の利益</a:t>
            </a:r>
          </a:p>
        </p:txBody>
      </p:sp>
      <p:sp>
        <p:nvSpPr>
          <p:cNvPr id="3" name="コンテンツ プレースホルダー 2">
            <a:extLst>
              <a:ext uri="{FF2B5EF4-FFF2-40B4-BE49-F238E27FC236}">
                <a16:creationId xmlns:a16="http://schemas.microsoft.com/office/drawing/2014/main" id="{0895F592-604C-8658-ACD3-F0F57934FE3A}"/>
              </a:ext>
            </a:extLst>
          </p:cNvPr>
          <p:cNvSpPr>
            <a:spLocks noGrp="1"/>
          </p:cNvSpPr>
          <p:nvPr>
            <p:ph sz="half" idx="1"/>
          </p:nvPr>
        </p:nvSpPr>
        <p:spPr>
          <a:xfrm>
            <a:off x="200380" y="2851601"/>
            <a:ext cx="6176962" cy="3613871"/>
          </a:xfrm>
        </p:spPr>
        <p:txBody>
          <a:bodyPr>
            <a:noAutofit/>
          </a:bodyPr>
          <a:lstStyle/>
          <a:p>
            <a:pPr marL="0" indent="0" algn="l">
              <a:buNone/>
            </a:pPr>
            <a:r>
              <a:rPr lang="ja-JP" altLang="en-US" sz="2400" b="0" i="0" u="none" strike="noStrike" baseline="0">
                <a:latin typeface="UDReiminPr6N-Light"/>
              </a:rPr>
              <a:t>日本はリンゴ</a:t>
            </a:r>
            <a:r>
              <a:rPr lang="en-US" altLang="ja-JP" sz="2400" b="0" i="0" u="none" strike="noStrike" baseline="0" dirty="0">
                <a:latin typeface="CenturyStd-Book"/>
              </a:rPr>
              <a:t>100 </a:t>
            </a:r>
            <a:r>
              <a:rPr lang="ja-JP" altLang="en-US" sz="2400" b="0" i="0" u="none" strike="noStrike" baseline="0">
                <a:latin typeface="UDReiminPr6N-Light"/>
              </a:rPr>
              <a:t>単位をフィリピンに</a:t>
            </a:r>
            <a:r>
              <a:rPr lang="ja-JP" altLang="en-US" sz="2400" b="0" i="0" u="none" strike="noStrike" baseline="0" dirty="0">
                <a:highlight>
                  <a:srgbClr val="FFFF00"/>
                </a:highlight>
                <a:latin typeface="UDReiminPr6N-Light"/>
              </a:rPr>
              <a:t>輸出</a:t>
            </a:r>
            <a:r>
              <a:rPr lang="ja-JP" altLang="en-US" sz="2400" b="0" i="0" u="none" strike="noStrike" baseline="0">
                <a:latin typeface="UDReiminPr6N-Light"/>
              </a:rPr>
              <a:t>し，フィリピンはバナナ</a:t>
            </a:r>
            <a:r>
              <a:rPr lang="en-US" altLang="ja-JP" sz="2400" b="0" i="0" u="none" strike="noStrike" baseline="0" dirty="0">
                <a:latin typeface="CenturyStd-Book"/>
              </a:rPr>
              <a:t>100 </a:t>
            </a:r>
            <a:r>
              <a:rPr lang="ja-JP" altLang="en-US" sz="2400" b="0" i="0" u="none" strike="noStrike" baseline="0" dirty="0">
                <a:latin typeface="UDReiminPr6N-Light"/>
              </a:rPr>
              <a:t>単位を日本に</a:t>
            </a:r>
            <a:r>
              <a:rPr lang="ja-JP" altLang="en-US" sz="2400" b="0" i="0" u="none" strike="noStrike" baseline="0" dirty="0">
                <a:highlight>
                  <a:srgbClr val="FFFF00"/>
                </a:highlight>
                <a:latin typeface="UDReiminPr6N-Light"/>
              </a:rPr>
              <a:t>輸出</a:t>
            </a:r>
            <a:r>
              <a:rPr lang="ja-JP" altLang="en-US" sz="2400" b="0" i="0" u="none" strike="noStrike" baseline="0" dirty="0">
                <a:latin typeface="UDReiminPr6N-Light"/>
              </a:rPr>
              <a:t>した</a:t>
            </a:r>
            <a:r>
              <a:rPr lang="ja-JP" altLang="en-US" sz="2400" dirty="0">
                <a:latin typeface="UDReiminPr6N-Light"/>
              </a:rPr>
              <a:t>場合</a:t>
            </a:r>
            <a:endParaRPr lang="en-US" altLang="ja-JP" sz="2400" b="0" i="0" u="none" strike="noStrike" baseline="0" dirty="0">
              <a:latin typeface="UDReiminPr6N-Light"/>
            </a:endParaRPr>
          </a:p>
          <a:p>
            <a:pPr algn="l">
              <a:buFont typeface="Wingdings" panose="05000000000000000000" pitchFamily="2" charset="2"/>
              <a:buChar char="Ø"/>
            </a:pPr>
            <a:r>
              <a:rPr lang="ja-JP" altLang="en-US" sz="2400" b="0" i="0" u="none" strike="noStrike" baseline="0" dirty="0">
                <a:latin typeface="UDReiminPr6N-Light"/>
              </a:rPr>
              <a:t>①と</a:t>
            </a:r>
            <a:r>
              <a:rPr lang="ja-JP" altLang="en-US" sz="2400" b="0" i="0" u="none" strike="noStrike" baseline="0">
                <a:latin typeface="UDReiminPr6N-Light"/>
              </a:rPr>
              <a:t>比べて，</a:t>
            </a:r>
            <a:r>
              <a:rPr lang="en-US" altLang="ja-JP" sz="2400" b="0" i="0" u="none" strike="noStrike" baseline="0" dirty="0">
                <a:latin typeface="UDReiminPr6N-Light"/>
              </a:rPr>
              <a:t>③</a:t>
            </a:r>
            <a:r>
              <a:rPr lang="ja-JP" altLang="en-US" sz="2400" b="0" i="0" u="none" strike="noStrike" baseline="0">
                <a:latin typeface="UDReiminPr6N-Light"/>
              </a:rPr>
              <a:t>では日本は</a:t>
            </a:r>
            <a:r>
              <a:rPr lang="ja-JP" altLang="en-US" sz="2400" b="0" i="0" u="none" strike="noStrike" baseline="0">
                <a:highlight>
                  <a:srgbClr val="00FFFF"/>
                </a:highlight>
                <a:latin typeface="UDReiminPr6N-Light"/>
              </a:rPr>
              <a:t>リンゴが</a:t>
            </a:r>
            <a:r>
              <a:rPr lang="en-US" altLang="ja-JP" sz="2400" b="0" i="0" u="none" strike="noStrike" baseline="0" dirty="0">
                <a:highlight>
                  <a:srgbClr val="00FFFF"/>
                </a:highlight>
                <a:latin typeface="CenturyStd-Book"/>
              </a:rPr>
              <a:t>100 </a:t>
            </a:r>
            <a:r>
              <a:rPr lang="ja-JP" altLang="en-US" sz="2400" b="0" i="0" u="none" strike="noStrike" baseline="0">
                <a:highlight>
                  <a:srgbClr val="00FFFF"/>
                </a:highlight>
                <a:latin typeface="UDReiminPr6N-Light"/>
              </a:rPr>
              <a:t>単位</a:t>
            </a:r>
            <a:r>
              <a:rPr lang="ja-JP" altLang="en-US" sz="2400" b="0" i="0" u="none" strike="noStrike" baseline="0">
                <a:latin typeface="UDReiminPr6N-Light"/>
              </a:rPr>
              <a:t>，フィリピンは</a:t>
            </a:r>
            <a:r>
              <a:rPr lang="ja-JP" altLang="en-US" sz="2400" b="0" i="0" u="none" strike="noStrike" baseline="0">
                <a:highlight>
                  <a:srgbClr val="00FFFF"/>
                </a:highlight>
                <a:latin typeface="UDReiminPr6N-Light"/>
              </a:rPr>
              <a:t>バナナを</a:t>
            </a:r>
            <a:r>
              <a:rPr lang="en-US" altLang="ja-JP" sz="2400" b="0" i="0" u="none" strike="noStrike" baseline="0" dirty="0">
                <a:highlight>
                  <a:srgbClr val="00FFFF"/>
                </a:highlight>
                <a:latin typeface="CenturyStd-Book"/>
              </a:rPr>
              <a:t>25 </a:t>
            </a:r>
            <a:r>
              <a:rPr lang="ja-JP" altLang="en-US" sz="2400" b="0" i="0" u="none" strike="noStrike" baseline="0" dirty="0">
                <a:highlight>
                  <a:srgbClr val="00FFFF"/>
                </a:highlight>
                <a:latin typeface="UDReiminPr6N-Light"/>
              </a:rPr>
              <a:t>単位</a:t>
            </a:r>
            <a:r>
              <a:rPr lang="ja-JP" altLang="en-US" sz="2400" b="0" i="0" u="none" strike="noStrike" baseline="0" dirty="0">
                <a:latin typeface="UDReiminPr6N-Light"/>
              </a:rPr>
              <a:t>多く得られる</a:t>
            </a:r>
            <a:endParaRPr lang="en-US" altLang="ja-JP" sz="2400" dirty="0">
              <a:latin typeface="UDReiminPr6N-Light"/>
            </a:endParaRPr>
          </a:p>
          <a:p>
            <a:pPr algn="l">
              <a:buFont typeface="Wingdings" panose="05000000000000000000" pitchFamily="2" charset="2"/>
              <a:buChar char="Ø"/>
            </a:pPr>
            <a:r>
              <a:rPr lang="ja-JP" altLang="en-US" sz="2400" b="0" i="0" u="none" strike="noStrike" baseline="0" dirty="0">
                <a:solidFill>
                  <a:srgbClr val="FF0000"/>
                </a:solidFill>
                <a:latin typeface="UDReiminPr6N-Light"/>
              </a:rPr>
              <a:t>互いに比較優位製品に生産特化</a:t>
            </a:r>
            <a:r>
              <a:rPr lang="ja-JP" altLang="en-US" sz="2400" dirty="0">
                <a:solidFill>
                  <a:srgbClr val="FF0000"/>
                </a:solidFill>
                <a:latin typeface="UDReiminPr6N-Light"/>
              </a:rPr>
              <a:t>・</a:t>
            </a:r>
            <a:r>
              <a:rPr lang="ja-JP" altLang="en-US" sz="2400" b="0" i="0" u="none" strike="noStrike" baseline="0" dirty="0">
                <a:solidFill>
                  <a:srgbClr val="FF0000"/>
                </a:solidFill>
                <a:latin typeface="UDReiminPr6N-Light"/>
              </a:rPr>
              <a:t>貿易で，両国ともに利益を得ることが可能</a:t>
            </a:r>
            <a:endParaRPr lang="en-US" altLang="ja-JP" sz="2400" b="0" i="0" u="none" strike="noStrike" baseline="0" dirty="0">
              <a:solidFill>
                <a:srgbClr val="FF0000"/>
              </a:solidFill>
              <a:latin typeface="UDReiminPr6N-Light"/>
            </a:endParaRPr>
          </a:p>
          <a:p>
            <a:pPr marL="0" indent="0" algn="l">
              <a:buNone/>
            </a:pPr>
            <a:r>
              <a:rPr lang="en-US" altLang="ja-JP" sz="2400" b="0" i="0" u="none" strike="noStrike" baseline="0" dirty="0">
                <a:latin typeface="UDReiminPr6N-Light"/>
                <a:sym typeface="Wingdings" panose="05000000000000000000" pitchFamily="2" charset="2"/>
              </a:rPr>
              <a:t></a:t>
            </a:r>
            <a:r>
              <a:rPr lang="ja-JP" altLang="en-US" sz="2400" b="0" i="0" u="none" strike="noStrike" baseline="0" dirty="0">
                <a:latin typeface="UDReiminPr6N-Light"/>
              </a:rPr>
              <a:t>比較優位に基づいた</a:t>
            </a:r>
            <a:r>
              <a:rPr lang="ja-JP" altLang="en-US" sz="2400" b="0" i="0" u="none" strike="noStrike" baseline="0" dirty="0">
                <a:latin typeface="YuGoPr6N-Demi"/>
              </a:rPr>
              <a:t>国際分業の利益</a:t>
            </a:r>
            <a:endParaRPr kumimoji="1" lang="ja-JP" altLang="en-US" sz="2400" dirty="0"/>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2FE816B6-3246-78B0-344E-954B76D28353}"/>
                  </a:ext>
                </a:extLst>
              </p:cNvPr>
              <p:cNvSpPr txBox="1"/>
              <p:nvPr/>
            </p:nvSpPr>
            <p:spPr>
              <a:xfrm>
                <a:off x="10933783" y="4275477"/>
                <a:ext cx="578685"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panose="02040503050406030204" pitchFamily="18" charset="0"/>
                            </a:rPr>
                            <m:t>1800</m:t>
                          </m:r>
                        </m:num>
                        <m:den>
                          <m:r>
                            <a:rPr kumimoji="1" lang="en-US" altLang="ja-JP" b="0" i="1" smtClean="0">
                              <a:latin typeface="Cambria Math" panose="02040503050406030204" pitchFamily="18" charset="0"/>
                            </a:rPr>
                            <m:t>8</m:t>
                          </m:r>
                        </m:den>
                      </m:f>
                    </m:oMath>
                  </m:oMathPara>
                </a14:m>
                <a:endParaRPr kumimoji="1" lang="ja-JP" altLang="en-US" dirty="0"/>
              </a:p>
            </p:txBody>
          </p:sp>
        </mc:Choice>
        <mc:Fallback xmlns="">
          <p:sp>
            <p:nvSpPr>
              <p:cNvPr id="9" name="テキスト ボックス 8">
                <a:extLst>
                  <a:ext uri="{FF2B5EF4-FFF2-40B4-BE49-F238E27FC236}">
                    <a16:creationId xmlns:a16="http://schemas.microsoft.com/office/drawing/2014/main" id="{2FE816B6-3246-78B0-344E-954B76D28353}"/>
                  </a:ext>
                </a:extLst>
              </p:cNvPr>
              <p:cNvSpPr txBox="1">
                <a:spLocks noRot="1" noChangeAspect="1" noMove="1" noResize="1" noEditPoints="1" noAdjustHandles="1" noChangeArrowheads="1" noChangeShapeType="1" noTextEdit="1"/>
              </p:cNvSpPr>
              <p:nvPr/>
            </p:nvSpPr>
            <p:spPr>
              <a:xfrm>
                <a:off x="10933783" y="4275477"/>
                <a:ext cx="578685" cy="518604"/>
              </a:xfrm>
              <a:prstGeom prst="rect">
                <a:avLst/>
              </a:prstGeom>
              <a:blipFill>
                <a:blip r:embed="rId2"/>
                <a:stretch>
                  <a:fillRect l="-10870" t="-4762" r="-8696" b="-14286"/>
                </a:stretch>
              </a:blipFill>
            </p:spPr>
            <p:txBody>
              <a:bodyPr/>
              <a:lstStyle/>
              <a:p>
                <a:r>
                  <a:rPr lang="en-JP">
                    <a:noFill/>
                  </a:rPr>
                  <a:t> </a:t>
                </a:r>
              </a:p>
            </p:txBody>
          </p:sp>
        </mc:Fallback>
      </mc:AlternateContent>
      <p:graphicFrame>
        <p:nvGraphicFramePr>
          <p:cNvPr id="15" name="Table 14">
            <a:extLst>
              <a:ext uri="{FF2B5EF4-FFF2-40B4-BE49-F238E27FC236}">
                <a16:creationId xmlns:a16="http://schemas.microsoft.com/office/drawing/2014/main" id="{EB7BF209-B96D-0980-8F65-0DAF5E092142}"/>
              </a:ext>
            </a:extLst>
          </p:cNvPr>
          <p:cNvGraphicFramePr>
            <a:graphicFrameLocks noGrp="1"/>
          </p:cNvGraphicFramePr>
          <p:nvPr>
            <p:extLst>
              <p:ext uri="{D42A27DB-BD31-4B8C-83A1-F6EECF244321}">
                <p14:modId xmlns:p14="http://schemas.microsoft.com/office/powerpoint/2010/main" val="3104772585"/>
              </p:ext>
            </p:extLst>
          </p:nvPr>
        </p:nvGraphicFramePr>
        <p:xfrm>
          <a:off x="233355" y="1311295"/>
          <a:ext cx="4836159" cy="1463040"/>
        </p:xfrm>
        <a:graphic>
          <a:graphicData uri="http://schemas.openxmlformats.org/drawingml/2006/table">
            <a:tbl>
              <a:tblPr firstRow="1" bandRow="1">
                <a:tableStyleId>{5C22544A-7EE6-4342-B048-85BDC9FD1C3A}</a:tableStyleId>
              </a:tblPr>
              <a:tblGrid>
                <a:gridCol w="1612053">
                  <a:extLst>
                    <a:ext uri="{9D8B030D-6E8A-4147-A177-3AD203B41FA5}">
                      <a16:colId xmlns:a16="http://schemas.microsoft.com/office/drawing/2014/main" val="3632528039"/>
                    </a:ext>
                  </a:extLst>
                </a:gridCol>
                <a:gridCol w="1612053">
                  <a:extLst>
                    <a:ext uri="{9D8B030D-6E8A-4147-A177-3AD203B41FA5}">
                      <a16:colId xmlns:a16="http://schemas.microsoft.com/office/drawing/2014/main" val="280320746"/>
                    </a:ext>
                  </a:extLst>
                </a:gridCol>
                <a:gridCol w="1612053">
                  <a:extLst>
                    <a:ext uri="{9D8B030D-6E8A-4147-A177-3AD203B41FA5}">
                      <a16:colId xmlns:a16="http://schemas.microsoft.com/office/drawing/2014/main" val="3955249196"/>
                    </a:ext>
                  </a:extLst>
                </a:gridCol>
              </a:tblGrid>
              <a:tr h="299155">
                <a:tc>
                  <a:txBody>
                    <a:bodyPr/>
                    <a:lstStyle/>
                    <a:p>
                      <a:endParaRPr lang="en-JP" dirty="0"/>
                    </a:p>
                  </a:txBody>
                  <a:tcPr/>
                </a:tc>
                <a:tc>
                  <a:txBody>
                    <a:bodyPr/>
                    <a:lstStyle/>
                    <a:p>
                      <a:r>
                        <a:rPr lang="en-JP" dirty="0"/>
                        <a:t>日本</a:t>
                      </a:r>
                    </a:p>
                  </a:txBody>
                  <a:tcPr/>
                </a:tc>
                <a:tc>
                  <a:txBody>
                    <a:bodyPr/>
                    <a:lstStyle/>
                    <a:p>
                      <a:r>
                        <a:rPr lang="en-JP" dirty="0"/>
                        <a:t>フィリピン</a:t>
                      </a:r>
                    </a:p>
                  </a:txBody>
                  <a:tcPr/>
                </a:tc>
                <a:extLst>
                  <a:ext uri="{0D108BD9-81ED-4DB2-BD59-A6C34878D82A}">
                    <a16:rowId xmlns:a16="http://schemas.microsoft.com/office/drawing/2014/main" val="402040880"/>
                  </a:ext>
                </a:extLst>
              </a:tr>
              <a:tr h="299155">
                <a:tc>
                  <a:txBody>
                    <a:bodyPr/>
                    <a:lstStyle/>
                    <a:p>
                      <a:r>
                        <a:rPr lang="ja-JP" altLang="en-US"/>
                        <a:t>リンゴ</a:t>
                      </a:r>
                      <a:endParaRPr lang="en-JP" dirty="0"/>
                    </a:p>
                  </a:txBody>
                  <a:tcPr/>
                </a:tc>
                <a:tc>
                  <a:txBody>
                    <a:bodyPr/>
                    <a:lstStyle/>
                    <a:p>
                      <a:r>
                        <a:rPr lang="en-JP" dirty="0"/>
                        <a:t>2</a:t>
                      </a:r>
                    </a:p>
                  </a:txBody>
                  <a:tcPr/>
                </a:tc>
                <a:tc>
                  <a:txBody>
                    <a:bodyPr/>
                    <a:lstStyle/>
                    <a:p>
                      <a:r>
                        <a:rPr lang="en-JP" dirty="0"/>
                        <a:t>10</a:t>
                      </a:r>
                    </a:p>
                  </a:txBody>
                  <a:tcPr/>
                </a:tc>
                <a:extLst>
                  <a:ext uri="{0D108BD9-81ED-4DB2-BD59-A6C34878D82A}">
                    <a16:rowId xmlns:a16="http://schemas.microsoft.com/office/drawing/2014/main" val="173653699"/>
                  </a:ext>
                </a:extLst>
              </a:tr>
              <a:tr h="299155">
                <a:tc>
                  <a:txBody>
                    <a:bodyPr/>
                    <a:lstStyle/>
                    <a:p>
                      <a:r>
                        <a:rPr lang="en-JP" dirty="0"/>
                        <a:t>バナナ</a:t>
                      </a:r>
                    </a:p>
                  </a:txBody>
                  <a:tcPr/>
                </a:tc>
                <a:tc>
                  <a:txBody>
                    <a:bodyPr/>
                    <a:lstStyle/>
                    <a:p>
                      <a:r>
                        <a:rPr lang="en-JP" dirty="0"/>
                        <a:t>4</a:t>
                      </a:r>
                    </a:p>
                  </a:txBody>
                  <a:tcPr/>
                </a:tc>
                <a:tc>
                  <a:txBody>
                    <a:bodyPr/>
                    <a:lstStyle/>
                    <a:p>
                      <a:r>
                        <a:rPr lang="en-JP" dirty="0"/>
                        <a:t>8</a:t>
                      </a:r>
                    </a:p>
                  </a:txBody>
                  <a:tcPr/>
                </a:tc>
                <a:extLst>
                  <a:ext uri="{0D108BD9-81ED-4DB2-BD59-A6C34878D82A}">
                    <a16:rowId xmlns:a16="http://schemas.microsoft.com/office/drawing/2014/main" val="2888513116"/>
                  </a:ext>
                </a:extLst>
              </a:tr>
              <a:tr h="0">
                <a:tc>
                  <a:txBody>
                    <a:bodyPr/>
                    <a:lstStyle/>
                    <a:p>
                      <a:r>
                        <a:rPr lang="en-JP" dirty="0"/>
                        <a:t>労働保有量</a:t>
                      </a:r>
                    </a:p>
                  </a:txBody>
                  <a:tcPr/>
                </a:tc>
                <a:tc>
                  <a:txBody>
                    <a:bodyPr/>
                    <a:lstStyle/>
                    <a:p>
                      <a:r>
                        <a:rPr lang="en-JP" dirty="0"/>
                        <a:t>600</a:t>
                      </a:r>
                    </a:p>
                  </a:txBody>
                  <a:tcPr/>
                </a:tc>
                <a:tc>
                  <a:txBody>
                    <a:bodyPr/>
                    <a:lstStyle/>
                    <a:p>
                      <a:r>
                        <a:rPr lang="en-JP" dirty="0"/>
                        <a:t>1800</a:t>
                      </a:r>
                    </a:p>
                  </a:txBody>
                  <a:tcPr/>
                </a:tc>
                <a:extLst>
                  <a:ext uri="{0D108BD9-81ED-4DB2-BD59-A6C34878D82A}">
                    <a16:rowId xmlns:a16="http://schemas.microsoft.com/office/drawing/2014/main" val="1255067875"/>
                  </a:ext>
                </a:extLst>
              </a:tr>
            </a:tbl>
          </a:graphicData>
        </a:graphic>
      </p:graphicFrame>
      <p:sp>
        <p:nvSpPr>
          <p:cNvPr id="16" name="TextBox 15">
            <a:extLst>
              <a:ext uri="{FF2B5EF4-FFF2-40B4-BE49-F238E27FC236}">
                <a16:creationId xmlns:a16="http://schemas.microsoft.com/office/drawing/2014/main" id="{BC9D3FD0-89D9-F63B-61B3-F97AF4750E2D}"/>
              </a:ext>
            </a:extLst>
          </p:cNvPr>
          <p:cNvSpPr txBox="1"/>
          <p:nvPr/>
        </p:nvSpPr>
        <p:spPr>
          <a:xfrm>
            <a:off x="233355" y="941963"/>
            <a:ext cx="4365298" cy="369332"/>
          </a:xfrm>
          <a:prstGeom prst="rect">
            <a:avLst/>
          </a:prstGeom>
          <a:noFill/>
        </p:spPr>
        <p:txBody>
          <a:bodyPr wrap="none" rtlCol="0">
            <a:spAutoFit/>
          </a:bodyPr>
          <a:lstStyle/>
          <a:p>
            <a:r>
              <a:rPr lang="zh-CN" altLang="en-US" dirty="0"/>
              <a:t>表</a:t>
            </a:r>
            <a:r>
              <a:rPr lang="en-US" altLang="zh-CN" dirty="0"/>
              <a:t>4</a:t>
            </a:r>
            <a:r>
              <a:rPr lang="zh-CN" altLang="en-US" dirty="0"/>
              <a:t>－</a:t>
            </a:r>
            <a:r>
              <a:rPr lang="en-US" altLang="zh-CN" dirty="0"/>
              <a:t>3</a:t>
            </a:r>
            <a:r>
              <a:rPr lang="ja-JP" altLang="en-US"/>
              <a:t>　</a:t>
            </a:r>
            <a:r>
              <a:rPr lang="en-JP" dirty="0"/>
              <a:t>固定労働投入係数と労働保有量</a:t>
            </a:r>
          </a:p>
        </p:txBody>
      </p:sp>
      <p:graphicFrame>
        <p:nvGraphicFramePr>
          <p:cNvPr id="19" name="Table 18">
            <a:extLst>
              <a:ext uri="{FF2B5EF4-FFF2-40B4-BE49-F238E27FC236}">
                <a16:creationId xmlns:a16="http://schemas.microsoft.com/office/drawing/2014/main" id="{3237A143-3750-6740-95AD-0AA049110A76}"/>
              </a:ext>
            </a:extLst>
          </p:cNvPr>
          <p:cNvGraphicFramePr>
            <a:graphicFrameLocks noGrp="1"/>
          </p:cNvGraphicFramePr>
          <p:nvPr>
            <p:extLst>
              <p:ext uri="{D42A27DB-BD31-4B8C-83A1-F6EECF244321}">
                <p14:modId xmlns:p14="http://schemas.microsoft.com/office/powerpoint/2010/main" val="3080412062"/>
              </p:ext>
            </p:extLst>
          </p:nvPr>
        </p:nvGraphicFramePr>
        <p:xfrm>
          <a:off x="7253317" y="1292554"/>
          <a:ext cx="3694908" cy="1463040"/>
        </p:xfrm>
        <a:graphic>
          <a:graphicData uri="http://schemas.openxmlformats.org/drawingml/2006/table">
            <a:tbl>
              <a:tblPr firstRow="1" bandRow="1">
                <a:tableStyleId>{5C22544A-7EE6-4342-B048-85BDC9FD1C3A}</a:tableStyleId>
              </a:tblPr>
              <a:tblGrid>
                <a:gridCol w="905537">
                  <a:extLst>
                    <a:ext uri="{9D8B030D-6E8A-4147-A177-3AD203B41FA5}">
                      <a16:colId xmlns:a16="http://schemas.microsoft.com/office/drawing/2014/main" val="3632528039"/>
                    </a:ext>
                  </a:extLst>
                </a:gridCol>
                <a:gridCol w="1154536">
                  <a:extLst>
                    <a:ext uri="{9D8B030D-6E8A-4147-A177-3AD203B41FA5}">
                      <a16:colId xmlns:a16="http://schemas.microsoft.com/office/drawing/2014/main" val="280320746"/>
                    </a:ext>
                  </a:extLst>
                </a:gridCol>
                <a:gridCol w="1634835">
                  <a:extLst>
                    <a:ext uri="{9D8B030D-6E8A-4147-A177-3AD203B41FA5}">
                      <a16:colId xmlns:a16="http://schemas.microsoft.com/office/drawing/2014/main" val="3955249196"/>
                    </a:ext>
                  </a:extLst>
                </a:gridCol>
              </a:tblGrid>
              <a:tr h="487680">
                <a:tc>
                  <a:txBody>
                    <a:bodyPr/>
                    <a:lstStyle/>
                    <a:p>
                      <a:endParaRPr lang="en-JP" dirty="0"/>
                    </a:p>
                  </a:txBody>
                  <a:tcPr/>
                </a:tc>
                <a:tc>
                  <a:txBody>
                    <a:bodyPr/>
                    <a:lstStyle/>
                    <a:p>
                      <a:r>
                        <a:rPr lang="en-JP" dirty="0"/>
                        <a:t>日本</a:t>
                      </a:r>
                    </a:p>
                  </a:txBody>
                  <a:tcPr/>
                </a:tc>
                <a:tc>
                  <a:txBody>
                    <a:bodyPr/>
                    <a:lstStyle/>
                    <a:p>
                      <a:r>
                        <a:rPr lang="en-JP" dirty="0"/>
                        <a:t>フィリピン</a:t>
                      </a:r>
                    </a:p>
                  </a:txBody>
                  <a:tcPr/>
                </a:tc>
                <a:extLst>
                  <a:ext uri="{0D108BD9-81ED-4DB2-BD59-A6C34878D82A}">
                    <a16:rowId xmlns:a16="http://schemas.microsoft.com/office/drawing/2014/main" val="402040880"/>
                  </a:ext>
                </a:extLst>
              </a:tr>
              <a:tr h="487680">
                <a:tc>
                  <a:txBody>
                    <a:bodyPr/>
                    <a:lstStyle/>
                    <a:p>
                      <a:r>
                        <a:rPr lang="ja-JP" altLang="en-US"/>
                        <a:t>リンゴ</a:t>
                      </a:r>
                      <a:endParaRPr lang="en-JP" dirty="0"/>
                    </a:p>
                  </a:txBody>
                  <a:tcPr/>
                </a:tc>
                <a:tc>
                  <a:txBody>
                    <a:bodyPr/>
                    <a:lstStyle/>
                    <a:p>
                      <a:r>
                        <a:rPr lang="en-JP" dirty="0"/>
                        <a:t>100個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JP" dirty="0"/>
                        <a:t>100個</a:t>
                      </a:r>
                    </a:p>
                  </a:txBody>
                  <a:tcPr/>
                </a:tc>
                <a:extLst>
                  <a:ext uri="{0D108BD9-81ED-4DB2-BD59-A6C34878D82A}">
                    <a16:rowId xmlns:a16="http://schemas.microsoft.com/office/drawing/2014/main" val="173653699"/>
                  </a:ext>
                </a:extLst>
              </a:tr>
              <a:tr h="487680">
                <a:tc>
                  <a:txBody>
                    <a:bodyPr/>
                    <a:lstStyle/>
                    <a:p>
                      <a:r>
                        <a:rPr lang="en-JP" dirty="0"/>
                        <a:t>バナナ</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JP" dirty="0"/>
                        <a:t>100個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JP" dirty="0"/>
                        <a:t>100個</a:t>
                      </a:r>
                    </a:p>
                  </a:txBody>
                  <a:tcPr/>
                </a:tc>
                <a:extLst>
                  <a:ext uri="{0D108BD9-81ED-4DB2-BD59-A6C34878D82A}">
                    <a16:rowId xmlns:a16="http://schemas.microsoft.com/office/drawing/2014/main" val="2888513116"/>
                  </a:ext>
                </a:extLst>
              </a:tr>
            </a:tbl>
          </a:graphicData>
        </a:graphic>
      </p:graphicFrame>
      <p:sp>
        <p:nvSpPr>
          <p:cNvPr id="20" name="TextBox 19">
            <a:extLst>
              <a:ext uri="{FF2B5EF4-FFF2-40B4-BE49-F238E27FC236}">
                <a16:creationId xmlns:a16="http://schemas.microsoft.com/office/drawing/2014/main" id="{85C1FF95-0E52-29B0-F50A-69A45C216C90}"/>
              </a:ext>
            </a:extLst>
          </p:cNvPr>
          <p:cNvSpPr txBox="1"/>
          <p:nvPr/>
        </p:nvSpPr>
        <p:spPr>
          <a:xfrm>
            <a:off x="7253316" y="923222"/>
            <a:ext cx="4110421" cy="369332"/>
          </a:xfrm>
          <a:prstGeom prst="rect">
            <a:avLst/>
          </a:prstGeom>
          <a:noFill/>
        </p:spPr>
        <p:txBody>
          <a:bodyPr wrap="none" rtlCol="0">
            <a:spAutoFit/>
          </a:bodyPr>
          <a:lstStyle/>
          <a:p>
            <a:r>
              <a:rPr lang="zh-CN" altLang="en-US" dirty="0"/>
              <a:t>ケース</a:t>
            </a:r>
            <a:r>
              <a:rPr lang="en-US" altLang="zh-CN" dirty="0"/>
              <a:t>①</a:t>
            </a:r>
            <a:r>
              <a:rPr lang="ja-JP" altLang="en-US"/>
              <a:t> 　閉鎖経済時の生産</a:t>
            </a:r>
            <a:r>
              <a:rPr lang="en-US" altLang="ja-JP" dirty="0"/>
              <a:t>=</a:t>
            </a:r>
            <a:r>
              <a:rPr lang="ja-JP" altLang="en-US"/>
              <a:t>消費量</a:t>
            </a:r>
            <a:endParaRPr lang="en-JP" dirty="0"/>
          </a:p>
        </p:txBody>
      </p:sp>
      <p:graphicFrame>
        <p:nvGraphicFramePr>
          <p:cNvPr id="21" name="Table 20">
            <a:extLst>
              <a:ext uri="{FF2B5EF4-FFF2-40B4-BE49-F238E27FC236}">
                <a16:creationId xmlns:a16="http://schemas.microsoft.com/office/drawing/2014/main" id="{0C95104F-44FA-E408-406F-292E8885A1D6}"/>
              </a:ext>
            </a:extLst>
          </p:cNvPr>
          <p:cNvGraphicFramePr>
            <a:graphicFrameLocks noGrp="1"/>
          </p:cNvGraphicFramePr>
          <p:nvPr>
            <p:extLst>
              <p:ext uri="{D42A27DB-BD31-4B8C-83A1-F6EECF244321}">
                <p14:modId xmlns:p14="http://schemas.microsoft.com/office/powerpoint/2010/main" val="2366048050"/>
              </p:ext>
            </p:extLst>
          </p:nvPr>
        </p:nvGraphicFramePr>
        <p:xfrm>
          <a:off x="7253316" y="3217010"/>
          <a:ext cx="3694908" cy="1463040"/>
        </p:xfrm>
        <a:graphic>
          <a:graphicData uri="http://schemas.openxmlformats.org/drawingml/2006/table">
            <a:tbl>
              <a:tblPr firstRow="1" bandRow="1">
                <a:tableStyleId>{5C22544A-7EE6-4342-B048-85BDC9FD1C3A}</a:tableStyleId>
              </a:tblPr>
              <a:tblGrid>
                <a:gridCol w="905537">
                  <a:extLst>
                    <a:ext uri="{9D8B030D-6E8A-4147-A177-3AD203B41FA5}">
                      <a16:colId xmlns:a16="http://schemas.microsoft.com/office/drawing/2014/main" val="3632528039"/>
                    </a:ext>
                  </a:extLst>
                </a:gridCol>
                <a:gridCol w="1154536">
                  <a:extLst>
                    <a:ext uri="{9D8B030D-6E8A-4147-A177-3AD203B41FA5}">
                      <a16:colId xmlns:a16="http://schemas.microsoft.com/office/drawing/2014/main" val="280320746"/>
                    </a:ext>
                  </a:extLst>
                </a:gridCol>
                <a:gridCol w="1634835">
                  <a:extLst>
                    <a:ext uri="{9D8B030D-6E8A-4147-A177-3AD203B41FA5}">
                      <a16:colId xmlns:a16="http://schemas.microsoft.com/office/drawing/2014/main" val="3955249196"/>
                    </a:ext>
                  </a:extLst>
                </a:gridCol>
              </a:tblGrid>
              <a:tr h="487680">
                <a:tc>
                  <a:txBody>
                    <a:bodyPr/>
                    <a:lstStyle/>
                    <a:p>
                      <a:endParaRPr lang="en-JP" dirty="0"/>
                    </a:p>
                  </a:txBody>
                  <a:tcPr/>
                </a:tc>
                <a:tc>
                  <a:txBody>
                    <a:bodyPr/>
                    <a:lstStyle/>
                    <a:p>
                      <a:r>
                        <a:rPr lang="en-JP" dirty="0"/>
                        <a:t>日本</a:t>
                      </a:r>
                    </a:p>
                  </a:txBody>
                  <a:tcPr/>
                </a:tc>
                <a:tc>
                  <a:txBody>
                    <a:bodyPr/>
                    <a:lstStyle/>
                    <a:p>
                      <a:r>
                        <a:rPr lang="en-JP" dirty="0"/>
                        <a:t>フィリピン</a:t>
                      </a:r>
                    </a:p>
                  </a:txBody>
                  <a:tcPr/>
                </a:tc>
                <a:extLst>
                  <a:ext uri="{0D108BD9-81ED-4DB2-BD59-A6C34878D82A}">
                    <a16:rowId xmlns:a16="http://schemas.microsoft.com/office/drawing/2014/main" val="402040880"/>
                  </a:ext>
                </a:extLst>
              </a:tr>
              <a:tr h="487680">
                <a:tc>
                  <a:txBody>
                    <a:bodyPr/>
                    <a:lstStyle/>
                    <a:p>
                      <a:r>
                        <a:rPr lang="ja-JP" altLang="en-US"/>
                        <a:t>リンゴ</a:t>
                      </a:r>
                      <a:endParaRPr lang="en-JP" dirty="0"/>
                    </a:p>
                  </a:txBody>
                  <a:tcPr/>
                </a:tc>
                <a:tc>
                  <a:txBody>
                    <a:bodyPr/>
                    <a:lstStyle/>
                    <a:p>
                      <a:r>
                        <a:rPr lang="en-JP" dirty="0"/>
                        <a:t>300個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JP" dirty="0"/>
                        <a:t>0個</a:t>
                      </a:r>
                    </a:p>
                  </a:txBody>
                  <a:tcPr/>
                </a:tc>
                <a:extLst>
                  <a:ext uri="{0D108BD9-81ED-4DB2-BD59-A6C34878D82A}">
                    <a16:rowId xmlns:a16="http://schemas.microsoft.com/office/drawing/2014/main" val="173653699"/>
                  </a:ext>
                </a:extLst>
              </a:tr>
              <a:tr h="487680">
                <a:tc>
                  <a:txBody>
                    <a:bodyPr/>
                    <a:lstStyle/>
                    <a:p>
                      <a:r>
                        <a:rPr lang="en-JP" dirty="0"/>
                        <a:t>バナナ</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JP" dirty="0"/>
                        <a:t>0個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JP" dirty="0"/>
                        <a:t>225個</a:t>
                      </a:r>
                    </a:p>
                  </a:txBody>
                  <a:tcPr/>
                </a:tc>
                <a:extLst>
                  <a:ext uri="{0D108BD9-81ED-4DB2-BD59-A6C34878D82A}">
                    <a16:rowId xmlns:a16="http://schemas.microsoft.com/office/drawing/2014/main" val="2888513116"/>
                  </a:ext>
                </a:extLst>
              </a:tr>
            </a:tbl>
          </a:graphicData>
        </a:graphic>
      </p:graphicFrame>
      <p:sp>
        <p:nvSpPr>
          <p:cNvPr id="22" name="TextBox 21">
            <a:extLst>
              <a:ext uri="{FF2B5EF4-FFF2-40B4-BE49-F238E27FC236}">
                <a16:creationId xmlns:a16="http://schemas.microsoft.com/office/drawing/2014/main" id="{2BCBE356-F31D-F22E-F376-FA192A2ECFC1}"/>
              </a:ext>
            </a:extLst>
          </p:cNvPr>
          <p:cNvSpPr txBox="1"/>
          <p:nvPr/>
        </p:nvSpPr>
        <p:spPr>
          <a:xfrm>
            <a:off x="7305595" y="2858528"/>
            <a:ext cx="3020379" cy="369332"/>
          </a:xfrm>
          <a:prstGeom prst="rect">
            <a:avLst/>
          </a:prstGeom>
          <a:noFill/>
        </p:spPr>
        <p:txBody>
          <a:bodyPr wrap="none" rtlCol="0">
            <a:spAutoFit/>
          </a:bodyPr>
          <a:lstStyle/>
          <a:p>
            <a:r>
              <a:rPr lang="zh-CN" altLang="en-US" dirty="0"/>
              <a:t>ケース</a:t>
            </a:r>
            <a:r>
              <a:rPr lang="en-US" altLang="zh-CN" dirty="0"/>
              <a:t>②</a:t>
            </a:r>
            <a:r>
              <a:rPr lang="ja-JP" altLang="en-US"/>
              <a:t> 　特化時の生産量</a:t>
            </a:r>
            <a:endParaRPr lang="en-JP" dirty="0"/>
          </a:p>
        </p:txBody>
      </p:sp>
      <p:graphicFrame>
        <p:nvGraphicFramePr>
          <p:cNvPr id="23" name="Table 22">
            <a:extLst>
              <a:ext uri="{FF2B5EF4-FFF2-40B4-BE49-F238E27FC236}">
                <a16:creationId xmlns:a16="http://schemas.microsoft.com/office/drawing/2014/main" id="{50F2B6F2-31C7-3635-4DB5-9573E37D65CD}"/>
              </a:ext>
            </a:extLst>
          </p:cNvPr>
          <p:cNvGraphicFramePr>
            <a:graphicFrameLocks noGrp="1"/>
          </p:cNvGraphicFramePr>
          <p:nvPr>
            <p:extLst>
              <p:ext uri="{D42A27DB-BD31-4B8C-83A1-F6EECF244321}">
                <p14:modId xmlns:p14="http://schemas.microsoft.com/office/powerpoint/2010/main" val="1199928067"/>
              </p:ext>
            </p:extLst>
          </p:nvPr>
        </p:nvGraphicFramePr>
        <p:xfrm>
          <a:off x="7229395" y="5203258"/>
          <a:ext cx="3694908" cy="1463040"/>
        </p:xfrm>
        <a:graphic>
          <a:graphicData uri="http://schemas.openxmlformats.org/drawingml/2006/table">
            <a:tbl>
              <a:tblPr firstRow="1" bandRow="1">
                <a:tableStyleId>{5C22544A-7EE6-4342-B048-85BDC9FD1C3A}</a:tableStyleId>
              </a:tblPr>
              <a:tblGrid>
                <a:gridCol w="905537">
                  <a:extLst>
                    <a:ext uri="{9D8B030D-6E8A-4147-A177-3AD203B41FA5}">
                      <a16:colId xmlns:a16="http://schemas.microsoft.com/office/drawing/2014/main" val="3632528039"/>
                    </a:ext>
                  </a:extLst>
                </a:gridCol>
                <a:gridCol w="1154536">
                  <a:extLst>
                    <a:ext uri="{9D8B030D-6E8A-4147-A177-3AD203B41FA5}">
                      <a16:colId xmlns:a16="http://schemas.microsoft.com/office/drawing/2014/main" val="280320746"/>
                    </a:ext>
                  </a:extLst>
                </a:gridCol>
                <a:gridCol w="1634835">
                  <a:extLst>
                    <a:ext uri="{9D8B030D-6E8A-4147-A177-3AD203B41FA5}">
                      <a16:colId xmlns:a16="http://schemas.microsoft.com/office/drawing/2014/main" val="3955249196"/>
                    </a:ext>
                  </a:extLst>
                </a:gridCol>
              </a:tblGrid>
              <a:tr h="487680">
                <a:tc>
                  <a:txBody>
                    <a:bodyPr/>
                    <a:lstStyle/>
                    <a:p>
                      <a:endParaRPr lang="en-JP" dirty="0"/>
                    </a:p>
                  </a:txBody>
                  <a:tcPr/>
                </a:tc>
                <a:tc>
                  <a:txBody>
                    <a:bodyPr/>
                    <a:lstStyle/>
                    <a:p>
                      <a:r>
                        <a:rPr lang="en-JP" dirty="0"/>
                        <a:t>日本</a:t>
                      </a:r>
                    </a:p>
                  </a:txBody>
                  <a:tcPr/>
                </a:tc>
                <a:tc>
                  <a:txBody>
                    <a:bodyPr/>
                    <a:lstStyle/>
                    <a:p>
                      <a:r>
                        <a:rPr lang="en-JP" dirty="0"/>
                        <a:t>フィリピン</a:t>
                      </a:r>
                    </a:p>
                  </a:txBody>
                  <a:tcPr/>
                </a:tc>
                <a:extLst>
                  <a:ext uri="{0D108BD9-81ED-4DB2-BD59-A6C34878D82A}">
                    <a16:rowId xmlns:a16="http://schemas.microsoft.com/office/drawing/2014/main" val="402040880"/>
                  </a:ext>
                </a:extLst>
              </a:tr>
              <a:tr h="487680">
                <a:tc>
                  <a:txBody>
                    <a:bodyPr/>
                    <a:lstStyle/>
                    <a:p>
                      <a:r>
                        <a:rPr lang="ja-JP" altLang="en-US"/>
                        <a:t>リンゴ</a:t>
                      </a:r>
                      <a:endParaRPr lang="en-JP" dirty="0"/>
                    </a:p>
                  </a:txBody>
                  <a:tcPr/>
                </a:tc>
                <a:tc>
                  <a:txBody>
                    <a:bodyPr/>
                    <a:lstStyle/>
                    <a:p>
                      <a:r>
                        <a:rPr lang="en-JP" dirty="0"/>
                        <a:t>200個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JP" dirty="0"/>
                        <a:t>100個</a:t>
                      </a:r>
                    </a:p>
                  </a:txBody>
                  <a:tcPr/>
                </a:tc>
                <a:extLst>
                  <a:ext uri="{0D108BD9-81ED-4DB2-BD59-A6C34878D82A}">
                    <a16:rowId xmlns:a16="http://schemas.microsoft.com/office/drawing/2014/main" val="173653699"/>
                  </a:ext>
                </a:extLst>
              </a:tr>
              <a:tr h="487680">
                <a:tc>
                  <a:txBody>
                    <a:bodyPr/>
                    <a:lstStyle/>
                    <a:p>
                      <a:r>
                        <a:rPr lang="en-JP" dirty="0"/>
                        <a:t>バナナ</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JP" dirty="0"/>
                        <a:t>100個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JP" dirty="0"/>
                        <a:t>125個</a:t>
                      </a:r>
                    </a:p>
                  </a:txBody>
                  <a:tcPr/>
                </a:tc>
                <a:extLst>
                  <a:ext uri="{0D108BD9-81ED-4DB2-BD59-A6C34878D82A}">
                    <a16:rowId xmlns:a16="http://schemas.microsoft.com/office/drawing/2014/main" val="2888513116"/>
                  </a:ext>
                </a:extLst>
              </a:tr>
            </a:tbl>
          </a:graphicData>
        </a:graphic>
      </p:graphicFrame>
      <p:sp>
        <p:nvSpPr>
          <p:cNvPr id="24" name="TextBox 23">
            <a:extLst>
              <a:ext uri="{FF2B5EF4-FFF2-40B4-BE49-F238E27FC236}">
                <a16:creationId xmlns:a16="http://schemas.microsoft.com/office/drawing/2014/main" id="{5D6F731A-4B75-3039-C671-58F12300B204}"/>
              </a:ext>
            </a:extLst>
          </p:cNvPr>
          <p:cNvSpPr txBox="1"/>
          <p:nvPr/>
        </p:nvSpPr>
        <p:spPr>
          <a:xfrm>
            <a:off x="7305595" y="4794081"/>
            <a:ext cx="3712876" cy="369332"/>
          </a:xfrm>
          <a:prstGeom prst="rect">
            <a:avLst/>
          </a:prstGeom>
          <a:noFill/>
        </p:spPr>
        <p:txBody>
          <a:bodyPr wrap="none" rtlCol="0">
            <a:spAutoFit/>
          </a:bodyPr>
          <a:lstStyle/>
          <a:p>
            <a:r>
              <a:rPr lang="zh-CN" altLang="en-US" dirty="0"/>
              <a:t>ケース</a:t>
            </a:r>
            <a:r>
              <a:rPr lang="en-US" altLang="zh-CN" dirty="0"/>
              <a:t>③</a:t>
            </a:r>
            <a:r>
              <a:rPr lang="ja-JP" altLang="en-US"/>
              <a:t> 　特化＆貿易時の消費量</a:t>
            </a:r>
            <a:endParaRPr lang="en-JP" dirty="0"/>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D6480710-6048-264B-1508-040BADC0A8B9}"/>
                  </a:ext>
                </a:extLst>
              </p:cNvPr>
              <p:cNvSpPr txBox="1"/>
              <p:nvPr/>
            </p:nvSpPr>
            <p:spPr>
              <a:xfrm>
                <a:off x="11021117" y="3646843"/>
                <a:ext cx="450444"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panose="02040503050406030204" pitchFamily="18" charset="0"/>
                            </a:rPr>
                            <m:t>600</m:t>
                          </m:r>
                        </m:num>
                        <m:den>
                          <m:r>
                            <a:rPr kumimoji="1" lang="en-US" altLang="ja-JP" b="0" i="1" smtClean="0">
                              <a:latin typeface="Cambria Math" panose="02040503050406030204" pitchFamily="18" charset="0"/>
                            </a:rPr>
                            <m:t>2</m:t>
                          </m:r>
                        </m:den>
                      </m:f>
                    </m:oMath>
                  </m:oMathPara>
                </a14:m>
                <a:endParaRPr kumimoji="1" lang="ja-JP" altLang="en-US" dirty="0"/>
              </a:p>
            </p:txBody>
          </p:sp>
        </mc:Choice>
        <mc:Fallback xmlns="">
          <p:sp>
            <p:nvSpPr>
              <p:cNvPr id="8" name="テキスト ボックス 7">
                <a:extLst>
                  <a:ext uri="{FF2B5EF4-FFF2-40B4-BE49-F238E27FC236}">
                    <a16:creationId xmlns:a16="http://schemas.microsoft.com/office/drawing/2014/main" id="{D6480710-6048-264B-1508-040BADC0A8B9}"/>
                  </a:ext>
                </a:extLst>
              </p:cNvPr>
              <p:cNvSpPr txBox="1">
                <a:spLocks noRot="1" noChangeAspect="1" noMove="1" noResize="1" noEditPoints="1" noAdjustHandles="1" noChangeArrowheads="1" noChangeShapeType="1" noTextEdit="1"/>
              </p:cNvSpPr>
              <p:nvPr/>
            </p:nvSpPr>
            <p:spPr>
              <a:xfrm>
                <a:off x="11021117" y="3646843"/>
                <a:ext cx="450444" cy="518604"/>
              </a:xfrm>
              <a:prstGeom prst="rect">
                <a:avLst/>
              </a:prstGeom>
              <a:blipFill>
                <a:blip r:embed="rId3"/>
                <a:stretch>
                  <a:fillRect l="-10811" t="-4878" r="-10811" b="-14634"/>
                </a:stretch>
              </a:blipFill>
            </p:spPr>
            <p:txBody>
              <a:bodyPr/>
              <a:lstStyle/>
              <a:p>
                <a:r>
                  <a:rPr lang="en-JP">
                    <a:noFill/>
                  </a:rPr>
                  <a:t> </a:t>
                </a:r>
              </a:p>
            </p:txBody>
          </p:sp>
        </mc:Fallback>
      </mc:AlternateContent>
      <p:cxnSp>
        <p:nvCxnSpPr>
          <p:cNvPr id="26" name="Straight Arrow Connector 25">
            <a:extLst>
              <a:ext uri="{FF2B5EF4-FFF2-40B4-BE49-F238E27FC236}">
                <a16:creationId xmlns:a16="http://schemas.microsoft.com/office/drawing/2014/main" id="{ADC83E5A-770F-B68C-CDF6-7245227CE905}"/>
              </a:ext>
            </a:extLst>
          </p:cNvPr>
          <p:cNvCxnSpPr/>
          <p:nvPr/>
        </p:nvCxnSpPr>
        <p:spPr>
          <a:xfrm>
            <a:off x="9063234" y="5897834"/>
            <a:ext cx="33417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F401C89-5DC5-CC09-B917-D93665EC2AED}"/>
              </a:ext>
            </a:extLst>
          </p:cNvPr>
          <p:cNvCxnSpPr>
            <a:cxnSpLocks/>
          </p:cNvCxnSpPr>
          <p:nvPr/>
        </p:nvCxnSpPr>
        <p:spPr>
          <a:xfrm flipH="1">
            <a:off x="8965553" y="6282862"/>
            <a:ext cx="46939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C3A2BAC-1A95-B42B-64A7-30C1659AC356}"/>
              </a:ext>
            </a:extLst>
          </p:cNvPr>
          <p:cNvSpPr>
            <a:spLocks noGrp="1"/>
          </p:cNvSpPr>
          <p:nvPr>
            <p:ph type="sldNum" sz="quarter" idx="12"/>
          </p:nvPr>
        </p:nvSpPr>
        <p:spPr/>
        <p:txBody>
          <a:bodyPr/>
          <a:lstStyle/>
          <a:p>
            <a:fld id="{12AD7442-7840-4032-B275-B79E40692EEB}" type="slidenum">
              <a:rPr kumimoji="1" lang="ja-JP" altLang="en-US" smtClean="0"/>
              <a:t>9</a:t>
            </a:fld>
            <a:endParaRPr kumimoji="1" lang="ja-JP" altLang="en-US"/>
          </a:p>
        </p:txBody>
      </p:sp>
    </p:spTree>
    <p:extLst>
      <p:ext uri="{BB962C8B-B14F-4D97-AF65-F5344CB8AC3E}">
        <p14:creationId xmlns:p14="http://schemas.microsoft.com/office/powerpoint/2010/main" val="341222408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1749</TotalTime>
  <Words>1950</Words>
  <Application>Microsoft Macintosh PowerPoint</Application>
  <PresentationFormat>ワイド画面</PresentationFormat>
  <Paragraphs>323</Paragraphs>
  <Slides>17</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17</vt:i4>
      </vt:variant>
    </vt:vector>
  </HeadingPairs>
  <TitlesOfParts>
    <vt:vector size="29" baseType="lpstr">
      <vt:lpstr>CenturyStd-Book</vt:lpstr>
      <vt:lpstr>ＭＳ 明朝</vt:lpstr>
      <vt:lpstr>UDReiminPr6N-Light</vt:lpstr>
      <vt:lpstr>YuGoPr6N-Demi</vt:lpstr>
      <vt:lpstr>游ゴシック</vt:lpstr>
      <vt:lpstr>游ゴシック Light</vt:lpstr>
      <vt:lpstr>Aptos</vt:lpstr>
      <vt:lpstr>Arial</vt:lpstr>
      <vt:lpstr>Cambria Math</vt:lpstr>
      <vt:lpstr>Century</vt:lpstr>
      <vt:lpstr>Wingdings</vt:lpstr>
      <vt:lpstr>Office テーマ</vt:lpstr>
      <vt:lpstr>第４章 技術が貿易を決める リカード・モデル</vt:lpstr>
      <vt:lpstr>第４章　技術が貿易を決める 　　　　リカード・モデル</vt:lpstr>
      <vt:lpstr>１　比較優位</vt:lpstr>
      <vt:lpstr>PowerPoint プレゼンテーション</vt:lpstr>
      <vt:lpstr>比較優位の考え方</vt:lpstr>
      <vt:lpstr>PowerPoint プレゼンテーション</vt:lpstr>
      <vt:lpstr>PowerPoint プレゼンテーション</vt:lpstr>
      <vt:lpstr>PowerPoint プレゼンテーション</vt:lpstr>
      <vt:lpstr>比較優位による国際分業の利益</vt:lpstr>
      <vt:lpstr>閉鎖経済時の生産と消費</vt:lpstr>
      <vt:lpstr>交易条件と自由貿易</vt:lpstr>
      <vt:lpstr>３　リカード・モデルの現実への適用</vt:lpstr>
      <vt:lpstr>アジアの賃金上昇と生産の国内回帰</vt:lpstr>
      <vt:lpstr>産業間で生産要素は転用可能か</vt:lpstr>
      <vt:lpstr>特殊要素モデルによる所得分配の描写</vt:lpstr>
      <vt:lpstr>貿易自由化の推進は国内の所得分配にどのような変化をもたらすか？</vt:lpstr>
      <vt:lpstr>本章の問いへの答え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第４章 技術が貿易を決める リカード・モデル</dc:title>
  <dc:creator>伊藤　萬里</dc:creator>
  <cp:lastModifiedBy>Ayumu Tanaka</cp:lastModifiedBy>
  <cp:revision>102</cp:revision>
  <dcterms:created xsi:type="dcterms:W3CDTF">2023-01-19T16:20:11Z</dcterms:created>
  <dcterms:modified xsi:type="dcterms:W3CDTF">2026-05-12T08:11:22Z</dcterms:modified>
</cp:coreProperties>
</file>