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256" r:id="rId2"/>
    <p:sldId id="300" r:id="rId3"/>
    <p:sldId id="301" r:id="rId4"/>
    <p:sldId id="257" r:id="rId5"/>
    <p:sldId id="258" r:id="rId6"/>
    <p:sldId id="259" r:id="rId7"/>
    <p:sldId id="265" r:id="rId8"/>
    <p:sldId id="266" r:id="rId9"/>
    <p:sldId id="260" r:id="rId10"/>
    <p:sldId id="269" r:id="rId11"/>
    <p:sldId id="270" r:id="rId12"/>
    <p:sldId id="271" r:id="rId13"/>
    <p:sldId id="303" r:id="rId14"/>
    <p:sldId id="304" r:id="rId15"/>
    <p:sldId id="272" r:id="rId16"/>
    <p:sldId id="273" r:id="rId17"/>
    <p:sldId id="274" r:id="rId18"/>
    <p:sldId id="305" r:id="rId19"/>
    <p:sldId id="306" r:id="rId20"/>
    <p:sldId id="275" r:id="rId21"/>
    <p:sldId id="276" r:id="rId22"/>
    <p:sldId id="277" r:id="rId23"/>
    <p:sldId id="278" r:id="rId24"/>
    <p:sldId id="279" r:id="rId25"/>
    <p:sldId id="280" r:id="rId26"/>
    <p:sldId id="281" r:id="rId27"/>
    <p:sldId id="282" r:id="rId28"/>
    <p:sldId id="283" r:id="rId29"/>
    <p:sldId id="284" r:id="rId30"/>
    <p:sldId id="262" r:id="rId31"/>
    <p:sldId id="267" r:id="rId32"/>
    <p:sldId id="285" r:id="rId33"/>
    <p:sldId id="287" r:id="rId34"/>
    <p:sldId id="286" r:id="rId35"/>
    <p:sldId id="288" r:id="rId36"/>
    <p:sldId id="291" r:id="rId37"/>
    <p:sldId id="290" r:id="rId38"/>
    <p:sldId id="289" r:id="rId39"/>
    <p:sldId id="292" r:id="rId40"/>
    <p:sldId id="293" r:id="rId41"/>
    <p:sldId id="294" r:id="rId42"/>
    <p:sldId id="295" r:id="rId43"/>
    <p:sldId id="296" r:id="rId44"/>
    <p:sldId id="297" r:id="rId45"/>
    <p:sldId id="298" r:id="rId46"/>
    <p:sldId id="299" r:id="rId47"/>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17"/>
    <p:restoredTop sz="94726"/>
  </p:normalViewPr>
  <p:slideViewPr>
    <p:cSldViewPr snapToGrid="0">
      <p:cViewPr varScale="1">
        <p:scale>
          <a:sx n="84" d="100"/>
          <a:sy n="84" d="100"/>
        </p:scale>
        <p:origin x="31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5T05:09:13.2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0,'10'1,"-1"0,0 1,0 0,0 0,0 1,0 0,0 1,-1 0,1 0,13 10,-3-1,-1 1,-1 0,23 25,8 19,-3 3,-2 2,55 108,-22-37,-33-62,257 467,-225-341,-20-47,17 72,-18-47,48 55,-69-158,4-1,3-2,59 78,-55-83,10 19,-3 1,-4 3,41 110,-11-15,29 80,-37-81,123 229,-44-106,-47-120,-11-24,113 226,-122-251,-51-90,26 53,236 630,-21-45,-160-465,-55-113,-4 3,42 127,-82-202,1 0,2-1,34 54,72 89,-28-45,-71-96,-1 0,-2 1,-2 1,-1 0,14 56,145 426,31-13,-62-160,218 431,-262-575,106 192,-188-360,22 65,-26-60,22 42,-25-56,-1 0,-2 1,0 0,7 51,-1-7,150 485,-132-452,-16-48,2-1,37 75,-22-69,-10-20,30 75,-45-91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5T05:09:25.151"/>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0,'18'1,"0"1,-1 0,1 1,-1 1,0 1,0 1,0 0,-1 1,18 10,21 15,62 48,-24-16,216 144,178 109,-412-268,129 113,-152-118,267 235,-283-247,495 398,-42-99,-167-117,-87-64,42 29,286 232,227 158,-381-320,-228-144,168 127,30 11,-158-110,132 83,165 108,-436-267,668 420,-143-128,-369-190,-183-119,58 36,-44-33,67 55,27 17,-130-93,-9-3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17T10:15:00.902"/>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0 172,'67'0,"0"0,2 0,-1 0,-10 0,0 0,6 1,2-2,2 1,0 0,-3 1,1-2,0 2,0-2,-5 1,-1 0,-3 0,-1 0,-1 0,0 0,-2 1,0-2,-2 1,-1 0,45 0,-5 0,-8 0,-1 0,-3 0,-10 0,-6 0,-8 0,-4 0,-4 0,-5 0,-2 0,1 0,3-2,2-3,6-3,4-4,8 0,3-2,4 2,4 0,1 1,0-1,1 2,-3 0,-5 2,-9 4,-9 1,-6 2,-1-1,7-2,4-2,7 0,5 3,-3 0,2 3,-4 0,-3 0,-1 0,-7 0,-4 0,-4-2,0-1,4 0,0 0,0 2,-5 1,-6 0,-15 0,-7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17T10:15:06.651"/>
    </inkml:context>
    <inkml:brush xml:id="br0">
      <inkml:brushProperty name="width" value="0.4" units="cm"/>
      <inkml:brushProperty name="height" value="0.8" units="cm"/>
      <inkml:brushProperty name="color" value="#00FDFF"/>
      <inkml:brushProperty name="tip" value="rectangle"/>
      <inkml:brushProperty name="rasterOp" value="maskPen"/>
    </inkml:brush>
  </inkml:definitions>
  <inkml:trace contextRef="#ctx0" brushRef="#br0">1 260,'51'0,"0"0,4 0,0 0,43 0,-43 0,1 0,-2 0,0 0,2 0,0 0,2 0,0 0,-2 0,0 0,0 0,-1 0,-4 0,-1 0,41 0,-10 0,-4-3,-3-4,-1 0,0-2,-2 4,3 1,-3 1,-4 2,-5 1,-8-3,0-1,5 1,3-3,5 1,4-1,-3-4,2 2,1-1,1-1,4-1,-2-1,5-1,5 2,2 0,0-1,-5 3,-9-1,-5 0,0 2,-3-1,7 2,6 3,12-2,-37 4,1 0,1 0,0 0,-1 0,-2 0,39 2,-16 0,-12 0,-14 0,-10-2,-10-1,-4-1,-1 2,0 2,-1 0,-1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5T05:18:39.852"/>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1,'37'16,"47"15,24 9,768 409,-448-144,-341-238,91 69,39 32,242 141,-379-263,670 354,-412-242,-106-46,-123-64,-1 3,125 85,-26-14,-112-68,404 214,-95-55,-103-50,175 100,-21 37,-224-129,259 144,-97-46,-235-151,-98-75,512 338,-466-318,115 90,-148-102,155 78,-166-98,884 433,-785-378,4 1,156 69,-68-32,463 268,-562-307,24 16,-153-84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5T05:18:42.135"/>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74,'1756'-57,"-730"40,-655 20,-285-4,189 6,-216-1,0 3,95 24,-114-22,0-2,0-1,0-2,59-2,-69-3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5T05:18:48.5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1,'16'17,"-1"1,24 38,7 8,-29-41,-1-1,-1 2,-1 0,-1 1,-2 0,10 29,67 202,-69-196,2-2,30 62,-40-93,-1 1,-1 0,-1 1,5 40,-6-30,19 63,95 222,-76-221,61 106,-79-155,-1 1,33 111,-53-145,4 4,2 0,0 0,16 23,20 43,-12-14,30 80,-38-87,66 117,14 31,91 214,-62-143,198 342,48-29,-319-504,366 546,-299-466,26 39,126 246,-219-358,84 103,-78-114,61 78,61 89,-154-203,-3 1,47 107,-40-77,98 155,-25-51,33 58,71 144,-131-204,8-4,213 311,-259-431,12 17,65 114,-43-56,-38-65,41 90,15 56,-59-105,-34-95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5T05:18:50.5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1,'1659'0,"-1222"23,-310-14,167 26,29 1,336-30,-363-9,-186 3,-80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ヒラギノ角ゴ ProN W3"/>
      </a:defRPr>
    </a:lvl1pPr>
    <a:lvl2pPr indent="228600" defTabSz="457200" latinLnBrk="0">
      <a:lnSpc>
        <a:spcPct val="117999"/>
      </a:lnSpc>
      <a:defRPr sz="2200">
        <a:latin typeface="+mn-lt"/>
        <a:ea typeface="+mn-ea"/>
        <a:cs typeface="+mn-cs"/>
        <a:sym typeface="ヒラギノ角ゴ ProN W3"/>
      </a:defRPr>
    </a:lvl2pPr>
    <a:lvl3pPr indent="457200" defTabSz="457200" latinLnBrk="0">
      <a:lnSpc>
        <a:spcPct val="117999"/>
      </a:lnSpc>
      <a:defRPr sz="2200">
        <a:latin typeface="+mn-lt"/>
        <a:ea typeface="+mn-ea"/>
        <a:cs typeface="+mn-cs"/>
        <a:sym typeface="ヒラギノ角ゴ ProN W3"/>
      </a:defRPr>
    </a:lvl3pPr>
    <a:lvl4pPr indent="685800" defTabSz="457200" latinLnBrk="0">
      <a:lnSpc>
        <a:spcPct val="117999"/>
      </a:lnSpc>
      <a:defRPr sz="2200">
        <a:latin typeface="+mn-lt"/>
        <a:ea typeface="+mn-ea"/>
        <a:cs typeface="+mn-cs"/>
        <a:sym typeface="ヒラギノ角ゴ ProN W3"/>
      </a:defRPr>
    </a:lvl4pPr>
    <a:lvl5pPr indent="914400" defTabSz="457200" latinLnBrk="0">
      <a:lnSpc>
        <a:spcPct val="117999"/>
      </a:lnSpc>
      <a:defRPr sz="2200">
        <a:latin typeface="+mn-lt"/>
        <a:ea typeface="+mn-ea"/>
        <a:cs typeface="+mn-cs"/>
        <a:sym typeface="ヒラギノ角ゴ ProN W3"/>
      </a:defRPr>
    </a:lvl5pPr>
    <a:lvl6pPr indent="1143000" defTabSz="457200" latinLnBrk="0">
      <a:lnSpc>
        <a:spcPct val="117999"/>
      </a:lnSpc>
      <a:defRPr sz="2200">
        <a:latin typeface="+mn-lt"/>
        <a:ea typeface="+mn-ea"/>
        <a:cs typeface="+mn-cs"/>
        <a:sym typeface="ヒラギノ角ゴ ProN W3"/>
      </a:defRPr>
    </a:lvl6pPr>
    <a:lvl7pPr indent="1371600" defTabSz="457200" latinLnBrk="0">
      <a:lnSpc>
        <a:spcPct val="117999"/>
      </a:lnSpc>
      <a:defRPr sz="2200">
        <a:latin typeface="+mn-lt"/>
        <a:ea typeface="+mn-ea"/>
        <a:cs typeface="+mn-cs"/>
        <a:sym typeface="ヒラギノ角ゴ ProN W3"/>
      </a:defRPr>
    </a:lvl7pPr>
    <a:lvl8pPr indent="1600200" defTabSz="457200" latinLnBrk="0">
      <a:lnSpc>
        <a:spcPct val="117999"/>
      </a:lnSpc>
      <a:defRPr sz="2200">
        <a:latin typeface="+mn-lt"/>
        <a:ea typeface="+mn-ea"/>
        <a:cs typeface="+mn-cs"/>
        <a:sym typeface="ヒラギノ角ゴ ProN W3"/>
      </a:defRPr>
    </a:lvl8pPr>
    <a:lvl9pPr indent="1828800" defTabSz="457200" latinLnBrk="0">
      <a:lnSpc>
        <a:spcPct val="117999"/>
      </a:lnSpc>
      <a:defRPr sz="2200">
        <a:latin typeface="+mn-lt"/>
        <a:ea typeface="+mn-ea"/>
        <a:cs typeface="+mn-cs"/>
        <a:sym typeface="ヒラギノ角ゴ ProN W3"/>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693385" y="1638300"/>
            <a:ext cx="13953493" cy="3302000"/>
          </a:xfrm>
          <a:prstGeom prst="rect">
            <a:avLst/>
          </a:prstGeom>
        </p:spPr>
        <p:txBody>
          <a:bodyPr anchor="b"/>
          <a:lstStyle/>
          <a:p>
            <a:r>
              <a:rPr dirty="0"/>
              <a:t>Title Text</a:t>
            </a:r>
          </a:p>
        </p:txBody>
      </p:sp>
      <p:sp>
        <p:nvSpPr>
          <p:cNvPr id="12" name="Body Level One…"/>
          <p:cNvSpPr txBox="1">
            <a:spLocks noGrp="1"/>
          </p:cNvSpPr>
          <p:nvPr>
            <p:ph type="body" sz="quarter" idx="1"/>
          </p:nvPr>
        </p:nvSpPr>
        <p:spPr>
          <a:xfrm>
            <a:off x="1693385" y="5041900"/>
            <a:ext cx="13953493"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 name="Slide Number"/>
          <p:cNvSpPr txBox="1">
            <a:spLocks noGrp="1"/>
          </p:cNvSpPr>
          <p:nvPr>
            <p:ph type="sldNum" sz="quarter" idx="2"/>
          </p:nvPr>
        </p:nvSpPr>
        <p:spPr>
          <a:xfrm>
            <a:off x="16766474" y="9332494"/>
            <a:ext cx="354264" cy="348813"/>
          </a:xfrm>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02" name="Image"/>
          <p:cNvSpPr>
            <a:spLocks noGrp="1"/>
          </p:cNvSpPr>
          <p:nvPr>
            <p:ph type="pic" idx="21"/>
          </p:nvPr>
        </p:nvSpPr>
        <p:spPr>
          <a:xfrm>
            <a:off x="-1266510" y="0"/>
            <a:ext cx="19873282" cy="99441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xfrm>
            <a:off x="16442416" y="9296400"/>
            <a:ext cx="360676" cy="34881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xfrm>
            <a:off x="15896969" y="9296400"/>
            <a:ext cx="360676" cy="34881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693385" y="3225800"/>
            <a:ext cx="13953493" cy="3302000"/>
          </a:xfrm>
          <a:prstGeom prst="rect">
            <a:avLst/>
          </a:prstGeom>
        </p:spPr>
        <p:txBody>
          <a:bodyPr/>
          <a:lstStyle/>
          <a:p>
            <a:r>
              <a:rPr dirty="0"/>
              <a:t>Title Text</a:t>
            </a:r>
          </a:p>
        </p:txBody>
      </p:sp>
      <p:sp>
        <p:nvSpPr>
          <p:cNvPr id="31" name="Slide Number"/>
          <p:cNvSpPr txBox="1">
            <a:spLocks noGrp="1"/>
          </p:cNvSpPr>
          <p:nvPr>
            <p:ph type="sldNum" sz="quarter" idx="2"/>
          </p:nvPr>
        </p:nvSpPr>
        <p:spPr>
          <a:xfrm>
            <a:off x="16330119" y="9296400"/>
            <a:ext cx="360676" cy="34881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38" name="Image"/>
          <p:cNvSpPr>
            <a:spLocks noGrp="1"/>
          </p:cNvSpPr>
          <p:nvPr>
            <p:ph type="pic" idx="21"/>
          </p:nvPr>
        </p:nvSpPr>
        <p:spPr>
          <a:xfrm>
            <a:off x="3018459" y="613834"/>
            <a:ext cx="16535905" cy="82677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270039" y="635000"/>
            <a:ext cx="7112217"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1270039" y="4724400"/>
            <a:ext cx="7112217"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1" name="Slide Number"/>
          <p:cNvSpPr txBox="1">
            <a:spLocks noGrp="1"/>
          </p:cNvSpPr>
          <p:nvPr>
            <p:ph type="sldNum" sz="quarter" idx="2"/>
          </p:nvPr>
        </p:nvSpPr>
        <p:spPr>
          <a:xfrm>
            <a:off x="16522622" y="9365124"/>
            <a:ext cx="360676" cy="34881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lvl1pPr>
              <a:defRPr>
                <a:latin typeface="ＭＳ Ｐゴシック" panose="020B0600070205080204" pitchFamily="50" charset="-128"/>
                <a:ea typeface="ＭＳ Ｐゴシック" panose="020B0600070205080204" pitchFamily="50" charset="-128"/>
              </a:defRPr>
            </a:lvl1pPr>
          </a:lstStyle>
          <a:p>
            <a:r>
              <a:rPr dirty="0"/>
              <a:t>Title Text</a:t>
            </a:r>
          </a:p>
        </p:txBody>
      </p:sp>
      <p:sp>
        <p:nvSpPr>
          <p:cNvPr id="49" name="Slide Number"/>
          <p:cNvSpPr txBox="1">
            <a:spLocks noGrp="1"/>
          </p:cNvSpPr>
          <p:nvPr>
            <p:ph type="sldNum" sz="quarter" idx="2"/>
          </p:nvPr>
        </p:nvSpPr>
        <p:spPr>
          <a:xfrm>
            <a:off x="16442419" y="9296400"/>
            <a:ext cx="360676" cy="348813"/>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lvl1pPr>
              <a:defRPr>
                <a:latin typeface="ＭＳ Ｐゴシック" panose="020B0600070205080204" pitchFamily="50" charset="-128"/>
                <a:ea typeface="ＭＳ Ｐゴシック" panose="020B0600070205080204" pitchFamily="50" charset="-128"/>
              </a:defRPr>
            </a:lvl1pPr>
          </a:lstStyle>
          <a:p>
            <a:r>
              <a:rPr dirty="0"/>
              <a:t>Title Text</a:t>
            </a:r>
          </a:p>
        </p:txBody>
      </p:sp>
      <p:sp>
        <p:nvSpPr>
          <p:cNvPr id="57" name="Body Level One…"/>
          <p:cNvSpPr txBox="1">
            <a:spLocks noGrp="1"/>
          </p:cNvSpPr>
          <p:nvPr>
            <p:ph type="body" idx="1"/>
          </p:nvPr>
        </p:nvSpPr>
        <p:spPr>
          <a:prstGeom prst="rect">
            <a:avLst/>
          </a:prstGeom>
        </p:spPr>
        <p:txBody>
          <a:bodyPr/>
          <a:lstStyle>
            <a:lvl1pPr>
              <a:defRPr>
                <a:latin typeface="ＭＳ Ｐゴシック" panose="020B0600070205080204" pitchFamily="50" charset="-128"/>
                <a:ea typeface="ＭＳ Ｐゴシック" panose="020B0600070205080204" pitchFamily="50" charset="-128"/>
              </a:defRPr>
            </a:lvl1pPr>
            <a:lvl2pPr>
              <a:defRPr>
                <a:latin typeface="ＭＳ Ｐゴシック" panose="020B0600070205080204" pitchFamily="50" charset="-128"/>
                <a:ea typeface="ＭＳ Ｐゴシック" panose="020B0600070205080204" pitchFamily="50" charset="-128"/>
              </a:defRPr>
            </a:lvl2pPr>
            <a:lvl3pPr>
              <a:defRPr>
                <a:latin typeface="ＭＳ Ｐゴシック" panose="020B0600070205080204" pitchFamily="50" charset="-128"/>
                <a:ea typeface="ＭＳ Ｐゴシック" panose="020B0600070205080204" pitchFamily="50" charset="-128"/>
              </a:defRPr>
            </a:lvl3pPr>
            <a:lvl4pPr>
              <a:defRPr>
                <a:latin typeface="ＭＳ Ｐゴシック" panose="020B0600070205080204" pitchFamily="50" charset="-128"/>
                <a:ea typeface="ＭＳ Ｐゴシック" panose="020B0600070205080204" pitchFamily="50" charset="-128"/>
              </a:defRPr>
            </a:lvl4pPr>
            <a:lvl5pPr>
              <a:defRPr>
                <a:latin typeface="ＭＳ Ｐゴシック" panose="020B0600070205080204" pitchFamily="50" charset="-128"/>
                <a:ea typeface="ＭＳ Ｐゴシック" panose="020B0600070205080204" pitchFamily="50" charset="-128"/>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8" name="Slide Number"/>
          <p:cNvSpPr txBox="1">
            <a:spLocks noGrp="1"/>
          </p:cNvSpPr>
          <p:nvPr>
            <p:ph type="sldNum" sz="quarter" idx="2"/>
          </p:nvPr>
        </p:nvSpPr>
        <p:spPr>
          <a:xfrm>
            <a:off x="16602842" y="9296400"/>
            <a:ext cx="360676" cy="34881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5" name="Image"/>
          <p:cNvSpPr>
            <a:spLocks noGrp="1"/>
          </p:cNvSpPr>
          <p:nvPr>
            <p:ph type="pic" idx="21"/>
          </p:nvPr>
        </p:nvSpPr>
        <p:spPr>
          <a:xfrm>
            <a:off x="5448466" y="2586567"/>
            <a:ext cx="12573384" cy="6286501"/>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rPr dirty="0"/>
              <a:t>Title Text</a:t>
            </a:r>
          </a:p>
        </p:txBody>
      </p:sp>
      <p:sp>
        <p:nvSpPr>
          <p:cNvPr id="67" name="Body Level One…"/>
          <p:cNvSpPr txBox="1">
            <a:spLocks noGrp="1"/>
          </p:cNvSpPr>
          <p:nvPr>
            <p:ph type="body" sz="half" idx="1"/>
          </p:nvPr>
        </p:nvSpPr>
        <p:spPr>
          <a:xfrm>
            <a:off x="1270039" y="2590800"/>
            <a:ext cx="7112217"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8" name="Slide Number"/>
          <p:cNvSpPr txBox="1">
            <a:spLocks noGrp="1"/>
          </p:cNvSpPr>
          <p:nvPr>
            <p:ph type="sldNum" sz="quarter" idx="2"/>
          </p:nvPr>
        </p:nvSpPr>
        <p:spPr>
          <a:xfrm>
            <a:off x="16224231" y="9296400"/>
            <a:ext cx="347851" cy="348813"/>
          </a:xfrm>
          <a:prstGeom prst="rect">
            <a:avLst/>
          </a:prstGeom>
        </p:spPr>
        <p:txBody>
          <a:bodyPr/>
          <a:lstStyle>
            <a:lvl1pPr>
              <a:defRPr>
                <a:latin typeface="+mn-lt"/>
                <a:ea typeface="+mn-ea"/>
                <a:cs typeface="+mn-cs"/>
                <a:sym typeface="ヒラギノ角ゴ ProN W3"/>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270039" y="1270000"/>
            <a:ext cx="14800185" cy="7213600"/>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6" name="Slide Number"/>
          <p:cNvSpPr txBox="1">
            <a:spLocks noGrp="1"/>
          </p:cNvSpPr>
          <p:nvPr>
            <p:ph type="sldNum" sz="quarter" idx="2"/>
          </p:nvPr>
        </p:nvSpPr>
        <p:spPr>
          <a:xfrm>
            <a:off x="16763268" y="9296400"/>
            <a:ext cx="360676" cy="34881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8907205" y="5029200"/>
            <a:ext cx="8073244" cy="4038600"/>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8670131" y="889001"/>
            <a:ext cx="7823439" cy="3911601"/>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3166630" y="889000"/>
            <a:ext cx="15977088" cy="79883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xfrm>
            <a:off x="16612481" y="9296399"/>
            <a:ext cx="360676" cy="34881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1693385" y="6362700"/>
            <a:ext cx="13953493" cy="471924"/>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ここに引用を入力してください。”"/>
          <p:cNvSpPr txBox="1">
            <a:spLocks noGrp="1"/>
          </p:cNvSpPr>
          <p:nvPr>
            <p:ph type="body" sz="quarter" idx="22"/>
          </p:nvPr>
        </p:nvSpPr>
        <p:spPr>
          <a:xfrm>
            <a:off x="1693385" y="4259094"/>
            <a:ext cx="13953493" cy="625812"/>
          </a:xfrm>
          <a:prstGeom prst="rect">
            <a:avLst/>
          </a:prstGeom>
        </p:spPr>
        <p:txBody>
          <a:bodyPr>
            <a:spAutoFit/>
          </a:bodyPr>
          <a:lstStyle>
            <a:lvl1pPr marL="0" indent="0" algn="ctr">
              <a:spcBef>
                <a:spcPts val="0"/>
              </a:spcBef>
              <a:buSzTx/>
              <a:buNone/>
              <a:defRPr sz="3400"/>
            </a:lvl1pPr>
          </a:lstStyle>
          <a:p>
            <a:r>
              <a:rPr dirty="0"/>
              <a:t>“</a:t>
            </a:r>
            <a:r>
              <a:rPr dirty="0" err="1"/>
              <a:t>ここに引用を入力してください</a:t>
            </a:r>
            <a:r>
              <a:rPr dirty="0"/>
              <a:t>。”</a:t>
            </a:r>
          </a:p>
        </p:txBody>
      </p:sp>
      <p:sp>
        <p:nvSpPr>
          <p:cNvPr id="95" name="Slide Number"/>
          <p:cNvSpPr txBox="1">
            <a:spLocks noGrp="1"/>
          </p:cNvSpPr>
          <p:nvPr>
            <p:ph type="sldNum" sz="quarter" idx="2"/>
          </p:nvPr>
        </p:nvSpPr>
        <p:spPr>
          <a:xfrm>
            <a:off x="16527603" y="9152566"/>
            <a:ext cx="360676" cy="348813"/>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70039" y="254000"/>
            <a:ext cx="14800185"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rPr dirty="0"/>
              <a:t>Title Text</a:t>
            </a:r>
          </a:p>
        </p:txBody>
      </p:sp>
      <p:sp>
        <p:nvSpPr>
          <p:cNvPr id="3" name="Slide Number"/>
          <p:cNvSpPr txBox="1">
            <a:spLocks noGrp="1"/>
          </p:cNvSpPr>
          <p:nvPr>
            <p:ph type="sldNum" sz="quarter" idx="2"/>
          </p:nvPr>
        </p:nvSpPr>
        <p:spPr>
          <a:xfrm>
            <a:off x="16763267" y="9296400"/>
            <a:ext cx="360676" cy="348813"/>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t>‹#›</a:t>
            </a:fld>
            <a:endParaRPr/>
          </a:p>
        </p:txBody>
      </p:sp>
      <p:sp>
        <p:nvSpPr>
          <p:cNvPr id="4" name="Body Level One…"/>
          <p:cNvSpPr txBox="1">
            <a:spLocks noGrp="1"/>
          </p:cNvSpPr>
          <p:nvPr>
            <p:ph type="body" idx="1"/>
          </p:nvPr>
        </p:nvSpPr>
        <p:spPr>
          <a:xfrm>
            <a:off x="1270039" y="2590800"/>
            <a:ext cx="14800185"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hf hdr="0" ftr="0" dt="0"/>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ＭＳ Ｐゴシック" panose="020B0600070205080204" pitchFamily="50" charset="-128"/>
          <a:ea typeface="ＭＳ Ｐゴシック" panose="020B0600070205080204" pitchFamily="50" charset="-128"/>
          <a:cs typeface="+mn-cs"/>
          <a:sym typeface="ヒラギノ角ゴ ProN W3"/>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ヒラギノ角ゴ ProN W3"/>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ＭＳ Ｐゴシック" panose="020B0600070205080204" pitchFamily="50" charset="-128"/>
          <a:ea typeface="ＭＳ Ｐゴシック" panose="020B0600070205080204" pitchFamily="50" charset="-128"/>
          <a:cs typeface="+mn-cs"/>
          <a:sym typeface="ヒラギノ角ゴ ProN W3"/>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ＭＳ Ｐゴシック" panose="020B0600070205080204" pitchFamily="50" charset="-128"/>
          <a:ea typeface="ＭＳ Ｐゴシック" panose="020B0600070205080204" pitchFamily="50" charset="-128"/>
          <a:cs typeface="+mn-cs"/>
          <a:sym typeface="ヒラギノ角ゴ ProN W3"/>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ＭＳ Ｐゴシック" panose="020B0600070205080204" pitchFamily="50" charset="-128"/>
          <a:ea typeface="ＭＳ Ｐゴシック" panose="020B0600070205080204" pitchFamily="50" charset="-128"/>
          <a:cs typeface="+mn-cs"/>
          <a:sym typeface="ヒラギノ角ゴ ProN W3"/>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ＭＳ Ｐゴシック" panose="020B0600070205080204" pitchFamily="50" charset="-128"/>
          <a:ea typeface="ＭＳ Ｐゴシック" panose="020B0600070205080204" pitchFamily="50" charset="-128"/>
          <a:cs typeface="+mn-cs"/>
          <a:sym typeface="ヒラギノ角ゴ ProN W3"/>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ＭＳ Ｐゴシック" panose="020B0600070205080204" pitchFamily="50" charset="-128"/>
          <a:ea typeface="ＭＳ Ｐゴシック" panose="020B0600070205080204" pitchFamily="50" charset="-128"/>
          <a:cs typeface="+mn-cs"/>
          <a:sym typeface="ヒラギノ角ゴ ProN W3"/>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ヒラギノ角ゴ ProN W3"/>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ヒラギノ角ゴ ProN W3"/>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ヒラギノ角ゴ ProN W3"/>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ヒラギノ角ゴ ProN W3"/>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3" Type="http://schemas.openxmlformats.org/officeDocument/2006/relationships/customXml" Target="../ink/ink4.xml"/><Relationship Id="rId3" Type="http://schemas.openxmlformats.org/officeDocument/2006/relationships/customXml" Target="../ink/ink1.xml"/><Relationship Id="rId7" Type="http://schemas.openxmlformats.org/officeDocument/2006/relationships/customXml" Target="../ink/ink2.xml"/><Relationship Id="rId12"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49.png"/><Relationship Id="rId11" Type="http://schemas.openxmlformats.org/officeDocument/2006/relationships/customXml" Target="../ink/ink3.xml"/><Relationship Id="rId10" Type="http://schemas.openxmlformats.org/officeDocument/2006/relationships/image" Target="../media/image51.png"/><Relationship Id="rId1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customXml" Target="../ink/ink6.xml"/><Relationship Id="rId10" Type="http://schemas.openxmlformats.org/officeDocument/2006/relationships/image" Target="../media/image64.png"/><Relationship Id="rId4" Type="http://schemas.openxmlformats.org/officeDocument/2006/relationships/image" Target="../media/image10.png"/><Relationship Id="rId9" Type="http://schemas.openxmlformats.org/officeDocument/2006/relationships/customXml" Target="../ink/ink8.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第7回 ヘクシャー=オリーン・モデル1:…"/>
          <p:cNvSpPr txBox="1">
            <a:spLocks noGrp="1"/>
          </p:cNvSpPr>
          <p:nvPr>
            <p:ph type="title"/>
          </p:nvPr>
        </p:nvSpPr>
        <p:spPr>
          <a:prstGeom prst="rect">
            <a:avLst/>
          </a:prstGeom>
        </p:spPr>
        <p:txBody>
          <a:bodyPr/>
          <a:lstStyle/>
          <a:p>
            <a:pPr>
              <a:defRPr sz="4700"/>
            </a:pPr>
            <a:r>
              <a:rPr lang="ja-JP" altLang="en-JP" dirty="0">
                <a:latin typeface="ＭＳ Ｐゴシック" panose="020B0600070205080204" pitchFamily="50" charset="-128"/>
                <a:ea typeface="ＭＳ Ｐゴシック" panose="020B0600070205080204" pitchFamily="50" charset="-128"/>
              </a:rPr>
              <a:t>第</a:t>
            </a:r>
            <a:r>
              <a:rPr lang="en-JP" altLang="ja-JP" dirty="0">
                <a:latin typeface="ＭＳ Ｐゴシック" panose="020B0600070205080204" pitchFamily="50" charset="-128"/>
                <a:ea typeface="ＭＳ Ｐゴシック" panose="020B0600070205080204" pitchFamily="50" charset="-128"/>
              </a:rPr>
              <a:t>5</a:t>
            </a:r>
            <a:r>
              <a:rPr lang="ja-JP" altLang="en-JP" dirty="0">
                <a:latin typeface="ＭＳ Ｐゴシック" panose="020B0600070205080204" pitchFamily="50" charset="-128"/>
                <a:ea typeface="ＭＳ Ｐゴシック" panose="020B0600070205080204" pitchFamily="50" charset="-128"/>
              </a:rPr>
              <a:t>章</a:t>
            </a:r>
            <a:br>
              <a:rPr lang="en-US" altLang="ja-JP" dirty="0">
                <a:latin typeface="ＭＳ Ｐゴシック" panose="020B0600070205080204" pitchFamily="50" charset="-128"/>
                <a:ea typeface="ＭＳ Ｐゴシック" panose="020B0600070205080204" pitchFamily="50" charset="-128"/>
              </a:rPr>
            </a:br>
            <a:r>
              <a:rPr lang="zh-CN" altLang="en-US" dirty="0">
                <a:latin typeface="ＭＳ Ｐゴシック" panose="020B0600070205080204" pitchFamily="50" charset="-128"/>
                <a:ea typeface="ＭＳ Ｐゴシック" panose="020B0600070205080204" pitchFamily="50" charset="-128"/>
              </a:rPr>
              <a:t>生産要素</a:t>
            </a:r>
            <a:r>
              <a:rPr lang="ja-JP" altLang="en-US" dirty="0">
                <a:latin typeface="ＭＳ Ｐゴシック" panose="020B0600070205080204" pitchFamily="50" charset="-128"/>
                <a:ea typeface="ＭＳ Ｐゴシック" panose="020B0600070205080204" pitchFamily="50" charset="-128"/>
              </a:rPr>
              <a:t>が</a:t>
            </a:r>
            <a:r>
              <a:rPr lang="zh-CN" altLang="en-US" dirty="0">
                <a:latin typeface="ＭＳ Ｐゴシック" panose="020B0600070205080204" pitchFamily="50" charset="-128"/>
                <a:ea typeface="ＭＳ Ｐゴシック" panose="020B0600070205080204" pitchFamily="50" charset="-128"/>
              </a:rPr>
              <a:t>貿易</a:t>
            </a:r>
            <a:r>
              <a:rPr lang="ja-JP" altLang="en-US" dirty="0">
                <a:latin typeface="ＭＳ Ｐゴシック" panose="020B0600070205080204" pitchFamily="50" charset="-128"/>
                <a:ea typeface="ＭＳ Ｐゴシック" panose="020B0600070205080204" pitchFamily="50" charset="-128"/>
              </a:rPr>
              <a:t>を</a:t>
            </a:r>
            <a:r>
              <a:rPr lang="zh-CN" altLang="en-US" dirty="0">
                <a:latin typeface="ＭＳ Ｐゴシック" panose="020B0600070205080204" pitchFamily="50" charset="-128"/>
                <a:ea typeface="ＭＳ Ｐゴシック" panose="020B0600070205080204" pitchFamily="50" charset="-128"/>
              </a:rPr>
              <a:t>決</a:t>
            </a:r>
            <a:r>
              <a:rPr lang="ja-JP" altLang="en-US" dirty="0">
                <a:latin typeface="ＭＳ Ｐゴシック" panose="020B0600070205080204" pitchFamily="50" charset="-128"/>
                <a:ea typeface="ＭＳ Ｐゴシック" panose="020B0600070205080204" pitchFamily="50" charset="-128"/>
              </a:rPr>
              <a:t>める</a:t>
            </a:r>
            <a:endParaRPr dirty="0">
              <a:latin typeface="ＭＳ Ｐゴシック" panose="020B0600070205080204" pitchFamily="50" charset="-128"/>
              <a:ea typeface="ＭＳ Ｐゴシック" panose="020B0600070205080204" pitchFamily="50" charset="-128"/>
            </a:endParaRPr>
          </a:p>
        </p:txBody>
      </p:sp>
      <p:sp>
        <p:nvSpPr>
          <p:cNvPr id="120" name="田中 鮎夢"/>
          <p:cNvSpPr txBox="1">
            <a:spLocks noGrp="1"/>
          </p:cNvSpPr>
          <p:nvPr>
            <p:ph type="body" sz="quarter" idx="1"/>
          </p:nvPr>
        </p:nvSpPr>
        <p:spPr>
          <a:prstGeom prst="rect">
            <a:avLst/>
          </a:prstGeom>
        </p:spPr>
        <p:txBody>
          <a:bodyPr/>
          <a:lstStyle/>
          <a:p>
            <a:r>
              <a:rPr lang="ja-JP" altLang="en-US">
                <a:latin typeface="ＭＳ Ｐゴシック" panose="020B0600070205080204" pitchFamily="50" charset="-128"/>
                <a:ea typeface="ＭＳ Ｐゴシック" panose="020B0600070205080204" pitchFamily="50" charset="-128"/>
              </a:rPr>
              <a:t>ヘクシャー</a:t>
            </a:r>
            <a:r>
              <a:rPr lang="en-US" altLang="ja-JP" dirty="0">
                <a:latin typeface="ＭＳ Ｐゴシック" panose="020B0600070205080204" pitchFamily="50" charset="-128"/>
                <a:ea typeface="ＭＳ Ｐゴシック" panose="020B0600070205080204" pitchFamily="50" charset="-128"/>
              </a:rPr>
              <a:t>=</a:t>
            </a:r>
            <a:r>
              <a:rPr lang="ja-JP" altLang="en-US">
                <a:latin typeface="ＭＳ Ｐゴシック" panose="020B0600070205080204" pitchFamily="50" charset="-128"/>
                <a:ea typeface="ＭＳ Ｐゴシック" panose="020B0600070205080204" pitchFamily="50" charset="-128"/>
              </a:rPr>
              <a:t>オリーン・モデル</a:t>
            </a:r>
            <a:endParaRPr dirty="0">
              <a:latin typeface="ＭＳ Ｐゴシック" panose="020B0600070205080204" pitchFamily="50" charset="-128"/>
              <a:ea typeface="ＭＳ Ｐゴシック" panose="020B0600070205080204" pitchFamily="50" charset="-128"/>
            </a:endParaRPr>
          </a:p>
        </p:txBody>
      </p:sp>
      <p:sp>
        <p:nvSpPr>
          <p:cNvPr id="12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C00675-5559-4AF8-2B4D-36198782FAD2}"/>
              </a:ext>
            </a:extLst>
          </p:cNvPr>
          <p:cNvSpPr>
            <a:spLocks noGrp="1"/>
          </p:cNvSpPr>
          <p:nvPr>
            <p:ph type="title"/>
          </p:nvPr>
        </p:nvSpPr>
        <p:spPr/>
        <p:txBody>
          <a:bodyPr>
            <a:noAutofit/>
          </a:bodyPr>
          <a:lstStyle/>
          <a:p>
            <a:r>
              <a:rPr lang="en-US" altLang="ja-JP" sz="6600" dirty="0"/>
              <a:t>2 </a:t>
            </a:r>
            <a:r>
              <a:rPr lang="ja-JP" altLang="en-US" sz="6600" dirty="0"/>
              <a:t>生産要素と完全雇用条件</a:t>
            </a:r>
            <a:endParaRPr kumimoji="1" lang="ja-JP" altLang="en-US" sz="6600" dirty="0"/>
          </a:p>
        </p:txBody>
      </p:sp>
      <p:sp>
        <p:nvSpPr>
          <p:cNvPr id="3" name="テキスト プレースホルダー 2">
            <a:extLst>
              <a:ext uri="{FF2B5EF4-FFF2-40B4-BE49-F238E27FC236}">
                <a16:creationId xmlns:a16="http://schemas.microsoft.com/office/drawing/2014/main" id="{B4E7C547-105B-82AF-ACD6-AF639164813C}"/>
              </a:ext>
            </a:extLst>
          </p:cNvPr>
          <p:cNvSpPr>
            <a:spLocks noGrp="1"/>
          </p:cNvSpPr>
          <p:nvPr>
            <p:ph type="body" idx="1"/>
          </p:nvPr>
        </p:nvSpPr>
        <p:spPr/>
        <p:txBody>
          <a:bodyPr>
            <a:normAutofit fontScale="92500" lnSpcReduction="20000"/>
          </a:bodyPr>
          <a:lstStyle/>
          <a:p>
            <a:pPr marL="0" indent="0">
              <a:buNone/>
            </a:pPr>
            <a:r>
              <a:rPr lang="en-US" altLang="ja-JP" u="sng" dirty="0">
                <a:latin typeface="ＭＳ Ｐゴシック" panose="020B0600070205080204" pitchFamily="50" charset="-128"/>
                <a:ea typeface="ＭＳ Ｐゴシック" panose="020B0600070205080204" pitchFamily="50" charset="-128"/>
              </a:rPr>
              <a:t>2 </a:t>
            </a:r>
            <a:r>
              <a:rPr lang="ja-JP" altLang="en-US" u="sng" dirty="0">
                <a:latin typeface="ＭＳ Ｐゴシック" panose="020B0600070205080204" pitchFamily="50" charset="-128"/>
                <a:ea typeface="ＭＳ Ｐゴシック" panose="020B0600070205080204" pitchFamily="50" charset="-128"/>
              </a:rPr>
              <a:t>財 </a:t>
            </a:r>
            <a:r>
              <a:rPr lang="en-US" altLang="ja-JP" u="sng" dirty="0">
                <a:latin typeface="ＭＳ Ｐゴシック" panose="020B0600070205080204" pitchFamily="50" charset="-128"/>
                <a:ea typeface="ＭＳ Ｐゴシック" panose="020B0600070205080204" pitchFamily="50" charset="-128"/>
              </a:rPr>
              <a:t>2 </a:t>
            </a:r>
            <a:r>
              <a:rPr lang="ja-JP" altLang="en-US" u="sng" dirty="0">
                <a:latin typeface="ＭＳ Ｐゴシック" panose="020B0600070205080204" pitchFamily="50" charset="-128"/>
                <a:ea typeface="ＭＳ Ｐゴシック" panose="020B0600070205080204" pitchFamily="50" charset="-128"/>
              </a:rPr>
              <a:t>生産要素 </a:t>
            </a:r>
            <a:r>
              <a:rPr lang="en-US" altLang="ja-JP" u="sng" dirty="0">
                <a:latin typeface="ＭＳ Ｐゴシック" panose="020B0600070205080204" pitchFamily="50" charset="-128"/>
                <a:ea typeface="ＭＳ Ｐゴシック" panose="020B0600070205080204" pitchFamily="50" charset="-128"/>
              </a:rPr>
              <a:t>2 </a:t>
            </a:r>
            <a:r>
              <a:rPr lang="ja-JP" altLang="en-US" u="sng" dirty="0">
                <a:latin typeface="ＭＳ Ｐゴシック" panose="020B0600070205080204" pitchFamily="50" charset="-128"/>
                <a:ea typeface="ＭＳ Ｐゴシック" panose="020B0600070205080204" pitchFamily="50" charset="-128"/>
              </a:rPr>
              <a:t>国モデル</a:t>
            </a:r>
            <a:endParaRPr lang="en-US" altLang="ja-JP" u="sng"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国：アメリカとメキ シコ</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生産要素：大卒労働者と高卒労働者</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財： </a:t>
            </a:r>
            <a:endParaRPr lang="en-US" altLang="ja-JP" dirty="0">
              <a:latin typeface="ＭＳ Ｐゴシック" panose="020B0600070205080204" pitchFamily="50" charset="-128"/>
              <a:ea typeface="ＭＳ Ｐゴシック" panose="020B0600070205080204" pitchFamily="50" charset="-128"/>
            </a:endParaRPr>
          </a:p>
          <a:p>
            <a:pPr lvl="1"/>
            <a:r>
              <a:rPr lang="ja-JP" altLang="en-US" dirty="0">
                <a:solidFill>
                  <a:schemeClr val="accent5"/>
                </a:solidFill>
                <a:latin typeface="ＭＳ Ｐゴシック" panose="020B0600070205080204" pitchFamily="50" charset="-128"/>
                <a:ea typeface="ＭＳ Ｐゴシック" panose="020B0600070205080204" pitchFamily="50" charset="-128"/>
              </a:rPr>
              <a:t>パソコン（</a:t>
            </a:r>
            <a:r>
              <a:rPr lang="en-US" altLang="ja-JP" dirty="0">
                <a:solidFill>
                  <a:schemeClr val="accent5"/>
                </a:solidFill>
                <a:latin typeface="ＭＳ Ｐゴシック" panose="020B0600070205080204" pitchFamily="50" charset="-128"/>
                <a:ea typeface="ＭＳ Ｐゴシック" panose="020B0600070205080204" pitchFamily="50" charset="-128"/>
              </a:rPr>
              <a:t>PC</a:t>
            </a:r>
            <a:r>
              <a:rPr lang="ja-JP" altLang="en-US" dirty="0">
                <a:solidFill>
                  <a:schemeClr val="accent5"/>
                </a:solidFill>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a:t>
            </a:r>
            <a:r>
              <a:rPr lang="ja-JP" altLang="en-US" dirty="0">
                <a:solidFill>
                  <a:schemeClr val="accent5"/>
                </a:solidFill>
                <a:latin typeface="ＭＳ Ｐゴシック" panose="020B0600070205080204" pitchFamily="50" charset="-128"/>
                <a:ea typeface="ＭＳ Ｐゴシック" panose="020B0600070205080204" pitchFamily="50" charset="-128"/>
              </a:rPr>
              <a:t>大卒集約財（ハイテク製品）</a:t>
            </a:r>
            <a:endParaRPr lang="en-US" altLang="ja-JP" dirty="0">
              <a:solidFill>
                <a:schemeClr val="accent5"/>
              </a:solidFill>
              <a:latin typeface="ＭＳ Ｐゴシック" panose="020B0600070205080204" pitchFamily="50" charset="-128"/>
              <a:ea typeface="ＭＳ Ｐゴシック" panose="020B0600070205080204" pitchFamily="50" charset="-128"/>
            </a:endParaRPr>
          </a:p>
          <a:p>
            <a:pPr lvl="1"/>
            <a:r>
              <a:rPr lang="ja-JP" altLang="en-US" dirty="0">
                <a:solidFill>
                  <a:schemeClr val="accent3"/>
                </a:solidFill>
                <a:latin typeface="ＭＳ Ｐゴシック" panose="020B0600070205080204" pitchFamily="50" charset="-128"/>
                <a:ea typeface="ＭＳ Ｐゴシック" panose="020B0600070205080204" pitchFamily="50" charset="-128"/>
              </a:rPr>
              <a:t>衣服</a:t>
            </a:r>
            <a:r>
              <a:rPr lang="ja-JP" altLang="en-US" dirty="0">
                <a:latin typeface="ＭＳ Ｐゴシック" panose="020B0600070205080204" pitchFamily="50" charset="-128"/>
                <a:ea typeface="ＭＳ Ｐゴシック" panose="020B0600070205080204" pitchFamily="50" charset="-128"/>
              </a:rPr>
              <a:t>：</a:t>
            </a:r>
            <a:r>
              <a:rPr lang="ja-JP" altLang="en-US" dirty="0">
                <a:solidFill>
                  <a:schemeClr val="accent3"/>
                </a:solidFill>
                <a:latin typeface="ＭＳ Ｐゴシック" panose="020B0600070205080204" pitchFamily="50" charset="-128"/>
                <a:ea typeface="ＭＳ Ｐゴシック" panose="020B0600070205080204" pitchFamily="50" charset="-128"/>
              </a:rPr>
              <a:t>高卒集約財（ローテク製品）</a:t>
            </a:r>
            <a:endParaRPr lang="en-US" altLang="ja-JP" dirty="0">
              <a:solidFill>
                <a:schemeClr val="accent3"/>
              </a:solidFill>
              <a:latin typeface="ＭＳ Ｐゴシック" panose="020B0600070205080204" pitchFamily="50" charset="-128"/>
              <a:ea typeface="ＭＳ Ｐゴシック" panose="020B0600070205080204" pitchFamily="50" charset="-128"/>
            </a:endParaRPr>
          </a:p>
          <a:p>
            <a:pPr marL="0" indent="0">
              <a:buNone/>
            </a:pP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「集約的に」とは， </a:t>
            </a:r>
            <a:r>
              <a:rPr lang="ja-JP" altLang="en-US" b="1" u="sng" dirty="0">
                <a:solidFill>
                  <a:srgbClr val="0000FF"/>
                </a:solidFill>
                <a:latin typeface="ＭＳ Ｐゴシック" panose="020B0600070205080204" pitchFamily="50" charset="-128"/>
                <a:ea typeface="ＭＳ Ｐゴシック" panose="020B0600070205080204" pitchFamily="50" charset="-128"/>
              </a:rPr>
              <a:t>相対的に大きな比率</a:t>
            </a:r>
            <a:r>
              <a:rPr lang="ja-JP" altLang="en-US" dirty="0">
                <a:latin typeface="ＭＳ Ｐゴシック" panose="020B0600070205080204" pitchFamily="50" charset="-128"/>
                <a:ea typeface="ＭＳ Ｐゴシック" panose="020B0600070205080204" pitchFamily="50" charset="-128"/>
              </a:rPr>
              <a:t>でという意味。たとえば，大卒集約財とは，大卒労働者を相対的に大きな</a:t>
            </a:r>
            <a:r>
              <a:rPr lang="ja-JP" altLang="en-US" b="1" dirty="0">
                <a:solidFill>
                  <a:srgbClr val="0000FF"/>
                </a:solidFill>
                <a:latin typeface="ＭＳ Ｐゴシック" panose="020B0600070205080204" pitchFamily="50" charset="-128"/>
                <a:ea typeface="ＭＳ Ｐゴシック" panose="020B0600070205080204" pitchFamily="50" charset="-128"/>
              </a:rPr>
              <a:t>比率</a:t>
            </a:r>
            <a:r>
              <a:rPr lang="ja-JP" altLang="en-US" dirty="0">
                <a:latin typeface="ＭＳ Ｐゴシック" panose="020B0600070205080204" pitchFamily="50" charset="-128"/>
                <a:ea typeface="ＭＳ Ｐゴシック" panose="020B0600070205080204" pitchFamily="50" charset="-128"/>
              </a:rPr>
              <a:t>で用いて生産される財のこと。</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04541FB6-33E6-D0DB-B7BB-4C6D41C7D35F}"/>
              </a:ext>
            </a:extLst>
          </p:cNvPr>
          <p:cNvSpPr>
            <a:spLocks noGrp="1"/>
          </p:cNvSpPr>
          <p:nvPr>
            <p:ph type="sldNum" sz="quarter" idx="2"/>
          </p:nvPr>
        </p:nvSpPr>
        <p:spPr>
          <a:xfrm>
            <a:off x="16618070" y="9296400"/>
            <a:ext cx="330219" cy="348813"/>
          </a:xfrm>
        </p:spPr>
        <p:txBody>
          <a:bodyPr/>
          <a:lstStyle/>
          <a:p>
            <a:fld id="{86CB4B4D-7CA3-9044-876B-883B54F8677D}" type="slidenum">
              <a:rPr lang="en-US" altLang="ja-JP" smtClean="0"/>
              <a:t>10</a:t>
            </a:fld>
            <a:endParaRPr lang="ja-JP" altLang="en-US"/>
          </a:p>
        </p:txBody>
      </p:sp>
    </p:spTree>
    <p:extLst>
      <p:ext uri="{BB962C8B-B14F-4D97-AF65-F5344CB8AC3E}">
        <p14:creationId xmlns:p14="http://schemas.microsoft.com/office/powerpoint/2010/main" val="257918993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5F25BD-5BA7-9067-CB5C-301767354F52}"/>
              </a:ext>
            </a:extLst>
          </p:cNvPr>
          <p:cNvSpPr>
            <a:spLocks noGrp="1"/>
          </p:cNvSpPr>
          <p:nvPr>
            <p:ph type="title"/>
          </p:nvPr>
        </p:nvSpPr>
        <p:spPr>
          <a:xfrm>
            <a:off x="3061810" y="413994"/>
            <a:ext cx="11216639" cy="1326490"/>
          </a:xfrm>
        </p:spPr>
        <p:txBody>
          <a:bodyPr vert="horz" lIns="91440" tIns="45720" rIns="91440" bIns="45720" rtlCol="0" anchor="b">
            <a:normAutofit/>
          </a:bodyPr>
          <a:lstStyle/>
          <a:p>
            <a:pPr algn="l" defTabSz="914400">
              <a:lnSpc>
                <a:spcPct val="90000"/>
              </a:lnSpc>
              <a:spcBef>
                <a:spcPct val="0"/>
              </a:spcBef>
            </a:pPr>
            <a:r>
              <a:rPr lang="zh-TW" altLang="en-US" sz="6700" kern="1200" dirty="0">
                <a:solidFill>
                  <a:schemeClr val="tx1"/>
                </a:solidFill>
                <a:cs typeface="+mj-cs"/>
              </a:rPr>
              <a:t>固定技術係数</a:t>
            </a:r>
            <a:endParaRPr kumimoji="1" lang="en-US" altLang="ja-JP" sz="6700" kern="1200" dirty="0">
              <a:solidFill>
                <a:schemeClr val="tx1"/>
              </a:solidFill>
              <a:cs typeface="+mj-cs"/>
            </a:endParaRPr>
          </a:p>
        </p:txBody>
      </p:sp>
      <p:pic>
        <p:nvPicPr>
          <p:cNvPr id="4" name="図 3" descr="テーブル&#10;&#10;自動的に生成された説明">
            <a:extLst>
              <a:ext uri="{FF2B5EF4-FFF2-40B4-BE49-F238E27FC236}">
                <a16:creationId xmlns:a16="http://schemas.microsoft.com/office/drawing/2014/main" id="{70845AAA-1010-F175-B3AA-0FB03009D55D}"/>
              </a:ext>
            </a:extLst>
          </p:cNvPr>
          <p:cNvPicPr>
            <a:picLocks noChangeAspect="1"/>
          </p:cNvPicPr>
          <p:nvPr/>
        </p:nvPicPr>
        <p:blipFill>
          <a:blip r:embed="rId2"/>
          <a:stretch>
            <a:fillRect/>
          </a:stretch>
        </p:blipFill>
        <p:spPr>
          <a:xfrm>
            <a:off x="2871310" y="2997653"/>
            <a:ext cx="11216638" cy="3757574"/>
          </a:xfrm>
          <a:prstGeom prst="rect">
            <a:avLst/>
          </a:prstGeom>
        </p:spPr>
      </p:pic>
      <p:sp>
        <p:nvSpPr>
          <p:cNvPr id="6" name="テキスト ボックス 5">
            <a:extLst>
              <a:ext uri="{FF2B5EF4-FFF2-40B4-BE49-F238E27FC236}">
                <a16:creationId xmlns:a16="http://schemas.microsoft.com/office/drawing/2014/main" id="{F89B7C4B-DA43-E6C8-19D6-EB0F6A76B12A}"/>
              </a:ext>
            </a:extLst>
          </p:cNvPr>
          <p:cNvSpPr txBox="1"/>
          <p:nvPr/>
        </p:nvSpPr>
        <p:spPr>
          <a:xfrm>
            <a:off x="2871311" y="8328970"/>
            <a:ext cx="783590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ja-JP" altLang="en-US" dirty="0">
                <a:latin typeface="ＭＳ Ｐゴシック" panose="020B0600070205080204" pitchFamily="50" charset="-128"/>
                <a:ea typeface="ＭＳ Ｐゴシック" panose="020B0600070205080204" pitchFamily="50" charset="-128"/>
              </a:rPr>
              <a:t>技術係数はアメリカとメキシコで共通であると仮定</a:t>
            </a:r>
          </a:p>
        </p:txBody>
      </p:sp>
      <p:sp>
        <p:nvSpPr>
          <p:cNvPr id="3" name="スライド番号プレースホルダー 2">
            <a:extLst>
              <a:ext uri="{FF2B5EF4-FFF2-40B4-BE49-F238E27FC236}">
                <a16:creationId xmlns:a16="http://schemas.microsoft.com/office/drawing/2014/main" id="{FEC00408-A04B-2057-8FD1-9AE903894FED}"/>
              </a:ext>
            </a:extLst>
          </p:cNvPr>
          <p:cNvSpPr>
            <a:spLocks noGrp="1"/>
          </p:cNvSpPr>
          <p:nvPr>
            <p:ph type="sldNum" sz="quarter" idx="2"/>
          </p:nvPr>
        </p:nvSpPr>
        <p:spPr>
          <a:xfrm>
            <a:off x="16457647" y="9296400"/>
            <a:ext cx="330219" cy="348813"/>
          </a:xfrm>
        </p:spPr>
        <p:txBody>
          <a:bodyPr/>
          <a:lstStyle/>
          <a:p>
            <a:fld id="{86CB4B4D-7CA3-9044-876B-883B54F8677D}" type="slidenum">
              <a:rPr lang="en-US" altLang="ja-JP" smtClean="0"/>
              <a:t>11</a:t>
            </a:fld>
            <a:endParaRPr lang="ja-JP" altLang="en-US"/>
          </a:p>
        </p:txBody>
      </p:sp>
      <p:sp>
        <p:nvSpPr>
          <p:cNvPr id="16" name="Rounded Rectangle 15">
            <a:extLst>
              <a:ext uri="{FF2B5EF4-FFF2-40B4-BE49-F238E27FC236}">
                <a16:creationId xmlns:a16="http://schemas.microsoft.com/office/drawing/2014/main" id="{BE6DE02D-DB40-DAF3-6A7C-2827183B0A7F}"/>
              </a:ext>
            </a:extLst>
          </p:cNvPr>
          <p:cNvSpPr/>
          <p:nvPr/>
        </p:nvSpPr>
        <p:spPr>
          <a:xfrm>
            <a:off x="7440353" y="3935438"/>
            <a:ext cx="2545080" cy="975360"/>
          </a:xfrm>
          <a:prstGeom prst="roundRect">
            <a:avLst/>
          </a:prstGeom>
          <a:no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JP"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17" name="Rounded Rectangle 16">
            <a:extLst>
              <a:ext uri="{FF2B5EF4-FFF2-40B4-BE49-F238E27FC236}">
                <a16:creationId xmlns:a16="http://schemas.microsoft.com/office/drawing/2014/main" id="{F07C2664-8D6D-B72E-AAA3-A21CA9BE063B}"/>
              </a:ext>
            </a:extLst>
          </p:cNvPr>
          <p:cNvSpPr/>
          <p:nvPr/>
        </p:nvSpPr>
        <p:spPr>
          <a:xfrm>
            <a:off x="10858471" y="3988040"/>
            <a:ext cx="2545080" cy="975360"/>
          </a:xfrm>
          <a:prstGeom prst="round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JP"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18" name="Rounded Rectangle 17">
            <a:extLst>
              <a:ext uri="{FF2B5EF4-FFF2-40B4-BE49-F238E27FC236}">
                <a16:creationId xmlns:a16="http://schemas.microsoft.com/office/drawing/2014/main" id="{6EEF306A-00F5-42C8-559D-0C1003F7C9A9}"/>
              </a:ext>
            </a:extLst>
          </p:cNvPr>
          <p:cNvSpPr/>
          <p:nvPr/>
        </p:nvSpPr>
        <p:spPr>
          <a:xfrm>
            <a:off x="8310678" y="5035371"/>
            <a:ext cx="863801" cy="456980"/>
          </a:xfrm>
          <a:prstGeom prst="roundRect">
            <a:avLst/>
          </a:prstGeom>
          <a:no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JP"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19" name="Rounded Rectangle 18">
            <a:extLst>
              <a:ext uri="{FF2B5EF4-FFF2-40B4-BE49-F238E27FC236}">
                <a16:creationId xmlns:a16="http://schemas.microsoft.com/office/drawing/2014/main" id="{8F7131A4-D2BE-D0A3-009C-46370EEC5F98}"/>
              </a:ext>
            </a:extLst>
          </p:cNvPr>
          <p:cNvSpPr/>
          <p:nvPr/>
        </p:nvSpPr>
        <p:spPr>
          <a:xfrm>
            <a:off x="7837963" y="5958249"/>
            <a:ext cx="863801" cy="456980"/>
          </a:xfrm>
          <a:prstGeom prst="roundRect">
            <a:avLst/>
          </a:prstGeom>
          <a:no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JP"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20" name="Rounded Rectangle 19">
            <a:extLst>
              <a:ext uri="{FF2B5EF4-FFF2-40B4-BE49-F238E27FC236}">
                <a16:creationId xmlns:a16="http://schemas.microsoft.com/office/drawing/2014/main" id="{EEBD7207-1122-36DA-0773-EFA4026DE4C7}"/>
              </a:ext>
            </a:extLst>
          </p:cNvPr>
          <p:cNvSpPr/>
          <p:nvPr/>
        </p:nvSpPr>
        <p:spPr>
          <a:xfrm>
            <a:off x="11699110" y="5064801"/>
            <a:ext cx="863801" cy="456980"/>
          </a:xfrm>
          <a:prstGeom prst="roundRect">
            <a:avLst/>
          </a:prstGeom>
          <a:no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JP"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21" name="Rounded Rectangle 20">
            <a:extLst>
              <a:ext uri="{FF2B5EF4-FFF2-40B4-BE49-F238E27FC236}">
                <a16:creationId xmlns:a16="http://schemas.microsoft.com/office/drawing/2014/main" id="{7ED75166-9E55-EE8A-A23B-D5387A79EA8A}"/>
              </a:ext>
            </a:extLst>
          </p:cNvPr>
          <p:cNvSpPr/>
          <p:nvPr/>
        </p:nvSpPr>
        <p:spPr>
          <a:xfrm>
            <a:off x="11150470" y="5918241"/>
            <a:ext cx="863801" cy="456980"/>
          </a:xfrm>
          <a:prstGeom prst="roundRect">
            <a:avLst/>
          </a:prstGeom>
          <a:no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JP"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22" name="Rounded Rectangle 21">
            <a:extLst>
              <a:ext uri="{FF2B5EF4-FFF2-40B4-BE49-F238E27FC236}">
                <a16:creationId xmlns:a16="http://schemas.microsoft.com/office/drawing/2014/main" id="{27167ED1-8E14-C69E-3913-A7E9D8F5405D}"/>
              </a:ext>
            </a:extLst>
          </p:cNvPr>
          <p:cNvSpPr/>
          <p:nvPr/>
        </p:nvSpPr>
        <p:spPr>
          <a:xfrm>
            <a:off x="8315307" y="5521781"/>
            <a:ext cx="863801" cy="456980"/>
          </a:xfrm>
          <a:prstGeom prst="round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JP"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23" name="Rounded Rectangle 22">
            <a:extLst>
              <a:ext uri="{FF2B5EF4-FFF2-40B4-BE49-F238E27FC236}">
                <a16:creationId xmlns:a16="http://schemas.microsoft.com/office/drawing/2014/main" id="{527240CE-A749-5CA5-49AE-A0CB3B9958C4}"/>
              </a:ext>
            </a:extLst>
          </p:cNvPr>
          <p:cNvSpPr/>
          <p:nvPr/>
        </p:nvSpPr>
        <p:spPr>
          <a:xfrm>
            <a:off x="8879187" y="5963741"/>
            <a:ext cx="863801" cy="456980"/>
          </a:xfrm>
          <a:prstGeom prst="round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JP"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24" name="Rounded Rectangle 23">
            <a:extLst>
              <a:ext uri="{FF2B5EF4-FFF2-40B4-BE49-F238E27FC236}">
                <a16:creationId xmlns:a16="http://schemas.microsoft.com/office/drawing/2014/main" id="{567E09AD-3215-23D2-756F-CB23FFA36C2E}"/>
              </a:ext>
            </a:extLst>
          </p:cNvPr>
          <p:cNvSpPr/>
          <p:nvPr/>
        </p:nvSpPr>
        <p:spPr>
          <a:xfrm>
            <a:off x="12292947" y="5963741"/>
            <a:ext cx="863801" cy="456980"/>
          </a:xfrm>
          <a:prstGeom prst="round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JP"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25" name="Rounded Rectangle 24">
            <a:extLst>
              <a:ext uri="{FF2B5EF4-FFF2-40B4-BE49-F238E27FC236}">
                <a16:creationId xmlns:a16="http://schemas.microsoft.com/office/drawing/2014/main" id="{C782764C-FDB9-2E85-A193-8494FDE00687}"/>
              </a:ext>
            </a:extLst>
          </p:cNvPr>
          <p:cNvSpPr/>
          <p:nvPr/>
        </p:nvSpPr>
        <p:spPr>
          <a:xfrm>
            <a:off x="11713827" y="5552261"/>
            <a:ext cx="863801" cy="456980"/>
          </a:xfrm>
          <a:prstGeom prst="round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JP" sz="2200" b="0" i="0" u="none" strike="noStrike" cap="none" spc="0" normalizeH="0" baseline="0">
              <a:ln>
                <a:noFill/>
              </a:ln>
              <a:solidFill>
                <a:srgbClr val="FFFFFF"/>
              </a:solidFill>
              <a:effectLst/>
              <a:uFillTx/>
              <a:latin typeface="+mn-lt"/>
              <a:ea typeface="+mn-ea"/>
              <a:cs typeface="+mn-cs"/>
              <a:sym typeface="ヒラギノ角ゴ ProN W3"/>
            </a:endParaRPr>
          </a:p>
        </p:txBody>
      </p:sp>
    </p:spTree>
    <p:extLst>
      <p:ext uri="{BB962C8B-B14F-4D97-AF65-F5344CB8AC3E}">
        <p14:creationId xmlns:p14="http://schemas.microsoft.com/office/powerpoint/2010/main" val="273221983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312619-9BF3-9A93-2329-4974FDA6B446}"/>
              </a:ext>
            </a:extLst>
          </p:cNvPr>
          <p:cNvSpPr>
            <a:spLocks noGrp="1"/>
          </p:cNvSpPr>
          <p:nvPr>
            <p:ph type="title"/>
          </p:nvPr>
        </p:nvSpPr>
        <p:spPr>
          <a:xfrm>
            <a:off x="3061810" y="413994"/>
            <a:ext cx="11216639" cy="1326490"/>
          </a:xfrm>
        </p:spPr>
        <p:txBody>
          <a:bodyPr vert="horz" lIns="91440" tIns="45720" rIns="91440" bIns="45720" rtlCol="0" anchor="b">
            <a:normAutofit/>
          </a:bodyPr>
          <a:lstStyle/>
          <a:p>
            <a:pPr algn="l" defTabSz="914400">
              <a:lnSpc>
                <a:spcPct val="90000"/>
              </a:lnSpc>
              <a:spcBef>
                <a:spcPct val="0"/>
              </a:spcBef>
            </a:pPr>
            <a:r>
              <a:rPr lang="zh-TW" altLang="en-US" sz="6700" kern="1200" dirty="0">
                <a:solidFill>
                  <a:schemeClr val="tx1"/>
                </a:solidFill>
                <a:cs typeface="+mj-cs"/>
              </a:rPr>
              <a:t>資源（生産要素賦存</a:t>
            </a:r>
            <a:r>
              <a:rPr lang="ja-JP" altLang="en-US" sz="6700" kern="1200" dirty="0">
                <a:solidFill>
                  <a:schemeClr val="tx1"/>
                </a:solidFill>
                <a:cs typeface="+mj-cs"/>
              </a:rPr>
              <a:t>）</a:t>
            </a:r>
            <a:endParaRPr kumimoji="1" lang="en-US" altLang="ja-JP" sz="6700" kern="1200" dirty="0">
              <a:solidFill>
                <a:schemeClr val="tx1"/>
              </a:solidFill>
              <a:cs typeface="+mj-cs"/>
            </a:endParaRPr>
          </a:p>
        </p:txBody>
      </p:sp>
      <p:pic>
        <p:nvPicPr>
          <p:cNvPr id="4" name="図 3">
            <a:extLst>
              <a:ext uri="{FF2B5EF4-FFF2-40B4-BE49-F238E27FC236}">
                <a16:creationId xmlns:a16="http://schemas.microsoft.com/office/drawing/2014/main" id="{9D5CD79D-E745-0D8E-7A98-1B3937C0EC9F}"/>
              </a:ext>
            </a:extLst>
          </p:cNvPr>
          <p:cNvPicPr>
            <a:picLocks noChangeAspect="1"/>
          </p:cNvPicPr>
          <p:nvPr/>
        </p:nvPicPr>
        <p:blipFill>
          <a:blip r:embed="rId2"/>
          <a:stretch>
            <a:fillRect/>
          </a:stretch>
        </p:blipFill>
        <p:spPr>
          <a:xfrm>
            <a:off x="2839740" y="2017154"/>
            <a:ext cx="11216638" cy="4682947"/>
          </a:xfrm>
          <a:prstGeom prst="rect">
            <a:avLst/>
          </a:prstGeom>
        </p:spPr>
      </p:pic>
      <p:sp>
        <p:nvSpPr>
          <p:cNvPr id="6" name="テキスト ボックス 5">
            <a:extLst>
              <a:ext uri="{FF2B5EF4-FFF2-40B4-BE49-F238E27FC236}">
                <a16:creationId xmlns:a16="http://schemas.microsoft.com/office/drawing/2014/main" id="{130E9D57-46DF-2F4B-F72F-E33E53639A63}"/>
              </a:ext>
            </a:extLst>
          </p:cNvPr>
          <p:cNvSpPr txBox="1"/>
          <p:nvPr/>
        </p:nvSpPr>
        <p:spPr>
          <a:xfrm>
            <a:off x="3061809" y="7464365"/>
            <a:ext cx="11659328"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ja-JP" altLang="en-US" dirty="0">
                <a:latin typeface="ＭＳ Ｐゴシック" panose="020B0600070205080204" pitchFamily="50" charset="-128"/>
                <a:ea typeface="ＭＳ Ｐゴシック" panose="020B0600070205080204" pitchFamily="50" charset="-128"/>
              </a:rPr>
              <a:t>ヘクシャー </a:t>
            </a: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オリーン・モデルは，各国に存在する資源 の量（生産要素賦存量）は異なると仮定し，保有する資源の違いから 貿易が生じることを導き出す。</a:t>
            </a:r>
          </a:p>
        </p:txBody>
      </p:sp>
      <p:sp>
        <p:nvSpPr>
          <p:cNvPr id="7" name="スライド番号プレースホルダー 6">
            <a:extLst>
              <a:ext uri="{FF2B5EF4-FFF2-40B4-BE49-F238E27FC236}">
                <a16:creationId xmlns:a16="http://schemas.microsoft.com/office/drawing/2014/main" id="{0C2C5A9F-F035-7A3A-FB4F-3D6224260090}"/>
              </a:ext>
            </a:extLst>
          </p:cNvPr>
          <p:cNvSpPr>
            <a:spLocks noGrp="1"/>
          </p:cNvSpPr>
          <p:nvPr>
            <p:ph type="sldNum" sz="quarter" idx="2"/>
          </p:nvPr>
        </p:nvSpPr>
        <p:spPr>
          <a:xfrm>
            <a:off x="16457647" y="9296400"/>
            <a:ext cx="330219" cy="348813"/>
          </a:xfrm>
        </p:spPr>
        <p:txBody>
          <a:bodyPr/>
          <a:lstStyle/>
          <a:p>
            <a:fld id="{86CB4B4D-7CA3-9044-876B-883B54F8677D}" type="slidenum">
              <a:rPr lang="en-US" altLang="ja-JP" smtClean="0"/>
              <a:t>12</a:t>
            </a:fld>
            <a:endParaRPr lang="ja-JP" altLang="en-US"/>
          </a:p>
        </p:txBody>
      </p:sp>
      <p:sp>
        <p:nvSpPr>
          <p:cNvPr id="16" name="Rounded Rectangle 15">
            <a:extLst>
              <a:ext uri="{FF2B5EF4-FFF2-40B4-BE49-F238E27FC236}">
                <a16:creationId xmlns:a16="http://schemas.microsoft.com/office/drawing/2014/main" id="{ED6388D4-E505-C477-6862-5E464B93ECA3}"/>
              </a:ext>
            </a:extLst>
          </p:cNvPr>
          <p:cNvSpPr/>
          <p:nvPr/>
        </p:nvSpPr>
        <p:spPr>
          <a:xfrm>
            <a:off x="8950483" y="3885609"/>
            <a:ext cx="2037557" cy="456980"/>
          </a:xfrm>
          <a:prstGeom prst="roundRect">
            <a:avLst/>
          </a:prstGeom>
          <a:no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JP"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17" name="Rounded Rectangle 16">
            <a:extLst>
              <a:ext uri="{FF2B5EF4-FFF2-40B4-BE49-F238E27FC236}">
                <a16:creationId xmlns:a16="http://schemas.microsoft.com/office/drawing/2014/main" id="{3EA36CB4-9F37-90DC-2BCC-5C55E31F6061}"/>
              </a:ext>
            </a:extLst>
          </p:cNvPr>
          <p:cNvSpPr/>
          <p:nvPr/>
        </p:nvSpPr>
        <p:spPr>
          <a:xfrm>
            <a:off x="11632723" y="3885609"/>
            <a:ext cx="2037557" cy="456980"/>
          </a:xfrm>
          <a:prstGeom prst="roundRect">
            <a:avLst/>
          </a:prstGeom>
          <a:no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JP"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18" name="Rounded Rectangle 17">
            <a:extLst>
              <a:ext uri="{FF2B5EF4-FFF2-40B4-BE49-F238E27FC236}">
                <a16:creationId xmlns:a16="http://schemas.microsoft.com/office/drawing/2014/main" id="{5C5FDC76-5466-2ACF-FF75-CAC4A862F608}"/>
              </a:ext>
            </a:extLst>
          </p:cNvPr>
          <p:cNvSpPr/>
          <p:nvPr/>
        </p:nvSpPr>
        <p:spPr>
          <a:xfrm>
            <a:off x="8982913" y="5320805"/>
            <a:ext cx="2037557" cy="456980"/>
          </a:xfrm>
          <a:prstGeom prst="roundRect">
            <a:avLst/>
          </a:prstGeom>
          <a:no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JP"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19" name="Rounded Rectangle 18">
            <a:extLst>
              <a:ext uri="{FF2B5EF4-FFF2-40B4-BE49-F238E27FC236}">
                <a16:creationId xmlns:a16="http://schemas.microsoft.com/office/drawing/2014/main" id="{271626A2-10D8-7F1E-5AE5-FD8C293CD161}"/>
              </a:ext>
            </a:extLst>
          </p:cNvPr>
          <p:cNvSpPr/>
          <p:nvPr/>
        </p:nvSpPr>
        <p:spPr>
          <a:xfrm>
            <a:off x="11519645" y="5320805"/>
            <a:ext cx="2037557" cy="456980"/>
          </a:xfrm>
          <a:prstGeom prst="round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JP"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20" name="Rounded Rectangle 19">
            <a:extLst>
              <a:ext uri="{FF2B5EF4-FFF2-40B4-BE49-F238E27FC236}">
                <a16:creationId xmlns:a16="http://schemas.microsoft.com/office/drawing/2014/main" id="{4B54CD7C-B3E7-8DC5-1353-CC2A8B0D9156}"/>
              </a:ext>
            </a:extLst>
          </p:cNvPr>
          <p:cNvSpPr/>
          <p:nvPr/>
        </p:nvSpPr>
        <p:spPr>
          <a:xfrm>
            <a:off x="11641565" y="4391165"/>
            <a:ext cx="2037557" cy="456980"/>
          </a:xfrm>
          <a:prstGeom prst="round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JP"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21" name="Rounded Rectangle 20">
            <a:extLst>
              <a:ext uri="{FF2B5EF4-FFF2-40B4-BE49-F238E27FC236}">
                <a16:creationId xmlns:a16="http://schemas.microsoft.com/office/drawing/2014/main" id="{F3977416-6ED7-9684-3EB9-E2E8936AC40E}"/>
              </a:ext>
            </a:extLst>
          </p:cNvPr>
          <p:cNvSpPr/>
          <p:nvPr/>
        </p:nvSpPr>
        <p:spPr>
          <a:xfrm>
            <a:off x="8959325" y="4391165"/>
            <a:ext cx="2037557" cy="456980"/>
          </a:xfrm>
          <a:prstGeom prst="round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JP"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22" name="Rounded Rectangle 21">
            <a:extLst>
              <a:ext uri="{FF2B5EF4-FFF2-40B4-BE49-F238E27FC236}">
                <a16:creationId xmlns:a16="http://schemas.microsoft.com/office/drawing/2014/main" id="{6B202659-2655-BECC-FBBE-2AF4D66FD29A}"/>
              </a:ext>
            </a:extLst>
          </p:cNvPr>
          <p:cNvSpPr/>
          <p:nvPr/>
        </p:nvSpPr>
        <p:spPr>
          <a:xfrm>
            <a:off x="12588240" y="4817885"/>
            <a:ext cx="450802" cy="456980"/>
          </a:xfrm>
          <a:prstGeom prst="round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JP"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23" name="Rounded Rectangle 22">
            <a:extLst>
              <a:ext uri="{FF2B5EF4-FFF2-40B4-BE49-F238E27FC236}">
                <a16:creationId xmlns:a16="http://schemas.microsoft.com/office/drawing/2014/main" id="{5C3AAC49-7F2E-EAEC-9137-39BA5C354D30}"/>
              </a:ext>
            </a:extLst>
          </p:cNvPr>
          <p:cNvSpPr/>
          <p:nvPr/>
        </p:nvSpPr>
        <p:spPr>
          <a:xfrm>
            <a:off x="10012680" y="4878845"/>
            <a:ext cx="450802" cy="456980"/>
          </a:xfrm>
          <a:prstGeom prst="round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JP"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24" name="Rounded Rectangle 23">
            <a:extLst>
              <a:ext uri="{FF2B5EF4-FFF2-40B4-BE49-F238E27FC236}">
                <a16:creationId xmlns:a16="http://schemas.microsoft.com/office/drawing/2014/main" id="{82C08F1F-9084-F87B-6D76-18CCE015118E}"/>
              </a:ext>
            </a:extLst>
          </p:cNvPr>
          <p:cNvSpPr/>
          <p:nvPr/>
        </p:nvSpPr>
        <p:spPr>
          <a:xfrm>
            <a:off x="9403080" y="4848365"/>
            <a:ext cx="450802" cy="456980"/>
          </a:xfrm>
          <a:prstGeom prst="roundRect">
            <a:avLst/>
          </a:prstGeom>
          <a:noFill/>
          <a:ln>
            <a:solidFill>
              <a:schemeClr val="accent5"/>
            </a:solid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JP"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25" name="Rounded Rectangle 24">
            <a:extLst>
              <a:ext uri="{FF2B5EF4-FFF2-40B4-BE49-F238E27FC236}">
                <a16:creationId xmlns:a16="http://schemas.microsoft.com/office/drawing/2014/main" id="{DB630FFA-4B7F-9EFD-A22B-AA8AEC8A31D0}"/>
              </a:ext>
            </a:extLst>
          </p:cNvPr>
          <p:cNvSpPr/>
          <p:nvPr/>
        </p:nvSpPr>
        <p:spPr>
          <a:xfrm>
            <a:off x="12024360" y="4833125"/>
            <a:ext cx="450802" cy="456980"/>
          </a:xfrm>
          <a:prstGeom prst="roundRect">
            <a:avLst/>
          </a:prstGeom>
          <a:noFill/>
          <a:ln>
            <a:solidFill>
              <a:schemeClr val="accent5"/>
            </a:solid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JP" sz="2200" b="0" i="0" u="none" strike="noStrike" cap="none" spc="0" normalizeH="0" baseline="0">
              <a:ln>
                <a:noFill/>
              </a:ln>
              <a:solidFill>
                <a:srgbClr val="FFFFFF"/>
              </a:solidFill>
              <a:effectLst/>
              <a:uFillTx/>
              <a:latin typeface="+mn-lt"/>
              <a:ea typeface="+mn-ea"/>
              <a:cs typeface="+mn-cs"/>
              <a:sym typeface="ヒラギノ角ゴ ProN W3"/>
            </a:endParaRPr>
          </a:p>
        </p:txBody>
      </p:sp>
    </p:spTree>
    <p:extLst>
      <p:ext uri="{BB962C8B-B14F-4D97-AF65-F5344CB8AC3E}">
        <p14:creationId xmlns:p14="http://schemas.microsoft.com/office/powerpoint/2010/main" val="42466499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030169-3AD7-D369-D94F-BCBFDFC1A888}"/>
              </a:ext>
            </a:extLst>
          </p:cNvPr>
          <p:cNvSpPr>
            <a:spLocks noGrp="1"/>
          </p:cNvSpPr>
          <p:nvPr>
            <p:ph type="sldNum" sz="quarter" idx="2"/>
          </p:nvPr>
        </p:nvSpPr>
        <p:spPr/>
        <p:txBody>
          <a:bodyPr/>
          <a:lstStyle/>
          <a:p>
            <a:fld id="{86CB4B4D-7CA3-9044-876B-883B54F8677D}" type="slidenum">
              <a:rPr lang="en-JP" smtClean="0"/>
              <a:t>13</a:t>
            </a:fld>
            <a:endParaRPr lang="en-JP"/>
          </a:p>
        </p:txBody>
      </p:sp>
      <p:graphicFrame>
        <p:nvGraphicFramePr>
          <p:cNvPr id="3" name="Table 2">
            <a:extLst>
              <a:ext uri="{FF2B5EF4-FFF2-40B4-BE49-F238E27FC236}">
                <a16:creationId xmlns:a16="http://schemas.microsoft.com/office/drawing/2014/main" id="{83572E9C-8B4A-D52B-0244-CD65770CC83C}"/>
              </a:ext>
            </a:extLst>
          </p:cNvPr>
          <p:cNvGraphicFramePr>
            <a:graphicFrameLocks noGrp="1"/>
          </p:cNvGraphicFramePr>
          <p:nvPr>
            <p:extLst>
              <p:ext uri="{D42A27DB-BD31-4B8C-83A1-F6EECF244321}">
                <p14:modId xmlns:p14="http://schemas.microsoft.com/office/powerpoint/2010/main" val="3951607738"/>
              </p:ext>
            </p:extLst>
          </p:nvPr>
        </p:nvGraphicFramePr>
        <p:xfrm>
          <a:off x="721273" y="5996851"/>
          <a:ext cx="14555898" cy="2552514"/>
        </p:xfrm>
        <a:graphic>
          <a:graphicData uri="http://schemas.openxmlformats.org/drawingml/2006/table">
            <a:tbl>
              <a:tblPr firstRow="1" bandRow="1">
                <a:tableStyleId>{5940675A-B579-460E-94D1-54222C63F5DA}</a:tableStyleId>
              </a:tblPr>
              <a:tblGrid>
                <a:gridCol w="7316978">
                  <a:extLst>
                    <a:ext uri="{9D8B030D-6E8A-4147-A177-3AD203B41FA5}">
                      <a16:colId xmlns:a16="http://schemas.microsoft.com/office/drawing/2014/main" val="4156785848"/>
                    </a:ext>
                  </a:extLst>
                </a:gridCol>
                <a:gridCol w="7238920">
                  <a:extLst>
                    <a:ext uri="{9D8B030D-6E8A-4147-A177-3AD203B41FA5}">
                      <a16:colId xmlns:a16="http://schemas.microsoft.com/office/drawing/2014/main" val="2853485595"/>
                    </a:ext>
                  </a:extLst>
                </a:gridCol>
              </a:tblGrid>
              <a:tr h="618610">
                <a:tc>
                  <a:txBody>
                    <a:bodyPr/>
                    <a:lstStyle/>
                    <a:p>
                      <a:r>
                        <a:rPr lang="en-JP" sz="3600" dirty="0"/>
                        <a:t>PCの生産に必要な大卒労働者数</a:t>
                      </a:r>
                    </a:p>
                  </a:txBody>
                  <a:tcPr/>
                </a:tc>
                <a:tc>
                  <a:txBody>
                    <a:bodyPr/>
                    <a:lstStyle/>
                    <a:p>
                      <a:pPr marL="0" marR="0" indent="0" algn="ctr" defTabSz="584200" rtl="0" latinLnBrk="0">
                        <a:lnSpc>
                          <a:spcPct val="100000"/>
                        </a:lnSpc>
                        <a:spcBef>
                          <a:spcPts val="0"/>
                        </a:spcBef>
                        <a:spcAft>
                          <a:spcPts val="0"/>
                        </a:spcAft>
                        <a:buClrTx/>
                        <a:buSzTx/>
                        <a:buFontTx/>
                        <a:buNone/>
                        <a:tabLst/>
                      </a:pPr>
                      <a:r>
                        <a:rPr lang="en-JP" sz="3600" dirty="0"/>
                        <a:t>2x</a:t>
                      </a:r>
                    </a:p>
                  </a:txBody>
                  <a:tcPr/>
                </a:tc>
                <a:extLst>
                  <a:ext uri="{0D108BD9-81ED-4DB2-BD59-A6C34878D82A}">
                    <a16:rowId xmlns:a16="http://schemas.microsoft.com/office/drawing/2014/main" val="2581464226"/>
                  </a:ext>
                </a:extLst>
              </a:tr>
              <a:tr h="956217">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JP" sz="3600" dirty="0"/>
                        <a:t>衣服の生産に必要な大卒労働者数</a:t>
                      </a:r>
                    </a:p>
                  </a:txBody>
                  <a:tcPr/>
                </a:tc>
                <a:tc>
                  <a:txBody>
                    <a:bodyPr/>
                    <a:lstStyle/>
                    <a:p>
                      <a:pPr marL="0" marR="0" indent="0" algn="ctr" defTabSz="584200" rtl="0" latinLnBrk="0">
                        <a:lnSpc>
                          <a:spcPct val="100000"/>
                        </a:lnSpc>
                        <a:spcBef>
                          <a:spcPts val="0"/>
                        </a:spcBef>
                        <a:spcAft>
                          <a:spcPts val="0"/>
                        </a:spcAft>
                        <a:buClrTx/>
                        <a:buSzTx/>
                        <a:buFontTx/>
                        <a:buNone/>
                        <a:tabLst/>
                      </a:pPr>
                      <a:r>
                        <a:rPr lang="en-JP" sz="3600" dirty="0"/>
                        <a:t>1y</a:t>
                      </a:r>
                    </a:p>
                  </a:txBody>
                  <a:tcPr/>
                </a:tc>
                <a:extLst>
                  <a:ext uri="{0D108BD9-81ED-4DB2-BD59-A6C34878D82A}">
                    <a16:rowId xmlns:a16="http://schemas.microsoft.com/office/drawing/2014/main" val="3433603818"/>
                  </a:ext>
                </a:extLst>
              </a:tr>
              <a:tr h="956217">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JP" sz="3600" dirty="0"/>
                        <a:t>アメリカの大卒労働者合計</a:t>
                      </a:r>
                    </a:p>
                  </a:txBody>
                  <a:tcPr/>
                </a:tc>
                <a:tc>
                  <a:txBody>
                    <a:bodyPr/>
                    <a:lstStyle/>
                    <a:p>
                      <a:pPr marL="0" marR="0" indent="0" algn="ctr" defTabSz="584200" rtl="0" latinLnBrk="0">
                        <a:lnSpc>
                          <a:spcPct val="100000"/>
                        </a:lnSpc>
                        <a:spcBef>
                          <a:spcPts val="0"/>
                        </a:spcBef>
                        <a:spcAft>
                          <a:spcPts val="0"/>
                        </a:spcAft>
                        <a:buClrTx/>
                        <a:buSzTx/>
                        <a:buFontTx/>
                        <a:buNone/>
                        <a:tabLst/>
                      </a:pPr>
                      <a:r>
                        <a:rPr lang="en-JP" sz="3600" dirty="0"/>
                        <a:t>2x+y=1200</a:t>
                      </a:r>
                    </a:p>
                  </a:txBody>
                  <a:tcPr/>
                </a:tc>
                <a:extLst>
                  <a:ext uri="{0D108BD9-81ED-4DB2-BD59-A6C34878D82A}">
                    <a16:rowId xmlns:a16="http://schemas.microsoft.com/office/drawing/2014/main" val="749597862"/>
                  </a:ext>
                </a:extLst>
              </a:tr>
            </a:tbl>
          </a:graphicData>
        </a:graphic>
      </p:graphicFrame>
      <p:pic>
        <p:nvPicPr>
          <p:cNvPr id="6" name="図 3" descr="テーブル&#10;&#10;自動的に生成された説明">
            <a:extLst>
              <a:ext uri="{FF2B5EF4-FFF2-40B4-BE49-F238E27FC236}">
                <a16:creationId xmlns:a16="http://schemas.microsoft.com/office/drawing/2014/main" id="{487E8571-13D8-844D-7CD7-1C70159B73C5}"/>
              </a:ext>
            </a:extLst>
          </p:cNvPr>
          <p:cNvPicPr>
            <a:picLocks noChangeAspect="1"/>
          </p:cNvPicPr>
          <p:nvPr/>
        </p:nvPicPr>
        <p:blipFill>
          <a:blip r:embed="rId2"/>
          <a:stretch>
            <a:fillRect/>
          </a:stretch>
        </p:blipFill>
        <p:spPr>
          <a:xfrm>
            <a:off x="1064814" y="1765088"/>
            <a:ext cx="11216638" cy="3757574"/>
          </a:xfrm>
          <a:prstGeom prst="rect">
            <a:avLst/>
          </a:prstGeom>
        </p:spPr>
      </p:pic>
      <p:sp>
        <p:nvSpPr>
          <p:cNvPr id="10" name="Rounded Rectangle 9">
            <a:extLst>
              <a:ext uri="{FF2B5EF4-FFF2-40B4-BE49-F238E27FC236}">
                <a16:creationId xmlns:a16="http://schemas.microsoft.com/office/drawing/2014/main" id="{0BEE4DB5-F89F-5F11-4666-8DD473B08181}"/>
              </a:ext>
            </a:extLst>
          </p:cNvPr>
          <p:cNvSpPr/>
          <p:nvPr/>
        </p:nvSpPr>
        <p:spPr>
          <a:xfrm>
            <a:off x="10487947" y="6097405"/>
            <a:ext cx="2037557" cy="456980"/>
          </a:xfrm>
          <a:prstGeom prst="roundRect">
            <a:avLst/>
          </a:prstGeom>
          <a:no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JP"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11" name="Rounded Rectangle 10">
            <a:extLst>
              <a:ext uri="{FF2B5EF4-FFF2-40B4-BE49-F238E27FC236}">
                <a16:creationId xmlns:a16="http://schemas.microsoft.com/office/drawing/2014/main" id="{DD444AE4-674E-5CAB-22C6-91957911AC07}"/>
              </a:ext>
            </a:extLst>
          </p:cNvPr>
          <p:cNvSpPr/>
          <p:nvPr/>
        </p:nvSpPr>
        <p:spPr>
          <a:xfrm>
            <a:off x="10487946" y="6701720"/>
            <a:ext cx="2037557" cy="456980"/>
          </a:xfrm>
          <a:prstGeom prst="round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JP" sz="2200" b="0" i="0" u="none" strike="noStrike" cap="none" spc="0" normalizeH="0" baseline="0">
              <a:ln>
                <a:noFill/>
              </a:ln>
              <a:solidFill>
                <a:srgbClr val="FFFFFF"/>
              </a:solidFill>
              <a:effectLst/>
              <a:uFillTx/>
              <a:latin typeface="+mn-lt"/>
              <a:ea typeface="+mn-ea"/>
              <a:cs typeface="+mn-cs"/>
              <a:sym typeface="ヒラギノ角ゴ ProN W3"/>
            </a:endParaRPr>
          </a:p>
        </p:txBody>
      </p:sp>
    </p:spTree>
    <p:extLst>
      <p:ext uri="{BB962C8B-B14F-4D97-AF65-F5344CB8AC3E}">
        <p14:creationId xmlns:p14="http://schemas.microsoft.com/office/powerpoint/2010/main" val="110237956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030169-3AD7-D369-D94F-BCBFDFC1A888}"/>
              </a:ext>
            </a:extLst>
          </p:cNvPr>
          <p:cNvSpPr>
            <a:spLocks noGrp="1"/>
          </p:cNvSpPr>
          <p:nvPr>
            <p:ph type="sldNum" sz="quarter" idx="2"/>
          </p:nvPr>
        </p:nvSpPr>
        <p:spPr/>
        <p:txBody>
          <a:bodyPr/>
          <a:lstStyle/>
          <a:p>
            <a:fld id="{86CB4B4D-7CA3-9044-876B-883B54F8677D}" type="slidenum">
              <a:rPr lang="en-JP" smtClean="0"/>
              <a:t>14</a:t>
            </a:fld>
            <a:endParaRPr lang="en-JP"/>
          </a:p>
        </p:txBody>
      </p:sp>
      <p:graphicFrame>
        <p:nvGraphicFramePr>
          <p:cNvPr id="3" name="Table 2">
            <a:extLst>
              <a:ext uri="{FF2B5EF4-FFF2-40B4-BE49-F238E27FC236}">
                <a16:creationId xmlns:a16="http://schemas.microsoft.com/office/drawing/2014/main" id="{83572E9C-8B4A-D52B-0244-CD65770CC83C}"/>
              </a:ext>
            </a:extLst>
          </p:cNvPr>
          <p:cNvGraphicFramePr>
            <a:graphicFrameLocks noGrp="1"/>
          </p:cNvGraphicFramePr>
          <p:nvPr>
            <p:extLst>
              <p:ext uri="{D42A27DB-BD31-4B8C-83A1-F6EECF244321}">
                <p14:modId xmlns:p14="http://schemas.microsoft.com/office/powerpoint/2010/main" val="2388511450"/>
              </p:ext>
            </p:extLst>
          </p:nvPr>
        </p:nvGraphicFramePr>
        <p:xfrm>
          <a:off x="721273" y="5996851"/>
          <a:ext cx="14555898" cy="2552514"/>
        </p:xfrm>
        <a:graphic>
          <a:graphicData uri="http://schemas.openxmlformats.org/drawingml/2006/table">
            <a:tbl>
              <a:tblPr firstRow="1" bandRow="1">
                <a:tableStyleId>{5940675A-B579-460E-94D1-54222C63F5DA}</a:tableStyleId>
              </a:tblPr>
              <a:tblGrid>
                <a:gridCol w="7316978">
                  <a:extLst>
                    <a:ext uri="{9D8B030D-6E8A-4147-A177-3AD203B41FA5}">
                      <a16:colId xmlns:a16="http://schemas.microsoft.com/office/drawing/2014/main" val="4156785848"/>
                    </a:ext>
                  </a:extLst>
                </a:gridCol>
                <a:gridCol w="7238920">
                  <a:extLst>
                    <a:ext uri="{9D8B030D-6E8A-4147-A177-3AD203B41FA5}">
                      <a16:colId xmlns:a16="http://schemas.microsoft.com/office/drawing/2014/main" val="2853485595"/>
                    </a:ext>
                  </a:extLst>
                </a:gridCol>
              </a:tblGrid>
              <a:tr h="618610">
                <a:tc>
                  <a:txBody>
                    <a:bodyPr/>
                    <a:lstStyle/>
                    <a:p>
                      <a:r>
                        <a:rPr lang="en-JP" sz="3600" dirty="0"/>
                        <a:t>PCの生産に必要な高卒労働者数</a:t>
                      </a:r>
                    </a:p>
                  </a:txBody>
                  <a:tcPr/>
                </a:tc>
                <a:tc>
                  <a:txBody>
                    <a:bodyPr/>
                    <a:lstStyle/>
                    <a:p>
                      <a:pPr marL="0" marR="0" indent="0" algn="ctr" defTabSz="584200" rtl="0" latinLnBrk="0">
                        <a:lnSpc>
                          <a:spcPct val="100000"/>
                        </a:lnSpc>
                        <a:spcBef>
                          <a:spcPts val="0"/>
                        </a:spcBef>
                        <a:spcAft>
                          <a:spcPts val="0"/>
                        </a:spcAft>
                        <a:buClrTx/>
                        <a:buSzTx/>
                        <a:buFontTx/>
                        <a:buNone/>
                        <a:tabLst/>
                      </a:pPr>
                      <a:r>
                        <a:rPr lang="en-JP" sz="3600" dirty="0"/>
                        <a:t>2x</a:t>
                      </a:r>
                    </a:p>
                  </a:txBody>
                  <a:tcPr/>
                </a:tc>
                <a:extLst>
                  <a:ext uri="{0D108BD9-81ED-4DB2-BD59-A6C34878D82A}">
                    <a16:rowId xmlns:a16="http://schemas.microsoft.com/office/drawing/2014/main" val="2581464226"/>
                  </a:ext>
                </a:extLst>
              </a:tr>
              <a:tr h="956217">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JP" sz="3600" dirty="0"/>
                        <a:t>衣服の生産に必要な高卒労働者数</a:t>
                      </a:r>
                    </a:p>
                  </a:txBody>
                  <a:tcPr/>
                </a:tc>
                <a:tc>
                  <a:txBody>
                    <a:bodyPr/>
                    <a:lstStyle/>
                    <a:p>
                      <a:pPr marL="0" marR="0" indent="0" algn="ctr" defTabSz="584200" rtl="0" latinLnBrk="0">
                        <a:lnSpc>
                          <a:spcPct val="100000"/>
                        </a:lnSpc>
                        <a:spcBef>
                          <a:spcPts val="0"/>
                        </a:spcBef>
                        <a:spcAft>
                          <a:spcPts val="0"/>
                        </a:spcAft>
                        <a:buClrTx/>
                        <a:buSzTx/>
                        <a:buFontTx/>
                        <a:buNone/>
                        <a:tabLst/>
                      </a:pPr>
                      <a:r>
                        <a:rPr lang="en-JP" sz="3600" dirty="0"/>
                        <a:t>3y</a:t>
                      </a:r>
                    </a:p>
                  </a:txBody>
                  <a:tcPr/>
                </a:tc>
                <a:extLst>
                  <a:ext uri="{0D108BD9-81ED-4DB2-BD59-A6C34878D82A}">
                    <a16:rowId xmlns:a16="http://schemas.microsoft.com/office/drawing/2014/main" val="3433603818"/>
                  </a:ext>
                </a:extLst>
              </a:tr>
              <a:tr h="956217">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JP" sz="3600" dirty="0"/>
                        <a:t>アメリカの高卒労働者合計</a:t>
                      </a:r>
                    </a:p>
                  </a:txBody>
                  <a:tcPr/>
                </a:tc>
                <a:tc>
                  <a:txBody>
                    <a:bodyPr/>
                    <a:lstStyle/>
                    <a:p>
                      <a:pPr marL="0" marR="0" indent="0" algn="ctr" defTabSz="584200" rtl="0" latinLnBrk="0">
                        <a:lnSpc>
                          <a:spcPct val="100000"/>
                        </a:lnSpc>
                        <a:spcBef>
                          <a:spcPts val="0"/>
                        </a:spcBef>
                        <a:spcAft>
                          <a:spcPts val="0"/>
                        </a:spcAft>
                        <a:buClrTx/>
                        <a:buSzTx/>
                        <a:buFontTx/>
                        <a:buNone/>
                        <a:tabLst/>
                      </a:pPr>
                      <a:r>
                        <a:rPr lang="en-JP" sz="3600" dirty="0"/>
                        <a:t>2x+3y=1800</a:t>
                      </a:r>
                    </a:p>
                  </a:txBody>
                  <a:tcPr/>
                </a:tc>
                <a:extLst>
                  <a:ext uri="{0D108BD9-81ED-4DB2-BD59-A6C34878D82A}">
                    <a16:rowId xmlns:a16="http://schemas.microsoft.com/office/drawing/2014/main" val="749597862"/>
                  </a:ext>
                </a:extLst>
              </a:tr>
            </a:tbl>
          </a:graphicData>
        </a:graphic>
      </p:graphicFrame>
      <p:pic>
        <p:nvPicPr>
          <p:cNvPr id="6" name="図 3" descr="テーブル&#10;&#10;自動的に生成された説明">
            <a:extLst>
              <a:ext uri="{FF2B5EF4-FFF2-40B4-BE49-F238E27FC236}">
                <a16:creationId xmlns:a16="http://schemas.microsoft.com/office/drawing/2014/main" id="{487E8571-13D8-844D-7CD7-1C70159B73C5}"/>
              </a:ext>
            </a:extLst>
          </p:cNvPr>
          <p:cNvPicPr>
            <a:picLocks noChangeAspect="1"/>
          </p:cNvPicPr>
          <p:nvPr/>
        </p:nvPicPr>
        <p:blipFill>
          <a:blip r:embed="rId2"/>
          <a:stretch>
            <a:fillRect/>
          </a:stretch>
        </p:blipFill>
        <p:spPr>
          <a:xfrm>
            <a:off x="161566" y="1273727"/>
            <a:ext cx="8844862" cy="2963029"/>
          </a:xfrm>
          <a:prstGeom prst="rect">
            <a:avLst/>
          </a:prstGeom>
        </p:spPr>
      </p:pic>
      <p:pic>
        <p:nvPicPr>
          <p:cNvPr id="4" name="図 3">
            <a:extLst>
              <a:ext uri="{FF2B5EF4-FFF2-40B4-BE49-F238E27FC236}">
                <a16:creationId xmlns:a16="http://schemas.microsoft.com/office/drawing/2014/main" id="{FF87D9FD-4AE1-AF69-5E95-A8B14E46CC83}"/>
              </a:ext>
            </a:extLst>
          </p:cNvPr>
          <p:cNvPicPr>
            <a:picLocks noChangeAspect="1"/>
          </p:cNvPicPr>
          <p:nvPr/>
        </p:nvPicPr>
        <p:blipFill>
          <a:blip r:embed="rId3"/>
          <a:stretch>
            <a:fillRect/>
          </a:stretch>
        </p:blipFill>
        <p:spPr>
          <a:xfrm>
            <a:off x="9009857" y="949634"/>
            <a:ext cx="8168840" cy="3410491"/>
          </a:xfrm>
          <a:prstGeom prst="rect">
            <a:avLst/>
          </a:prstGeom>
        </p:spPr>
      </p:pic>
      <p:sp>
        <p:nvSpPr>
          <p:cNvPr id="12" name="Rounded Rectangle 11">
            <a:extLst>
              <a:ext uri="{FF2B5EF4-FFF2-40B4-BE49-F238E27FC236}">
                <a16:creationId xmlns:a16="http://schemas.microsoft.com/office/drawing/2014/main" id="{D368574E-A213-7EB2-1971-36959DC28DA6}"/>
              </a:ext>
            </a:extLst>
          </p:cNvPr>
          <p:cNvSpPr/>
          <p:nvPr/>
        </p:nvSpPr>
        <p:spPr>
          <a:xfrm>
            <a:off x="10487947" y="6097405"/>
            <a:ext cx="2037557" cy="456980"/>
          </a:xfrm>
          <a:prstGeom prst="roundRect">
            <a:avLst/>
          </a:prstGeom>
          <a:no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JP"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13" name="Rounded Rectangle 12">
            <a:extLst>
              <a:ext uri="{FF2B5EF4-FFF2-40B4-BE49-F238E27FC236}">
                <a16:creationId xmlns:a16="http://schemas.microsoft.com/office/drawing/2014/main" id="{519F6862-AF75-FA10-8B9C-76E504C353E2}"/>
              </a:ext>
            </a:extLst>
          </p:cNvPr>
          <p:cNvSpPr/>
          <p:nvPr/>
        </p:nvSpPr>
        <p:spPr>
          <a:xfrm>
            <a:off x="10487946" y="6701720"/>
            <a:ext cx="2037557" cy="456980"/>
          </a:xfrm>
          <a:prstGeom prst="round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JP" sz="2200" b="0" i="0" u="none" strike="noStrike" cap="none" spc="0" normalizeH="0" baseline="0">
              <a:ln>
                <a:noFill/>
              </a:ln>
              <a:solidFill>
                <a:srgbClr val="FFFFFF"/>
              </a:solidFill>
              <a:effectLst/>
              <a:uFillTx/>
              <a:latin typeface="+mn-lt"/>
              <a:ea typeface="+mn-ea"/>
              <a:cs typeface="+mn-cs"/>
              <a:sym typeface="ヒラギノ角ゴ ProN W3"/>
            </a:endParaRPr>
          </a:p>
        </p:txBody>
      </p:sp>
    </p:spTree>
    <p:extLst>
      <p:ext uri="{BB962C8B-B14F-4D97-AF65-F5344CB8AC3E}">
        <p14:creationId xmlns:p14="http://schemas.microsoft.com/office/powerpoint/2010/main" val="123195956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BF5864-E1B0-33DD-9D4E-2A8AAFADFB80}"/>
              </a:ext>
            </a:extLst>
          </p:cNvPr>
          <p:cNvSpPr>
            <a:spLocks noGrp="1"/>
          </p:cNvSpPr>
          <p:nvPr>
            <p:ph type="title"/>
          </p:nvPr>
        </p:nvSpPr>
        <p:spPr/>
        <p:txBody>
          <a:bodyPr vert="horz" lIns="91440" tIns="45720" rIns="91440" bIns="45720" rtlCol="0" anchor="b">
            <a:normAutofit/>
          </a:bodyPr>
          <a:lstStyle/>
          <a:p>
            <a:pPr defTabSz="914400">
              <a:lnSpc>
                <a:spcPct val="90000"/>
              </a:lnSpc>
              <a:spcBef>
                <a:spcPct val="0"/>
              </a:spcBef>
            </a:pPr>
            <a:r>
              <a:rPr lang="zh-CN" altLang="en-US" sz="6700" kern="1200" dirty="0">
                <a:solidFill>
                  <a:schemeClr val="tx1"/>
                </a:solidFill>
                <a:cs typeface="+mj-cs"/>
              </a:rPr>
              <a:t>大卒</a:t>
            </a:r>
            <a:r>
              <a:rPr lang="ja-JP" altLang="en-US" sz="6700" kern="1200" dirty="0">
                <a:solidFill>
                  <a:schemeClr val="tx1"/>
                </a:solidFill>
                <a:cs typeface="+mj-cs"/>
              </a:rPr>
              <a:t>労働者の完全</a:t>
            </a:r>
            <a:r>
              <a:rPr lang="zh-CN" altLang="en-US" sz="6700" kern="1200" dirty="0">
                <a:solidFill>
                  <a:schemeClr val="tx1"/>
                </a:solidFill>
                <a:cs typeface="+mj-cs"/>
              </a:rPr>
              <a:t>雇用条件</a:t>
            </a:r>
            <a:endParaRPr kumimoji="1" lang="en-US" altLang="ja-JP" sz="6700" kern="1200" dirty="0">
              <a:solidFill>
                <a:schemeClr val="tx1"/>
              </a:solidFill>
              <a:cs typeface="+mj-cs"/>
            </a:endParaRPr>
          </a:p>
        </p:txBody>
      </p:sp>
      <p:sp>
        <p:nvSpPr>
          <p:cNvPr id="4" name="スライド番号プレースホルダー 3">
            <a:extLst>
              <a:ext uri="{FF2B5EF4-FFF2-40B4-BE49-F238E27FC236}">
                <a16:creationId xmlns:a16="http://schemas.microsoft.com/office/drawing/2014/main" id="{0B8D1D7D-E18E-B4D3-F972-8BEA023AAC95}"/>
              </a:ext>
            </a:extLst>
          </p:cNvPr>
          <p:cNvSpPr>
            <a:spLocks noGrp="1"/>
          </p:cNvSpPr>
          <p:nvPr>
            <p:ph type="sldNum" sz="quarter" idx="2"/>
          </p:nvPr>
        </p:nvSpPr>
        <p:spPr/>
        <p:txBody>
          <a:bodyPr vert="horz" wrap="none" lIns="91440" tIns="45720" rIns="91440" bIns="45720" rtlCol="0" anchor="ctr">
            <a:normAutofit/>
          </a:bodyPr>
          <a:lstStyle/>
          <a:p>
            <a:pPr algn="r" defTabSz="914400" hangingPunct="1">
              <a:spcAft>
                <a:spcPts val="600"/>
              </a:spcAft>
            </a:pPr>
            <a:fld id="{86CB4B4D-7CA3-9044-876B-883B54F8677D}" type="slidenum">
              <a:rPr lang="en-US" altLang="ja-JP" sz="1200" kern="1200">
                <a:solidFill>
                  <a:schemeClr val="tx1">
                    <a:tint val="75000"/>
                  </a:schemeClr>
                </a:solidFill>
                <a:latin typeface="+mn-lt"/>
                <a:ea typeface="+mn-ea"/>
                <a:cs typeface="+mn-cs"/>
              </a:rPr>
              <a:pPr algn="r" defTabSz="914400" hangingPunct="1">
                <a:spcAft>
                  <a:spcPts val="600"/>
                </a:spcAft>
              </a:pPr>
              <a:t>15</a:t>
            </a:fld>
            <a:endParaRPr lang="en-US" altLang="ja-JP" sz="1200" kern="1200">
              <a:solidFill>
                <a:schemeClr val="tx1">
                  <a:tint val="75000"/>
                </a:schemeClr>
              </a:solidFill>
              <a:latin typeface="+mn-lt"/>
              <a:ea typeface="+mn-ea"/>
              <a:cs typeface="+mn-cs"/>
            </a:endParaRPr>
          </a:p>
        </p:txBody>
      </p:sp>
      <p:pic>
        <p:nvPicPr>
          <p:cNvPr id="6" name="図 5">
            <a:extLst>
              <a:ext uri="{FF2B5EF4-FFF2-40B4-BE49-F238E27FC236}">
                <a16:creationId xmlns:a16="http://schemas.microsoft.com/office/drawing/2014/main" id="{8BA02AF0-9D97-A712-8529-2E89AC245A95}"/>
              </a:ext>
            </a:extLst>
          </p:cNvPr>
          <p:cNvPicPr>
            <a:picLocks noChangeAspect="1"/>
          </p:cNvPicPr>
          <p:nvPr/>
        </p:nvPicPr>
        <p:blipFill>
          <a:blip r:embed="rId2"/>
          <a:stretch>
            <a:fillRect/>
          </a:stretch>
        </p:blipFill>
        <p:spPr>
          <a:xfrm>
            <a:off x="3061810" y="2826526"/>
            <a:ext cx="11216638" cy="3168700"/>
          </a:xfrm>
          <a:prstGeom prst="rect">
            <a:avLst/>
          </a:prstGeom>
        </p:spPr>
      </p:pic>
      <p:cxnSp>
        <p:nvCxnSpPr>
          <p:cNvPr id="9" name="直線矢印コネクタ 8">
            <a:extLst>
              <a:ext uri="{FF2B5EF4-FFF2-40B4-BE49-F238E27FC236}">
                <a16:creationId xmlns:a16="http://schemas.microsoft.com/office/drawing/2014/main" id="{AC972261-5120-2C02-2CEA-80C41DCF5599}"/>
              </a:ext>
            </a:extLst>
          </p:cNvPr>
          <p:cNvCxnSpPr/>
          <p:nvPr/>
        </p:nvCxnSpPr>
        <p:spPr>
          <a:xfrm>
            <a:off x="8345510" y="5692462"/>
            <a:ext cx="721217" cy="1365161"/>
          </a:xfrm>
          <a:prstGeom prst="straightConnector1">
            <a:avLst/>
          </a:prstGeom>
          <a:noFill/>
          <a:ln w="381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0" name="テキスト ボックス 9">
            <a:extLst>
              <a:ext uri="{FF2B5EF4-FFF2-40B4-BE49-F238E27FC236}">
                <a16:creationId xmlns:a16="http://schemas.microsoft.com/office/drawing/2014/main" id="{5EF76D8B-DF2E-89E6-2B4A-A59FA30856C4}"/>
              </a:ext>
            </a:extLst>
          </p:cNvPr>
          <p:cNvSpPr txBox="1"/>
          <p:nvPr/>
        </p:nvSpPr>
        <p:spPr>
          <a:xfrm>
            <a:off x="8451175" y="7057623"/>
            <a:ext cx="165590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altLang="ja-JP" sz="2400" b="0" i="0" u="none" strike="noStrike" cap="none" spc="0" normalizeH="0" baseline="0" dirty="0">
                <a:ln>
                  <a:noFill/>
                </a:ln>
                <a:solidFill>
                  <a:srgbClr val="000000"/>
                </a:solidFill>
                <a:effectLst/>
                <a:uFillTx/>
                <a:latin typeface="ヒラギノ角ゴ ProN W6"/>
                <a:ea typeface="ヒラギノ角ゴ ProN W6"/>
                <a:cs typeface="ヒラギノ角ゴ ProN W6"/>
                <a:sym typeface="ヒラギノ角ゴ ProN W6"/>
              </a:rPr>
              <a:t>PC</a:t>
            </a:r>
            <a:r>
              <a:rPr kumimoji="0" lang="ja-JP" altLang="en-US" sz="2400" b="0" i="0" u="none" strike="noStrike" cap="none" spc="0" normalizeH="0" baseline="0" dirty="0">
                <a:ln>
                  <a:noFill/>
                </a:ln>
                <a:solidFill>
                  <a:srgbClr val="000000"/>
                </a:solidFill>
                <a:effectLst/>
                <a:uFillTx/>
                <a:latin typeface="ヒラギノ角ゴ ProN W6"/>
                <a:ea typeface="ヒラギノ角ゴ ProN W6"/>
                <a:cs typeface="ヒラギノ角ゴ ProN W6"/>
                <a:sym typeface="ヒラギノ角ゴ ProN W6"/>
              </a:rPr>
              <a:t>の生産量</a:t>
            </a:r>
          </a:p>
        </p:txBody>
      </p:sp>
      <p:cxnSp>
        <p:nvCxnSpPr>
          <p:cNvPr id="11" name="直線矢印コネクタ 10">
            <a:extLst>
              <a:ext uri="{FF2B5EF4-FFF2-40B4-BE49-F238E27FC236}">
                <a16:creationId xmlns:a16="http://schemas.microsoft.com/office/drawing/2014/main" id="{93F423A8-B42F-5D33-8576-D22CB16AEC0B}"/>
              </a:ext>
            </a:extLst>
          </p:cNvPr>
          <p:cNvCxnSpPr>
            <a:cxnSpLocks/>
          </p:cNvCxnSpPr>
          <p:nvPr/>
        </p:nvCxnSpPr>
        <p:spPr>
          <a:xfrm>
            <a:off x="7024769" y="5674656"/>
            <a:ext cx="0" cy="1618929"/>
          </a:xfrm>
          <a:prstGeom prst="straightConnector1">
            <a:avLst/>
          </a:prstGeom>
          <a:noFill/>
          <a:ln w="381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3" name="テキスト ボックス 12">
            <a:extLst>
              <a:ext uri="{FF2B5EF4-FFF2-40B4-BE49-F238E27FC236}">
                <a16:creationId xmlns:a16="http://schemas.microsoft.com/office/drawing/2014/main" id="{A0D4F7E1-E9F3-A4AD-533C-8E84CA3BEC0D}"/>
              </a:ext>
            </a:extLst>
          </p:cNvPr>
          <p:cNvSpPr txBox="1"/>
          <p:nvPr/>
        </p:nvSpPr>
        <p:spPr>
          <a:xfrm>
            <a:off x="6050143" y="7293585"/>
            <a:ext cx="194925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400" b="0" i="0" u="none" strike="noStrike" cap="none" spc="0" normalizeH="0" baseline="0" dirty="0">
                <a:ln>
                  <a:noFill/>
                </a:ln>
                <a:solidFill>
                  <a:srgbClr val="000000"/>
                </a:solidFill>
                <a:effectLst/>
                <a:uFillTx/>
                <a:latin typeface="ヒラギノ角ゴ ProN W6"/>
                <a:ea typeface="ヒラギノ角ゴ ProN W6"/>
                <a:cs typeface="ヒラギノ角ゴ ProN W6"/>
                <a:sym typeface="ヒラギノ角ゴ ProN W6"/>
              </a:rPr>
              <a:t>衣服の生産量</a:t>
            </a:r>
          </a:p>
        </p:txBody>
      </p:sp>
      <p:cxnSp>
        <p:nvCxnSpPr>
          <p:cNvPr id="14" name="直線矢印コネクタ 13">
            <a:extLst>
              <a:ext uri="{FF2B5EF4-FFF2-40B4-BE49-F238E27FC236}">
                <a16:creationId xmlns:a16="http://schemas.microsoft.com/office/drawing/2014/main" id="{CD1D1025-238E-3E1B-CCC0-4E98DFFAC85F}"/>
              </a:ext>
            </a:extLst>
          </p:cNvPr>
          <p:cNvCxnSpPr>
            <a:cxnSpLocks/>
          </p:cNvCxnSpPr>
          <p:nvPr/>
        </p:nvCxnSpPr>
        <p:spPr>
          <a:xfrm>
            <a:off x="9569783" y="5474855"/>
            <a:ext cx="1840899" cy="1818730"/>
          </a:xfrm>
          <a:prstGeom prst="straightConnector1">
            <a:avLst/>
          </a:prstGeom>
          <a:noFill/>
          <a:ln w="381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6" name="テキスト ボックス 15">
            <a:extLst>
              <a:ext uri="{FF2B5EF4-FFF2-40B4-BE49-F238E27FC236}">
                <a16:creationId xmlns:a16="http://schemas.microsoft.com/office/drawing/2014/main" id="{0C6D333A-69A7-F5CA-BB76-6A537DD67534}"/>
              </a:ext>
            </a:extLst>
          </p:cNvPr>
          <p:cNvSpPr txBox="1"/>
          <p:nvPr/>
        </p:nvSpPr>
        <p:spPr>
          <a:xfrm>
            <a:off x="11079035" y="7108919"/>
            <a:ext cx="2564805"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dirty="0"/>
              <a:t>アメリカの</a:t>
            </a:r>
            <a:endParaRPr lang="en-US" altLang="ja-JP" dirty="0"/>
          </a:p>
          <a:p>
            <a:pPr marL="0" marR="0" indent="0" algn="ctr" defTabSz="584200" rtl="0" fontAlgn="auto" latinLnBrk="0" hangingPunct="0">
              <a:lnSpc>
                <a:spcPct val="100000"/>
              </a:lnSpc>
              <a:spcBef>
                <a:spcPts val="0"/>
              </a:spcBef>
              <a:spcAft>
                <a:spcPts val="0"/>
              </a:spcAft>
              <a:buClrTx/>
              <a:buSzTx/>
              <a:buFontTx/>
              <a:buNone/>
              <a:tabLst/>
            </a:pPr>
            <a:r>
              <a:rPr lang="ja-JP" altLang="en-US" dirty="0"/>
              <a:t>大卒労働者数合計</a:t>
            </a:r>
            <a:endParaRPr kumimoji="0" lang="ja-JP" altLang="en-US" sz="2400" b="0" i="0" u="none" strike="noStrike" cap="none" spc="0" normalizeH="0" baseline="0" dirty="0">
              <a:ln>
                <a:noFill/>
              </a:ln>
              <a:solidFill>
                <a:srgbClr val="000000"/>
              </a:solidFill>
              <a:effectLst/>
              <a:uFillTx/>
              <a:latin typeface="ヒラギノ角ゴ ProN W6"/>
              <a:ea typeface="ヒラギノ角ゴ ProN W6"/>
              <a:cs typeface="ヒラギノ角ゴ ProN W6"/>
              <a:sym typeface="ヒラギノ角ゴ ProN W6"/>
            </a:endParaRPr>
          </a:p>
        </p:txBody>
      </p:sp>
    </p:spTree>
    <p:extLst>
      <p:ext uri="{BB962C8B-B14F-4D97-AF65-F5344CB8AC3E}">
        <p14:creationId xmlns:p14="http://schemas.microsoft.com/office/powerpoint/2010/main" val="131792009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B895F0-6571-542E-A42A-7A701FB10E93}"/>
              </a:ext>
            </a:extLst>
          </p:cNvPr>
          <p:cNvSpPr>
            <a:spLocks noGrp="1"/>
          </p:cNvSpPr>
          <p:nvPr>
            <p:ph type="title"/>
          </p:nvPr>
        </p:nvSpPr>
        <p:spPr/>
        <p:txBody>
          <a:bodyPr vert="horz" lIns="91440" tIns="45720" rIns="91440" bIns="45720" rtlCol="0" anchor="b">
            <a:normAutofit/>
          </a:bodyPr>
          <a:lstStyle/>
          <a:p>
            <a:pPr algn="l" defTabSz="914400">
              <a:lnSpc>
                <a:spcPct val="90000"/>
              </a:lnSpc>
              <a:spcBef>
                <a:spcPct val="0"/>
              </a:spcBef>
            </a:pPr>
            <a:r>
              <a:rPr lang="zh-CN" altLang="en-US" sz="6700" kern="1200" dirty="0">
                <a:solidFill>
                  <a:schemeClr val="tx1"/>
                </a:solidFill>
                <a:cs typeface="+mj-cs"/>
              </a:rPr>
              <a:t>高卒</a:t>
            </a:r>
            <a:r>
              <a:rPr lang="ja-JP" altLang="en-US" sz="6700" kern="1200" dirty="0">
                <a:solidFill>
                  <a:schemeClr val="tx1"/>
                </a:solidFill>
                <a:cs typeface="+mj-cs"/>
              </a:rPr>
              <a:t>労働者の</a:t>
            </a:r>
            <a:r>
              <a:rPr lang="zh-CN" altLang="en-US" sz="6700" kern="1200" dirty="0">
                <a:solidFill>
                  <a:schemeClr val="tx1"/>
                </a:solidFill>
                <a:cs typeface="+mj-cs"/>
              </a:rPr>
              <a:t>完全雇用条件</a:t>
            </a:r>
            <a:endParaRPr kumimoji="1" lang="en-US" altLang="ja-JP" sz="6700" kern="1200" dirty="0">
              <a:solidFill>
                <a:schemeClr val="tx1"/>
              </a:solidFill>
              <a:cs typeface="+mj-cs"/>
            </a:endParaRPr>
          </a:p>
        </p:txBody>
      </p:sp>
      <p:sp>
        <p:nvSpPr>
          <p:cNvPr id="3" name="スライド番号プレースホルダー 2">
            <a:extLst>
              <a:ext uri="{FF2B5EF4-FFF2-40B4-BE49-F238E27FC236}">
                <a16:creationId xmlns:a16="http://schemas.microsoft.com/office/drawing/2014/main" id="{A6D8CB12-0F3B-BD80-77DC-AB3874A9B07F}"/>
              </a:ext>
            </a:extLst>
          </p:cNvPr>
          <p:cNvSpPr>
            <a:spLocks noGrp="1"/>
          </p:cNvSpPr>
          <p:nvPr>
            <p:ph type="sldNum" sz="quarter" idx="2"/>
          </p:nvPr>
        </p:nvSpPr>
        <p:spPr/>
        <p:txBody>
          <a:bodyPr vert="horz" wrap="none" lIns="91440" tIns="45720" rIns="91440" bIns="45720" rtlCol="0" anchor="ctr">
            <a:normAutofit/>
          </a:bodyPr>
          <a:lstStyle/>
          <a:p>
            <a:pPr algn="r" defTabSz="914400" hangingPunct="1">
              <a:spcAft>
                <a:spcPts val="600"/>
              </a:spcAft>
            </a:pPr>
            <a:fld id="{86CB4B4D-7CA3-9044-876B-883B54F8677D}" type="slidenum">
              <a:rPr lang="en-US" altLang="ja-JP" sz="1200" kern="1200">
                <a:solidFill>
                  <a:schemeClr val="tx1">
                    <a:tint val="75000"/>
                  </a:schemeClr>
                </a:solidFill>
                <a:latin typeface="+mn-lt"/>
                <a:ea typeface="+mn-ea"/>
                <a:cs typeface="+mn-cs"/>
              </a:rPr>
              <a:pPr algn="r" defTabSz="914400" hangingPunct="1">
                <a:spcAft>
                  <a:spcPts val="600"/>
                </a:spcAft>
              </a:pPr>
              <a:t>16</a:t>
            </a:fld>
            <a:endParaRPr lang="en-US" altLang="ja-JP" sz="1200" kern="1200">
              <a:solidFill>
                <a:schemeClr val="tx1">
                  <a:tint val="75000"/>
                </a:schemeClr>
              </a:solidFill>
              <a:latin typeface="+mn-lt"/>
              <a:ea typeface="+mn-ea"/>
              <a:cs typeface="+mn-cs"/>
            </a:endParaRPr>
          </a:p>
        </p:txBody>
      </p:sp>
      <p:pic>
        <p:nvPicPr>
          <p:cNvPr id="5" name="図 4" descr="グラフ&#10;&#10;自動的に生成された説明">
            <a:extLst>
              <a:ext uri="{FF2B5EF4-FFF2-40B4-BE49-F238E27FC236}">
                <a16:creationId xmlns:a16="http://schemas.microsoft.com/office/drawing/2014/main" id="{543A10DC-240F-ED4C-ED84-52F011EDAD1A}"/>
              </a:ext>
            </a:extLst>
          </p:cNvPr>
          <p:cNvPicPr>
            <a:picLocks noChangeAspect="1"/>
          </p:cNvPicPr>
          <p:nvPr/>
        </p:nvPicPr>
        <p:blipFill>
          <a:blip r:embed="rId2"/>
          <a:stretch>
            <a:fillRect/>
          </a:stretch>
        </p:blipFill>
        <p:spPr>
          <a:xfrm>
            <a:off x="3061810" y="3750419"/>
            <a:ext cx="11216638" cy="4037988"/>
          </a:xfrm>
          <a:prstGeom prst="rect">
            <a:avLst/>
          </a:prstGeom>
        </p:spPr>
      </p:pic>
      <p:cxnSp>
        <p:nvCxnSpPr>
          <p:cNvPr id="7" name="直線矢印コネクタ 6">
            <a:extLst>
              <a:ext uri="{FF2B5EF4-FFF2-40B4-BE49-F238E27FC236}">
                <a16:creationId xmlns:a16="http://schemas.microsoft.com/office/drawing/2014/main" id="{DE842571-2EC9-6646-1CF8-F5EDF54AFB2E}"/>
              </a:ext>
            </a:extLst>
          </p:cNvPr>
          <p:cNvCxnSpPr>
            <a:cxnSpLocks/>
          </p:cNvCxnSpPr>
          <p:nvPr/>
        </p:nvCxnSpPr>
        <p:spPr>
          <a:xfrm>
            <a:off x="8422783" y="7481140"/>
            <a:ext cx="364797" cy="1418161"/>
          </a:xfrm>
          <a:prstGeom prst="straightConnector1">
            <a:avLst/>
          </a:prstGeom>
          <a:noFill/>
          <a:ln w="381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テキスト ボックス 7">
            <a:extLst>
              <a:ext uri="{FF2B5EF4-FFF2-40B4-BE49-F238E27FC236}">
                <a16:creationId xmlns:a16="http://schemas.microsoft.com/office/drawing/2014/main" id="{97503210-3162-D2E0-DCC4-8886DF8703C2}"/>
              </a:ext>
            </a:extLst>
          </p:cNvPr>
          <p:cNvSpPr txBox="1"/>
          <p:nvPr/>
        </p:nvSpPr>
        <p:spPr>
          <a:xfrm>
            <a:off x="8154884" y="8916541"/>
            <a:ext cx="165590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altLang="ja-JP" sz="2400" b="0" i="0" u="none" strike="noStrike" cap="none" spc="0" normalizeH="0" baseline="0" dirty="0">
                <a:ln>
                  <a:noFill/>
                </a:ln>
                <a:solidFill>
                  <a:srgbClr val="000000"/>
                </a:solidFill>
                <a:effectLst/>
                <a:uFillTx/>
                <a:latin typeface="ヒラギノ角ゴ ProN W6"/>
                <a:ea typeface="ヒラギノ角ゴ ProN W6"/>
                <a:cs typeface="ヒラギノ角ゴ ProN W6"/>
                <a:sym typeface="ヒラギノ角ゴ ProN W6"/>
              </a:rPr>
              <a:t>PC</a:t>
            </a:r>
            <a:r>
              <a:rPr kumimoji="0" lang="ja-JP" altLang="en-US" sz="2400" b="0" i="0" u="none" strike="noStrike" cap="none" spc="0" normalizeH="0" baseline="0" dirty="0">
                <a:ln>
                  <a:noFill/>
                </a:ln>
                <a:solidFill>
                  <a:srgbClr val="000000"/>
                </a:solidFill>
                <a:effectLst/>
                <a:uFillTx/>
                <a:latin typeface="ヒラギノ角ゴ ProN W6"/>
                <a:ea typeface="ヒラギノ角ゴ ProN W6"/>
                <a:cs typeface="ヒラギノ角ゴ ProN W6"/>
                <a:sym typeface="ヒラギノ角ゴ ProN W6"/>
              </a:rPr>
              <a:t>の生産量</a:t>
            </a:r>
          </a:p>
        </p:txBody>
      </p:sp>
      <p:cxnSp>
        <p:nvCxnSpPr>
          <p:cNvPr id="9" name="直線矢印コネクタ 8">
            <a:extLst>
              <a:ext uri="{FF2B5EF4-FFF2-40B4-BE49-F238E27FC236}">
                <a16:creationId xmlns:a16="http://schemas.microsoft.com/office/drawing/2014/main" id="{A7828B03-E833-6B21-0378-E2462D2AC85E}"/>
              </a:ext>
            </a:extLst>
          </p:cNvPr>
          <p:cNvCxnSpPr>
            <a:cxnSpLocks/>
          </p:cNvCxnSpPr>
          <p:nvPr/>
        </p:nvCxnSpPr>
        <p:spPr>
          <a:xfrm>
            <a:off x="6908859" y="7481140"/>
            <a:ext cx="0" cy="1618929"/>
          </a:xfrm>
          <a:prstGeom prst="straightConnector1">
            <a:avLst/>
          </a:prstGeom>
          <a:noFill/>
          <a:ln w="381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0" name="テキスト ボックス 9">
            <a:extLst>
              <a:ext uri="{FF2B5EF4-FFF2-40B4-BE49-F238E27FC236}">
                <a16:creationId xmlns:a16="http://schemas.microsoft.com/office/drawing/2014/main" id="{3BB2DF05-CA0C-C09E-F154-27AEB170B180}"/>
              </a:ext>
            </a:extLst>
          </p:cNvPr>
          <p:cNvSpPr txBox="1"/>
          <p:nvPr/>
        </p:nvSpPr>
        <p:spPr>
          <a:xfrm>
            <a:off x="5509991" y="9094774"/>
            <a:ext cx="194925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400" b="0" i="0" u="none" strike="noStrike" cap="none" spc="0" normalizeH="0" baseline="0" dirty="0">
                <a:ln>
                  <a:noFill/>
                </a:ln>
                <a:solidFill>
                  <a:srgbClr val="000000"/>
                </a:solidFill>
                <a:effectLst/>
                <a:uFillTx/>
                <a:latin typeface="ヒラギノ角ゴ ProN W6"/>
                <a:ea typeface="ヒラギノ角ゴ ProN W6"/>
                <a:cs typeface="ヒラギノ角ゴ ProN W6"/>
                <a:sym typeface="ヒラギノ角ゴ ProN W6"/>
              </a:rPr>
              <a:t>衣服の生産量</a:t>
            </a:r>
          </a:p>
        </p:txBody>
      </p:sp>
      <p:cxnSp>
        <p:nvCxnSpPr>
          <p:cNvPr id="11" name="直線矢印コネクタ 10">
            <a:extLst>
              <a:ext uri="{FF2B5EF4-FFF2-40B4-BE49-F238E27FC236}">
                <a16:creationId xmlns:a16="http://schemas.microsoft.com/office/drawing/2014/main" id="{24ABC4B5-E6DC-ED04-8D3E-9A6107BBFF57}"/>
              </a:ext>
            </a:extLst>
          </p:cNvPr>
          <p:cNvCxnSpPr>
            <a:cxnSpLocks/>
          </p:cNvCxnSpPr>
          <p:nvPr/>
        </p:nvCxnSpPr>
        <p:spPr>
          <a:xfrm>
            <a:off x="9453093" y="7481140"/>
            <a:ext cx="1302816" cy="962682"/>
          </a:xfrm>
          <a:prstGeom prst="straightConnector1">
            <a:avLst/>
          </a:prstGeom>
          <a:noFill/>
          <a:ln w="381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2" name="テキスト ボックス 11">
            <a:extLst>
              <a:ext uri="{FF2B5EF4-FFF2-40B4-BE49-F238E27FC236}">
                <a16:creationId xmlns:a16="http://schemas.microsoft.com/office/drawing/2014/main" id="{2487FE7D-4361-8235-0456-CABFF66FFA1F}"/>
              </a:ext>
            </a:extLst>
          </p:cNvPr>
          <p:cNvSpPr txBox="1"/>
          <p:nvPr/>
        </p:nvSpPr>
        <p:spPr>
          <a:xfrm>
            <a:off x="10431404" y="8253518"/>
            <a:ext cx="2564805"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dirty="0"/>
              <a:t>アメリカの</a:t>
            </a:r>
            <a:endParaRPr lang="en-US" altLang="ja-JP" dirty="0"/>
          </a:p>
          <a:p>
            <a:pPr marL="0" marR="0" indent="0" algn="ctr" defTabSz="584200" rtl="0" fontAlgn="auto" latinLnBrk="0" hangingPunct="0">
              <a:lnSpc>
                <a:spcPct val="100000"/>
              </a:lnSpc>
              <a:spcBef>
                <a:spcPts val="0"/>
              </a:spcBef>
              <a:spcAft>
                <a:spcPts val="0"/>
              </a:spcAft>
              <a:buClrTx/>
              <a:buSzTx/>
              <a:buFontTx/>
              <a:buNone/>
              <a:tabLst/>
            </a:pPr>
            <a:r>
              <a:rPr lang="ja-JP" altLang="en-US" dirty="0"/>
              <a:t>高卒労働者数合計</a:t>
            </a:r>
            <a:endParaRPr kumimoji="0" lang="ja-JP" altLang="en-US" sz="2400" b="0" i="0" u="none" strike="noStrike" cap="none" spc="0" normalizeH="0" baseline="0" dirty="0">
              <a:ln>
                <a:noFill/>
              </a:ln>
              <a:solidFill>
                <a:srgbClr val="000000"/>
              </a:solidFill>
              <a:effectLst/>
              <a:uFillTx/>
              <a:latin typeface="ヒラギノ角ゴ ProN W6"/>
              <a:ea typeface="ヒラギノ角ゴ ProN W6"/>
              <a:cs typeface="ヒラギノ角ゴ ProN W6"/>
              <a:sym typeface="ヒラギノ角ゴ ProN W6"/>
            </a:endParaRPr>
          </a:p>
        </p:txBody>
      </p:sp>
    </p:spTree>
    <p:extLst>
      <p:ext uri="{BB962C8B-B14F-4D97-AF65-F5344CB8AC3E}">
        <p14:creationId xmlns:p14="http://schemas.microsoft.com/office/powerpoint/2010/main" val="306019981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AC07F0-E1DD-0BD7-7175-E2B20FA17164}"/>
              </a:ext>
            </a:extLst>
          </p:cNvPr>
          <p:cNvSpPr>
            <a:spLocks noGrp="1"/>
          </p:cNvSpPr>
          <p:nvPr>
            <p:ph type="title"/>
          </p:nvPr>
        </p:nvSpPr>
        <p:spPr/>
        <p:txBody>
          <a:bodyPr vert="horz" lIns="91440" tIns="45720" rIns="91440" bIns="45720" rtlCol="0" anchor="b">
            <a:normAutofit/>
          </a:bodyPr>
          <a:lstStyle/>
          <a:p>
            <a:pPr defTabSz="914400">
              <a:lnSpc>
                <a:spcPct val="90000"/>
              </a:lnSpc>
              <a:spcBef>
                <a:spcPct val="0"/>
              </a:spcBef>
            </a:pPr>
            <a:r>
              <a:rPr lang="ja-JP" altLang="en-US" sz="5200" kern="1200" dirty="0">
                <a:solidFill>
                  <a:schemeClr val="tx1"/>
                </a:solidFill>
                <a:cs typeface="+mj-cs"/>
              </a:rPr>
              <a:t>アメリカの生産可能性フロンティア</a:t>
            </a:r>
            <a:endParaRPr kumimoji="1" lang="en-US" altLang="ja-JP" sz="5200" kern="1200" dirty="0">
              <a:solidFill>
                <a:schemeClr val="tx1"/>
              </a:solidFill>
              <a:cs typeface="+mj-cs"/>
            </a:endParaRPr>
          </a:p>
        </p:txBody>
      </p:sp>
      <p:sp>
        <p:nvSpPr>
          <p:cNvPr id="3" name="スライド番号プレースホルダー 2">
            <a:extLst>
              <a:ext uri="{FF2B5EF4-FFF2-40B4-BE49-F238E27FC236}">
                <a16:creationId xmlns:a16="http://schemas.microsoft.com/office/drawing/2014/main" id="{FA2055FC-7B82-D82D-985A-9562A0175BCE}"/>
              </a:ext>
            </a:extLst>
          </p:cNvPr>
          <p:cNvSpPr>
            <a:spLocks noGrp="1"/>
          </p:cNvSpPr>
          <p:nvPr>
            <p:ph type="sldNum" sz="quarter" idx="2"/>
          </p:nvPr>
        </p:nvSpPr>
        <p:spPr/>
        <p:txBody>
          <a:bodyPr vert="horz" wrap="none" lIns="91440" tIns="45720" rIns="91440" bIns="45720" rtlCol="0" anchor="ctr">
            <a:normAutofit/>
          </a:bodyPr>
          <a:lstStyle/>
          <a:p>
            <a:pPr algn="r" defTabSz="914400" hangingPunct="1">
              <a:spcAft>
                <a:spcPts val="600"/>
              </a:spcAft>
            </a:pPr>
            <a:fld id="{86CB4B4D-7CA3-9044-876B-883B54F8677D}" type="slidenum">
              <a:rPr lang="en-US" altLang="ja-JP" sz="1200" kern="1200">
                <a:solidFill>
                  <a:schemeClr val="tx1">
                    <a:tint val="75000"/>
                  </a:schemeClr>
                </a:solidFill>
                <a:latin typeface="+mn-lt"/>
                <a:ea typeface="+mn-ea"/>
                <a:cs typeface="+mn-cs"/>
              </a:rPr>
              <a:pPr algn="r" defTabSz="914400" hangingPunct="1">
                <a:spcAft>
                  <a:spcPts val="600"/>
                </a:spcAft>
              </a:pPr>
              <a:t>17</a:t>
            </a:fld>
            <a:endParaRPr lang="en-US" altLang="ja-JP" sz="1200" kern="1200">
              <a:solidFill>
                <a:schemeClr val="tx1">
                  <a:tint val="75000"/>
                </a:schemeClr>
              </a:solidFill>
              <a:latin typeface="+mn-lt"/>
              <a:ea typeface="+mn-ea"/>
              <a:cs typeface="+mn-cs"/>
            </a:endParaRPr>
          </a:p>
        </p:txBody>
      </p:sp>
      <p:pic>
        <p:nvPicPr>
          <p:cNvPr id="5" name="図 4" descr="ダイアグラム&#10;&#10;自動的に生成された説明">
            <a:extLst>
              <a:ext uri="{FF2B5EF4-FFF2-40B4-BE49-F238E27FC236}">
                <a16:creationId xmlns:a16="http://schemas.microsoft.com/office/drawing/2014/main" id="{CA5429AE-3382-A19A-4AC7-FC0C93AB8059}"/>
              </a:ext>
            </a:extLst>
          </p:cNvPr>
          <p:cNvPicPr>
            <a:picLocks noChangeAspect="1"/>
          </p:cNvPicPr>
          <p:nvPr/>
        </p:nvPicPr>
        <p:blipFill>
          <a:blip r:embed="rId2"/>
          <a:stretch>
            <a:fillRect/>
          </a:stretch>
        </p:blipFill>
        <p:spPr>
          <a:xfrm>
            <a:off x="4344289" y="2650740"/>
            <a:ext cx="8651683" cy="6315727"/>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インク 5">
                <a:extLst>
                  <a:ext uri="{FF2B5EF4-FFF2-40B4-BE49-F238E27FC236}">
                    <a16:creationId xmlns:a16="http://schemas.microsoft.com/office/drawing/2014/main" id="{BE284DD7-3709-4D4C-4587-23FD872CBF4C}"/>
                  </a:ext>
                </a:extLst>
              </p14:cNvPr>
              <p14:cNvContentPartPr/>
              <p14:nvPr/>
            </p14:nvContentPartPr>
            <p14:xfrm>
              <a:off x="6413446" y="3889055"/>
              <a:ext cx="2137320" cy="4561560"/>
            </p14:xfrm>
          </p:contentPart>
        </mc:Choice>
        <mc:Fallback xmlns="">
          <p:pic>
            <p:nvPicPr>
              <p:cNvPr id="6" name="インク 5">
                <a:extLst>
                  <a:ext uri="{FF2B5EF4-FFF2-40B4-BE49-F238E27FC236}">
                    <a16:creationId xmlns:a16="http://schemas.microsoft.com/office/drawing/2014/main" id="{BE284DD7-3709-4D4C-4587-23FD872CBF4C}"/>
                  </a:ext>
                </a:extLst>
              </p:cNvPr>
              <p:cNvPicPr/>
              <p:nvPr/>
            </p:nvPicPr>
            <p:blipFill>
              <a:blip r:embed="rId6"/>
              <a:stretch>
                <a:fillRect/>
              </a:stretch>
            </p:blipFill>
            <p:spPr>
              <a:xfrm>
                <a:off x="6359446" y="3781055"/>
                <a:ext cx="2244960" cy="4777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インク 8">
                <a:extLst>
                  <a:ext uri="{FF2B5EF4-FFF2-40B4-BE49-F238E27FC236}">
                    <a16:creationId xmlns:a16="http://schemas.microsoft.com/office/drawing/2014/main" id="{4F9E95E8-C597-CCBE-D221-A485CBD996ED}"/>
                  </a:ext>
                </a:extLst>
              </p14:cNvPr>
              <p14:cNvContentPartPr/>
              <p14:nvPr/>
            </p14:nvContentPartPr>
            <p14:xfrm>
              <a:off x="6413446" y="6194495"/>
              <a:ext cx="3536640" cy="2362320"/>
            </p14:xfrm>
          </p:contentPart>
        </mc:Choice>
        <mc:Fallback xmlns="">
          <p:pic>
            <p:nvPicPr>
              <p:cNvPr id="9" name="インク 8">
                <a:extLst>
                  <a:ext uri="{FF2B5EF4-FFF2-40B4-BE49-F238E27FC236}">
                    <a16:creationId xmlns:a16="http://schemas.microsoft.com/office/drawing/2014/main" id="{4F9E95E8-C597-CCBE-D221-A485CBD996ED}"/>
                  </a:ext>
                </a:extLst>
              </p:cNvPr>
              <p:cNvPicPr/>
              <p:nvPr/>
            </p:nvPicPr>
            <p:blipFill>
              <a:blip r:embed="rId10"/>
              <a:stretch>
                <a:fillRect/>
              </a:stretch>
            </p:blipFill>
            <p:spPr>
              <a:xfrm>
                <a:off x="6359446" y="6086495"/>
                <a:ext cx="3644280" cy="2577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9023D00B-333B-127E-3CDF-57E69FCB09E2}"/>
                  </a:ext>
                </a:extLst>
              </p14:cNvPr>
              <p14:cNvContentPartPr/>
              <p14:nvPr/>
            </p14:nvContentPartPr>
            <p14:xfrm>
              <a:off x="6972120" y="4281360"/>
              <a:ext cx="1542960" cy="62280"/>
            </p14:xfrm>
          </p:contentPart>
        </mc:Choice>
        <mc:Fallback>
          <p:pic>
            <p:nvPicPr>
              <p:cNvPr id="8" name="Ink 7">
                <a:extLst>
                  <a:ext uri="{FF2B5EF4-FFF2-40B4-BE49-F238E27FC236}">
                    <a16:creationId xmlns:a16="http://schemas.microsoft.com/office/drawing/2014/main" id="{9023D00B-333B-127E-3CDF-57E69FCB09E2}"/>
                  </a:ext>
                </a:extLst>
              </p:cNvPr>
              <p:cNvPicPr/>
              <p:nvPr/>
            </p:nvPicPr>
            <p:blipFill>
              <a:blip r:embed="rId12"/>
              <a:stretch>
                <a:fillRect/>
              </a:stretch>
            </p:blipFill>
            <p:spPr>
              <a:xfrm>
                <a:off x="6900120" y="4137360"/>
                <a:ext cx="168660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15F26DF4-643D-BC5E-FCFE-FD20DE0438A1}"/>
                  </a:ext>
                </a:extLst>
              </p14:cNvPr>
              <p14:cNvContentPartPr/>
              <p14:nvPr/>
            </p14:nvContentPartPr>
            <p14:xfrm>
              <a:off x="9126000" y="7452600"/>
              <a:ext cx="1579680" cy="93960"/>
            </p14:xfrm>
          </p:contentPart>
        </mc:Choice>
        <mc:Fallback>
          <p:pic>
            <p:nvPicPr>
              <p:cNvPr id="10" name="Ink 9">
                <a:extLst>
                  <a:ext uri="{FF2B5EF4-FFF2-40B4-BE49-F238E27FC236}">
                    <a16:creationId xmlns:a16="http://schemas.microsoft.com/office/drawing/2014/main" id="{15F26DF4-643D-BC5E-FCFE-FD20DE0438A1}"/>
                  </a:ext>
                </a:extLst>
              </p:cNvPr>
              <p:cNvPicPr/>
              <p:nvPr/>
            </p:nvPicPr>
            <p:blipFill>
              <a:blip r:embed="rId14"/>
              <a:stretch>
                <a:fillRect/>
              </a:stretch>
            </p:blipFill>
            <p:spPr>
              <a:xfrm>
                <a:off x="9054360" y="7308960"/>
                <a:ext cx="1723320" cy="381600"/>
              </a:xfrm>
              <a:prstGeom prst="rect">
                <a:avLst/>
              </a:prstGeom>
            </p:spPr>
          </p:pic>
        </mc:Fallback>
      </mc:AlternateContent>
    </p:spTree>
    <p:extLst>
      <p:ext uri="{BB962C8B-B14F-4D97-AF65-F5344CB8AC3E}">
        <p14:creationId xmlns:p14="http://schemas.microsoft.com/office/powerpoint/2010/main" val="16485115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030169-3AD7-D369-D94F-BCBFDFC1A888}"/>
              </a:ext>
            </a:extLst>
          </p:cNvPr>
          <p:cNvSpPr>
            <a:spLocks noGrp="1"/>
          </p:cNvSpPr>
          <p:nvPr>
            <p:ph type="sldNum" sz="quarter" idx="2"/>
          </p:nvPr>
        </p:nvSpPr>
        <p:spPr/>
        <p:txBody>
          <a:bodyPr/>
          <a:lstStyle/>
          <a:p>
            <a:fld id="{86CB4B4D-7CA3-9044-876B-883B54F8677D}" type="slidenum">
              <a:rPr lang="en-JP" smtClean="0"/>
              <a:t>18</a:t>
            </a:fld>
            <a:endParaRPr lang="en-JP"/>
          </a:p>
        </p:txBody>
      </p:sp>
      <p:graphicFrame>
        <p:nvGraphicFramePr>
          <p:cNvPr id="3" name="Table 2">
            <a:extLst>
              <a:ext uri="{FF2B5EF4-FFF2-40B4-BE49-F238E27FC236}">
                <a16:creationId xmlns:a16="http://schemas.microsoft.com/office/drawing/2014/main" id="{83572E9C-8B4A-D52B-0244-CD65770CC83C}"/>
              </a:ext>
            </a:extLst>
          </p:cNvPr>
          <p:cNvGraphicFramePr>
            <a:graphicFrameLocks noGrp="1"/>
          </p:cNvGraphicFramePr>
          <p:nvPr>
            <p:extLst>
              <p:ext uri="{D42A27DB-BD31-4B8C-83A1-F6EECF244321}">
                <p14:modId xmlns:p14="http://schemas.microsoft.com/office/powerpoint/2010/main" val="2654280578"/>
              </p:ext>
            </p:extLst>
          </p:nvPr>
        </p:nvGraphicFramePr>
        <p:xfrm>
          <a:off x="721273" y="5996851"/>
          <a:ext cx="14555898" cy="2552514"/>
        </p:xfrm>
        <a:graphic>
          <a:graphicData uri="http://schemas.openxmlformats.org/drawingml/2006/table">
            <a:tbl>
              <a:tblPr firstRow="1" bandRow="1">
                <a:tableStyleId>{5940675A-B579-460E-94D1-54222C63F5DA}</a:tableStyleId>
              </a:tblPr>
              <a:tblGrid>
                <a:gridCol w="7316978">
                  <a:extLst>
                    <a:ext uri="{9D8B030D-6E8A-4147-A177-3AD203B41FA5}">
                      <a16:colId xmlns:a16="http://schemas.microsoft.com/office/drawing/2014/main" val="4156785848"/>
                    </a:ext>
                  </a:extLst>
                </a:gridCol>
                <a:gridCol w="7238920">
                  <a:extLst>
                    <a:ext uri="{9D8B030D-6E8A-4147-A177-3AD203B41FA5}">
                      <a16:colId xmlns:a16="http://schemas.microsoft.com/office/drawing/2014/main" val="2853485595"/>
                    </a:ext>
                  </a:extLst>
                </a:gridCol>
              </a:tblGrid>
              <a:tr h="618610">
                <a:tc>
                  <a:txBody>
                    <a:bodyPr/>
                    <a:lstStyle/>
                    <a:p>
                      <a:r>
                        <a:rPr lang="en-JP" sz="3600" dirty="0"/>
                        <a:t>PCの生産に必要な大卒労働者数</a:t>
                      </a:r>
                    </a:p>
                  </a:txBody>
                  <a:tcPr/>
                </a:tc>
                <a:tc>
                  <a:txBody>
                    <a:bodyPr/>
                    <a:lstStyle/>
                    <a:p>
                      <a:pPr marL="0" marR="0" indent="0" algn="ctr" defTabSz="584200" rtl="0" latinLnBrk="0">
                        <a:lnSpc>
                          <a:spcPct val="100000"/>
                        </a:lnSpc>
                        <a:spcBef>
                          <a:spcPts val="0"/>
                        </a:spcBef>
                        <a:spcAft>
                          <a:spcPts val="0"/>
                        </a:spcAft>
                        <a:buClrTx/>
                        <a:buSzTx/>
                        <a:buFontTx/>
                        <a:buNone/>
                        <a:tabLst/>
                      </a:pPr>
                      <a:r>
                        <a:rPr lang="en-JP" sz="3600" dirty="0"/>
                        <a:t>2x</a:t>
                      </a:r>
                    </a:p>
                  </a:txBody>
                  <a:tcPr/>
                </a:tc>
                <a:extLst>
                  <a:ext uri="{0D108BD9-81ED-4DB2-BD59-A6C34878D82A}">
                    <a16:rowId xmlns:a16="http://schemas.microsoft.com/office/drawing/2014/main" val="2581464226"/>
                  </a:ext>
                </a:extLst>
              </a:tr>
              <a:tr h="956217">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JP" sz="3600" dirty="0"/>
                        <a:t>衣服の生産に必要な大卒労働者数</a:t>
                      </a:r>
                    </a:p>
                  </a:txBody>
                  <a:tcPr/>
                </a:tc>
                <a:tc>
                  <a:txBody>
                    <a:bodyPr/>
                    <a:lstStyle/>
                    <a:p>
                      <a:pPr marL="0" marR="0" indent="0" algn="ctr" defTabSz="584200" rtl="0" latinLnBrk="0">
                        <a:lnSpc>
                          <a:spcPct val="100000"/>
                        </a:lnSpc>
                        <a:spcBef>
                          <a:spcPts val="0"/>
                        </a:spcBef>
                        <a:spcAft>
                          <a:spcPts val="0"/>
                        </a:spcAft>
                        <a:buClrTx/>
                        <a:buSzTx/>
                        <a:buFontTx/>
                        <a:buNone/>
                        <a:tabLst/>
                      </a:pPr>
                      <a:r>
                        <a:rPr lang="en-JP" sz="3600" dirty="0"/>
                        <a:t>y</a:t>
                      </a:r>
                    </a:p>
                  </a:txBody>
                  <a:tcPr/>
                </a:tc>
                <a:extLst>
                  <a:ext uri="{0D108BD9-81ED-4DB2-BD59-A6C34878D82A}">
                    <a16:rowId xmlns:a16="http://schemas.microsoft.com/office/drawing/2014/main" val="3433603818"/>
                  </a:ext>
                </a:extLst>
              </a:tr>
              <a:tr h="956217">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JP" sz="3600" dirty="0"/>
                        <a:t>メキシコの</a:t>
                      </a:r>
                      <a:r>
                        <a:rPr lang="ja-JP" altLang="en-US" sz="3600" dirty="0">
                          <a:solidFill>
                            <a:srgbClr val="FF0000"/>
                          </a:solidFill>
                        </a:rPr>
                        <a:t>大</a:t>
                      </a:r>
                      <a:r>
                        <a:rPr lang="ja-JP" altLang="en-US" sz="3600" dirty="0"/>
                        <a:t>卒</a:t>
                      </a:r>
                      <a:r>
                        <a:rPr lang="en-JP" sz="3600" dirty="0"/>
                        <a:t>労働者合計</a:t>
                      </a:r>
                    </a:p>
                  </a:txBody>
                  <a:tcPr/>
                </a:tc>
                <a:tc>
                  <a:txBody>
                    <a:bodyPr/>
                    <a:lstStyle/>
                    <a:p>
                      <a:pPr marL="0" marR="0" indent="0" algn="ctr" defTabSz="584200" rtl="0" latinLnBrk="0">
                        <a:lnSpc>
                          <a:spcPct val="100000"/>
                        </a:lnSpc>
                        <a:spcBef>
                          <a:spcPts val="0"/>
                        </a:spcBef>
                        <a:spcAft>
                          <a:spcPts val="0"/>
                        </a:spcAft>
                        <a:buClrTx/>
                        <a:buSzTx/>
                        <a:buFontTx/>
                        <a:buNone/>
                        <a:tabLst/>
                      </a:pPr>
                      <a:r>
                        <a:rPr lang="en-JP" sz="3600" dirty="0"/>
                        <a:t>2x+y=600</a:t>
                      </a:r>
                    </a:p>
                  </a:txBody>
                  <a:tcPr/>
                </a:tc>
                <a:extLst>
                  <a:ext uri="{0D108BD9-81ED-4DB2-BD59-A6C34878D82A}">
                    <a16:rowId xmlns:a16="http://schemas.microsoft.com/office/drawing/2014/main" val="749597862"/>
                  </a:ext>
                </a:extLst>
              </a:tr>
            </a:tbl>
          </a:graphicData>
        </a:graphic>
      </p:graphicFrame>
      <p:pic>
        <p:nvPicPr>
          <p:cNvPr id="6" name="図 3" descr="テーブル&#10;&#10;自動的に生成された説明">
            <a:extLst>
              <a:ext uri="{FF2B5EF4-FFF2-40B4-BE49-F238E27FC236}">
                <a16:creationId xmlns:a16="http://schemas.microsoft.com/office/drawing/2014/main" id="{487E8571-13D8-844D-7CD7-1C70159B73C5}"/>
              </a:ext>
            </a:extLst>
          </p:cNvPr>
          <p:cNvPicPr>
            <a:picLocks noChangeAspect="1"/>
          </p:cNvPicPr>
          <p:nvPr/>
        </p:nvPicPr>
        <p:blipFill>
          <a:blip r:embed="rId2"/>
          <a:stretch>
            <a:fillRect/>
          </a:stretch>
        </p:blipFill>
        <p:spPr>
          <a:xfrm>
            <a:off x="161566" y="1204235"/>
            <a:ext cx="8844862" cy="2963029"/>
          </a:xfrm>
          <a:prstGeom prst="rect">
            <a:avLst/>
          </a:prstGeom>
        </p:spPr>
      </p:pic>
      <p:pic>
        <p:nvPicPr>
          <p:cNvPr id="4" name="図 3">
            <a:extLst>
              <a:ext uri="{FF2B5EF4-FFF2-40B4-BE49-F238E27FC236}">
                <a16:creationId xmlns:a16="http://schemas.microsoft.com/office/drawing/2014/main" id="{FF87D9FD-4AE1-AF69-5E95-A8B14E46CC83}"/>
              </a:ext>
            </a:extLst>
          </p:cNvPr>
          <p:cNvPicPr>
            <a:picLocks noChangeAspect="1"/>
          </p:cNvPicPr>
          <p:nvPr/>
        </p:nvPicPr>
        <p:blipFill>
          <a:blip r:embed="rId3"/>
          <a:stretch>
            <a:fillRect/>
          </a:stretch>
        </p:blipFill>
        <p:spPr>
          <a:xfrm>
            <a:off x="9009857" y="949634"/>
            <a:ext cx="8168840" cy="3410491"/>
          </a:xfrm>
          <a:prstGeom prst="rect">
            <a:avLst/>
          </a:prstGeom>
        </p:spPr>
      </p:pic>
    </p:spTree>
    <p:extLst>
      <p:ext uri="{BB962C8B-B14F-4D97-AF65-F5344CB8AC3E}">
        <p14:creationId xmlns:p14="http://schemas.microsoft.com/office/powerpoint/2010/main" val="203403976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030169-3AD7-D369-D94F-BCBFDFC1A888}"/>
              </a:ext>
            </a:extLst>
          </p:cNvPr>
          <p:cNvSpPr>
            <a:spLocks noGrp="1"/>
          </p:cNvSpPr>
          <p:nvPr>
            <p:ph type="sldNum" sz="quarter" idx="2"/>
          </p:nvPr>
        </p:nvSpPr>
        <p:spPr/>
        <p:txBody>
          <a:bodyPr/>
          <a:lstStyle/>
          <a:p>
            <a:fld id="{86CB4B4D-7CA3-9044-876B-883B54F8677D}" type="slidenum">
              <a:rPr lang="en-JP" smtClean="0"/>
              <a:t>19</a:t>
            </a:fld>
            <a:endParaRPr lang="en-JP"/>
          </a:p>
        </p:txBody>
      </p:sp>
      <p:graphicFrame>
        <p:nvGraphicFramePr>
          <p:cNvPr id="3" name="Table 2">
            <a:extLst>
              <a:ext uri="{FF2B5EF4-FFF2-40B4-BE49-F238E27FC236}">
                <a16:creationId xmlns:a16="http://schemas.microsoft.com/office/drawing/2014/main" id="{83572E9C-8B4A-D52B-0244-CD65770CC83C}"/>
              </a:ext>
            </a:extLst>
          </p:cNvPr>
          <p:cNvGraphicFramePr>
            <a:graphicFrameLocks noGrp="1"/>
          </p:cNvGraphicFramePr>
          <p:nvPr>
            <p:extLst>
              <p:ext uri="{D42A27DB-BD31-4B8C-83A1-F6EECF244321}">
                <p14:modId xmlns:p14="http://schemas.microsoft.com/office/powerpoint/2010/main" val="3013459932"/>
              </p:ext>
            </p:extLst>
          </p:nvPr>
        </p:nvGraphicFramePr>
        <p:xfrm>
          <a:off x="721273" y="5996851"/>
          <a:ext cx="14555898" cy="2552514"/>
        </p:xfrm>
        <a:graphic>
          <a:graphicData uri="http://schemas.openxmlformats.org/drawingml/2006/table">
            <a:tbl>
              <a:tblPr firstRow="1" bandRow="1">
                <a:tableStyleId>{5940675A-B579-460E-94D1-54222C63F5DA}</a:tableStyleId>
              </a:tblPr>
              <a:tblGrid>
                <a:gridCol w="7316978">
                  <a:extLst>
                    <a:ext uri="{9D8B030D-6E8A-4147-A177-3AD203B41FA5}">
                      <a16:colId xmlns:a16="http://schemas.microsoft.com/office/drawing/2014/main" val="4156785848"/>
                    </a:ext>
                  </a:extLst>
                </a:gridCol>
                <a:gridCol w="7238920">
                  <a:extLst>
                    <a:ext uri="{9D8B030D-6E8A-4147-A177-3AD203B41FA5}">
                      <a16:colId xmlns:a16="http://schemas.microsoft.com/office/drawing/2014/main" val="2853485595"/>
                    </a:ext>
                  </a:extLst>
                </a:gridCol>
              </a:tblGrid>
              <a:tr h="618610">
                <a:tc>
                  <a:txBody>
                    <a:bodyPr/>
                    <a:lstStyle/>
                    <a:p>
                      <a:r>
                        <a:rPr lang="en-JP" sz="3600" dirty="0"/>
                        <a:t>PCの生産に必要な高卒労働者数</a:t>
                      </a:r>
                    </a:p>
                  </a:txBody>
                  <a:tcPr/>
                </a:tc>
                <a:tc>
                  <a:txBody>
                    <a:bodyPr/>
                    <a:lstStyle/>
                    <a:p>
                      <a:pPr marL="0" marR="0" indent="0" algn="ctr" defTabSz="584200" rtl="0" latinLnBrk="0">
                        <a:lnSpc>
                          <a:spcPct val="100000"/>
                        </a:lnSpc>
                        <a:spcBef>
                          <a:spcPts val="0"/>
                        </a:spcBef>
                        <a:spcAft>
                          <a:spcPts val="0"/>
                        </a:spcAft>
                        <a:buClrTx/>
                        <a:buSzTx/>
                        <a:buFontTx/>
                        <a:buNone/>
                        <a:tabLst/>
                      </a:pPr>
                      <a:r>
                        <a:rPr lang="en-JP" sz="3600" dirty="0"/>
                        <a:t>2x</a:t>
                      </a:r>
                    </a:p>
                  </a:txBody>
                  <a:tcPr/>
                </a:tc>
                <a:extLst>
                  <a:ext uri="{0D108BD9-81ED-4DB2-BD59-A6C34878D82A}">
                    <a16:rowId xmlns:a16="http://schemas.microsoft.com/office/drawing/2014/main" val="2581464226"/>
                  </a:ext>
                </a:extLst>
              </a:tr>
              <a:tr h="956217">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JP" sz="3600" dirty="0"/>
                        <a:t>衣服の生産に必要な高卒労働者数</a:t>
                      </a:r>
                    </a:p>
                  </a:txBody>
                  <a:tcPr/>
                </a:tc>
                <a:tc>
                  <a:txBody>
                    <a:bodyPr/>
                    <a:lstStyle/>
                    <a:p>
                      <a:pPr marL="0" marR="0" indent="0" algn="ctr" defTabSz="584200" rtl="0" latinLnBrk="0">
                        <a:lnSpc>
                          <a:spcPct val="100000"/>
                        </a:lnSpc>
                        <a:spcBef>
                          <a:spcPts val="0"/>
                        </a:spcBef>
                        <a:spcAft>
                          <a:spcPts val="0"/>
                        </a:spcAft>
                        <a:buClrTx/>
                        <a:buSzTx/>
                        <a:buFontTx/>
                        <a:buNone/>
                        <a:tabLst/>
                      </a:pPr>
                      <a:r>
                        <a:rPr lang="en-JP" sz="3600" dirty="0"/>
                        <a:t>3y</a:t>
                      </a:r>
                    </a:p>
                  </a:txBody>
                  <a:tcPr/>
                </a:tc>
                <a:extLst>
                  <a:ext uri="{0D108BD9-81ED-4DB2-BD59-A6C34878D82A}">
                    <a16:rowId xmlns:a16="http://schemas.microsoft.com/office/drawing/2014/main" val="3433603818"/>
                  </a:ext>
                </a:extLst>
              </a:tr>
              <a:tr h="956217">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JP" sz="3600" dirty="0"/>
                        <a:t>メキシコの高卒労働者合計</a:t>
                      </a:r>
                    </a:p>
                  </a:txBody>
                  <a:tcPr/>
                </a:tc>
                <a:tc>
                  <a:txBody>
                    <a:bodyPr/>
                    <a:lstStyle/>
                    <a:p>
                      <a:pPr marL="0" marR="0" indent="0" algn="ctr" defTabSz="584200" rtl="0" latinLnBrk="0">
                        <a:lnSpc>
                          <a:spcPct val="100000"/>
                        </a:lnSpc>
                        <a:spcBef>
                          <a:spcPts val="0"/>
                        </a:spcBef>
                        <a:spcAft>
                          <a:spcPts val="0"/>
                        </a:spcAft>
                        <a:buClrTx/>
                        <a:buSzTx/>
                        <a:buFontTx/>
                        <a:buNone/>
                        <a:tabLst/>
                      </a:pPr>
                      <a:r>
                        <a:rPr lang="en-JP" sz="3600"/>
                        <a:t>2x+3y=1200</a:t>
                      </a:r>
                      <a:endParaRPr lang="en-JP" sz="3600" dirty="0"/>
                    </a:p>
                  </a:txBody>
                  <a:tcPr/>
                </a:tc>
                <a:extLst>
                  <a:ext uri="{0D108BD9-81ED-4DB2-BD59-A6C34878D82A}">
                    <a16:rowId xmlns:a16="http://schemas.microsoft.com/office/drawing/2014/main" val="749597862"/>
                  </a:ext>
                </a:extLst>
              </a:tr>
            </a:tbl>
          </a:graphicData>
        </a:graphic>
      </p:graphicFrame>
      <p:pic>
        <p:nvPicPr>
          <p:cNvPr id="6" name="図 3" descr="テーブル&#10;&#10;自動的に生成された説明">
            <a:extLst>
              <a:ext uri="{FF2B5EF4-FFF2-40B4-BE49-F238E27FC236}">
                <a16:creationId xmlns:a16="http://schemas.microsoft.com/office/drawing/2014/main" id="{487E8571-13D8-844D-7CD7-1C70159B73C5}"/>
              </a:ext>
            </a:extLst>
          </p:cNvPr>
          <p:cNvPicPr>
            <a:picLocks noChangeAspect="1"/>
          </p:cNvPicPr>
          <p:nvPr/>
        </p:nvPicPr>
        <p:blipFill>
          <a:blip r:embed="rId2"/>
          <a:stretch>
            <a:fillRect/>
          </a:stretch>
        </p:blipFill>
        <p:spPr>
          <a:xfrm>
            <a:off x="161566" y="1204235"/>
            <a:ext cx="8844862" cy="2963029"/>
          </a:xfrm>
          <a:prstGeom prst="rect">
            <a:avLst/>
          </a:prstGeom>
        </p:spPr>
      </p:pic>
      <p:pic>
        <p:nvPicPr>
          <p:cNvPr id="4" name="図 3">
            <a:extLst>
              <a:ext uri="{FF2B5EF4-FFF2-40B4-BE49-F238E27FC236}">
                <a16:creationId xmlns:a16="http://schemas.microsoft.com/office/drawing/2014/main" id="{FF87D9FD-4AE1-AF69-5E95-A8B14E46CC83}"/>
              </a:ext>
            </a:extLst>
          </p:cNvPr>
          <p:cNvPicPr>
            <a:picLocks noChangeAspect="1"/>
          </p:cNvPicPr>
          <p:nvPr/>
        </p:nvPicPr>
        <p:blipFill>
          <a:blip r:embed="rId3"/>
          <a:stretch>
            <a:fillRect/>
          </a:stretch>
        </p:blipFill>
        <p:spPr>
          <a:xfrm>
            <a:off x="9009857" y="949634"/>
            <a:ext cx="8168840" cy="3410491"/>
          </a:xfrm>
          <a:prstGeom prst="rect">
            <a:avLst/>
          </a:prstGeom>
        </p:spPr>
      </p:pic>
    </p:spTree>
    <p:extLst>
      <p:ext uri="{BB962C8B-B14F-4D97-AF65-F5344CB8AC3E}">
        <p14:creationId xmlns:p14="http://schemas.microsoft.com/office/powerpoint/2010/main" val="133790305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2413FA-6F4E-B619-9824-B17BB2DDEBCD}"/>
              </a:ext>
            </a:extLst>
          </p:cNvPr>
          <p:cNvSpPr>
            <a:spLocks noGrp="1"/>
          </p:cNvSpPr>
          <p:nvPr>
            <p:ph type="sldNum" sz="quarter" idx="2"/>
          </p:nvPr>
        </p:nvSpPr>
        <p:spPr/>
        <p:txBody>
          <a:bodyPr/>
          <a:lstStyle/>
          <a:p>
            <a:fld id="{86CB4B4D-7CA3-9044-876B-883B54F8677D}" type="slidenum">
              <a:rPr lang="en-JP" smtClean="0"/>
              <a:t>2</a:t>
            </a:fld>
            <a:endParaRPr lang="en-JP"/>
          </a:p>
        </p:txBody>
      </p:sp>
      <p:pic>
        <p:nvPicPr>
          <p:cNvPr id="4" name="Picture 3">
            <a:extLst>
              <a:ext uri="{FF2B5EF4-FFF2-40B4-BE49-F238E27FC236}">
                <a16:creationId xmlns:a16="http://schemas.microsoft.com/office/drawing/2014/main" id="{5088F5EC-0680-24A1-C35B-49E5CBAAF27F}"/>
              </a:ext>
            </a:extLst>
          </p:cNvPr>
          <p:cNvPicPr>
            <a:picLocks noChangeAspect="1"/>
          </p:cNvPicPr>
          <p:nvPr/>
        </p:nvPicPr>
        <p:blipFill>
          <a:blip r:embed="rId2"/>
          <a:stretch>
            <a:fillRect/>
          </a:stretch>
        </p:blipFill>
        <p:spPr>
          <a:xfrm>
            <a:off x="2723991" y="469900"/>
            <a:ext cx="12330838" cy="8073209"/>
          </a:xfrm>
          <a:prstGeom prst="rect">
            <a:avLst/>
          </a:prstGeom>
        </p:spPr>
      </p:pic>
    </p:spTree>
    <p:extLst>
      <p:ext uri="{BB962C8B-B14F-4D97-AF65-F5344CB8AC3E}">
        <p14:creationId xmlns:p14="http://schemas.microsoft.com/office/powerpoint/2010/main" val="133195423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82EF72-2D25-DCF4-54DE-16DB76A96A53}"/>
              </a:ext>
            </a:extLst>
          </p:cNvPr>
          <p:cNvSpPr>
            <a:spLocks noGrp="1"/>
          </p:cNvSpPr>
          <p:nvPr>
            <p:ph type="title"/>
          </p:nvPr>
        </p:nvSpPr>
        <p:spPr/>
        <p:txBody>
          <a:bodyPr vert="horz" lIns="91440" tIns="45720" rIns="91440" bIns="45720" rtlCol="0" anchor="b">
            <a:normAutofit/>
          </a:bodyPr>
          <a:lstStyle/>
          <a:p>
            <a:pPr defTabSz="914400">
              <a:lnSpc>
                <a:spcPct val="90000"/>
              </a:lnSpc>
              <a:spcBef>
                <a:spcPct val="0"/>
              </a:spcBef>
            </a:pPr>
            <a:r>
              <a:rPr kumimoji="1" lang="ja-JP" altLang="en-US" sz="5200" kern="1200" dirty="0">
                <a:solidFill>
                  <a:schemeClr val="tx1"/>
                </a:solidFill>
                <a:cs typeface="+mj-cs"/>
              </a:rPr>
              <a:t>メキシコの生産可能性フロンティア</a:t>
            </a:r>
          </a:p>
        </p:txBody>
      </p:sp>
      <p:sp>
        <p:nvSpPr>
          <p:cNvPr id="3" name="スライド番号プレースホルダー 2">
            <a:extLst>
              <a:ext uri="{FF2B5EF4-FFF2-40B4-BE49-F238E27FC236}">
                <a16:creationId xmlns:a16="http://schemas.microsoft.com/office/drawing/2014/main" id="{93581583-6F0D-87A5-11DD-0739269C1078}"/>
              </a:ext>
            </a:extLst>
          </p:cNvPr>
          <p:cNvSpPr>
            <a:spLocks noGrp="1"/>
          </p:cNvSpPr>
          <p:nvPr>
            <p:ph type="sldNum" sz="quarter" idx="2"/>
          </p:nvPr>
        </p:nvSpPr>
        <p:spPr/>
        <p:txBody>
          <a:bodyPr vert="horz" wrap="none" lIns="91440" tIns="45720" rIns="91440" bIns="45720" rtlCol="0" anchor="ctr">
            <a:normAutofit/>
          </a:bodyPr>
          <a:lstStyle/>
          <a:p>
            <a:pPr algn="r" defTabSz="914400" hangingPunct="1">
              <a:spcAft>
                <a:spcPts val="600"/>
              </a:spcAft>
            </a:pPr>
            <a:fld id="{86CB4B4D-7CA3-9044-876B-883B54F8677D}" type="slidenum">
              <a:rPr lang="en-US" altLang="ja-JP" sz="1200" kern="1200">
                <a:solidFill>
                  <a:schemeClr val="tx1">
                    <a:tint val="75000"/>
                  </a:schemeClr>
                </a:solidFill>
                <a:latin typeface="+mn-lt"/>
                <a:ea typeface="+mn-ea"/>
                <a:cs typeface="+mn-cs"/>
              </a:rPr>
              <a:pPr algn="r" defTabSz="914400" hangingPunct="1">
                <a:spcAft>
                  <a:spcPts val="600"/>
                </a:spcAft>
              </a:pPr>
              <a:t>20</a:t>
            </a:fld>
            <a:endParaRPr lang="en-US" altLang="ja-JP" sz="1200" kern="1200">
              <a:solidFill>
                <a:schemeClr val="tx1">
                  <a:tint val="75000"/>
                </a:schemeClr>
              </a:solidFill>
              <a:latin typeface="+mn-lt"/>
              <a:ea typeface="+mn-ea"/>
              <a:cs typeface="+mn-cs"/>
            </a:endParaRPr>
          </a:p>
        </p:txBody>
      </p:sp>
      <p:pic>
        <p:nvPicPr>
          <p:cNvPr id="6" name="図 5">
            <a:extLst>
              <a:ext uri="{FF2B5EF4-FFF2-40B4-BE49-F238E27FC236}">
                <a16:creationId xmlns:a16="http://schemas.microsoft.com/office/drawing/2014/main" id="{088EE250-1991-8F8D-93CB-3DF0709079AF}"/>
              </a:ext>
            </a:extLst>
          </p:cNvPr>
          <p:cNvPicPr>
            <a:picLocks noChangeAspect="1"/>
          </p:cNvPicPr>
          <p:nvPr/>
        </p:nvPicPr>
        <p:blipFill>
          <a:blip r:embed="rId2"/>
          <a:stretch>
            <a:fillRect/>
          </a:stretch>
        </p:blipFill>
        <p:spPr>
          <a:xfrm>
            <a:off x="4710426" y="2650740"/>
            <a:ext cx="7919408" cy="6315727"/>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インク 4">
                <a:extLst>
                  <a:ext uri="{FF2B5EF4-FFF2-40B4-BE49-F238E27FC236}">
                    <a16:creationId xmlns:a16="http://schemas.microsoft.com/office/drawing/2014/main" id="{975D93E3-3524-C557-BCC8-7D6074327BD9}"/>
                  </a:ext>
                </a:extLst>
              </p14:cNvPr>
              <p14:cNvContentPartPr/>
              <p14:nvPr/>
            </p14:nvContentPartPr>
            <p14:xfrm>
              <a:off x="6464926" y="5808215"/>
              <a:ext cx="4418797" cy="2553120"/>
            </p14:xfrm>
          </p:contentPart>
        </mc:Choice>
        <mc:Fallback>
          <p:pic>
            <p:nvPicPr>
              <p:cNvPr id="5" name="インク 4">
                <a:extLst>
                  <a:ext uri="{FF2B5EF4-FFF2-40B4-BE49-F238E27FC236}">
                    <a16:creationId xmlns:a16="http://schemas.microsoft.com/office/drawing/2014/main" id="{975D93E3-3524-C557-BCC8-7D6074327BD9}"/>
                  </a:ext>
                </a:extLst>
              </p:cNvPr>
              <p:cNvPicPr/>
              <p:nvPr/>
            </p:nvPicPr>
            <p:blipFill>
              <a:blip r:embed="rId4"/>
              <a:stretch>
                <a:fillRect/>
              </a:stretch>
            </p:blipFill>
            <p:spPr>
              <a:xfrm>
                <a:off x="6410928" y="5700215"/>
                <a:ext cx="4526432" cy="2768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インク 6">
                <a:extLst>
                  <a:ext uri="{FF2B5EF4-FFF2-40B4-BE49-F238E27FC236}">
                    <a16:creationId xmlns:a16="http://schemas.microsoft.com/office/drawing/2014/main" id="{5DF112C8-BC49-6522-67F5-CF9A6348DC48}"/>
                  </a:ext>
                </a:extLst>
              </p14:cNvPr>
              <p14:cNvContentPartPr/>
              <p14:nvPr/>
            </p14:nvContentPartPr>
            <p14:xfrm>
              <a:off x="9645886" y="7352975"/>
              <a:ext cx="1467360" cy="28080"/>
            </p14:xfrm>
          </p:contentPart>
        </mc:Choice>
        <mc:Fallback xmlns="">
          <p:pic>
            <p:nvPicPr>
              <p:cNvPr id="7" name="インク 6">
                <a:extLst>
                  <a:ext uri="{FF2B5EF4-FFF2-40B4-BE49-F238E27FC236}">
                    <a16:creationId xmlns:a16="http://schemas.microsoft.com/office/drawing/2014/main" id="{5DF112C8-BC49-6522-67F5-CF9A6348DC48}"/>
                  </a:ext>
                </a:extLst>
              </p:cNvPr>
              <p:cNvPicPr/>
              <p:nvPr/>
            </p:nvPicPr>
            <p:blipFill>
              <a:blip r:embed="rId6"/>
              <a:stretch>
                <a:fillRect/>
              </a:stretch>
            </p:blipFill>
            <p:spPr>
              <a:xfrm>
                <a:off x="9592246" y="7244975"/>
                <a:ext cx="15750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インク 7">
                <a:extLst>
                  <a:ext uri="{FF2B5EF4-FFF2-40B4-BE49-F238E27FC236}">
                    <a16:creationId xmlns:a16="http://schemas.microsoft.com/office/drawing/2014/main" id="{1B2610D0-31AE-7BA2-3ECA-E76B86FE94F8}"/>
                  </a:ext>
                </a:extLst>
              </p14:cNvPr>
              <p14:cNvContentPartPr/>
              <p14:nvPr/>
            </p14:nvContentPartPr>
            <p14:xfrm>
              <a:off x="6554926" y="4456055"/>
              <a:ext cx="2147400" cy="3905280"/>
            </p14:xfrm>
          </p:contentPart>
        </mc:Choice>
        <mc:Fallback xmlns="">
          <p:pic>
            <p:nvPicPr>
              <p:cNvPr id="8" name="インク 7">
                <a:extLst>
                  <a:ext uri="{FF2B5EF4-FFF2-40B4-BE49-F238E27FC236}">
                    <a16:creationId xmlns:a16="http://schemas.microsoft.com/office/drawing/2014/main" id="{1B2610D0-31AE-7BA2-3ECA-E76B86FE94F8}"/>
                  </a:ext>
                </a:extLst>
              </p:cNvPr>
              <p:cNvPicPr/>
              <p:nvPr/>
            </p:nvPicPr>
            <p:blipFill>
              <a:blip r:embed="rId8"/>
              <a:stretch>
                <a:fillRect/>
              </a:stretch>
            </p:blipFill>
            <p:spPr>
              <a:xfrm>
                <a:off x="6501286" y="4348415"/>
                <a:ext cx="2255040" cy="4120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インク 8">
                <a:extLst>
                  <a:ext uri="{FF2B5EF4-FFF2-40B4-BE49-F238E27FC236}">
                    <a16:creationId xmlns:a16="http://schemas.microsoft.com/office/drawing/2014/main" id="{40439D3B-06D6-E336-27CA-C256DBAC90BD}"/>
                  </a:ext>
                </a:extLst>
              </p14:cNvPr>
              <p14:cNvContentPartPr/>
              <p14:nvPr/>
            </p14:nvContentPartPr>
            <p14:xfrm>
              <a:off x="7057486" y="4945295"/>
              <a:ext cx="1416960" cy="39960"/>
            </p14:xfrm>
          </p:contentPart>
        </mc:Choice>
        <mc:Fallback xmlns="">
          <p:pic>
            <p:nvPicPr>
              <p:cNvPr id="9" name="インク 8">
                <a:extLst>
                  <a:ext uri="{FF2B5EF4-FFF2-40B4-BE49-F238E27FC236}">
                    <a16:creationId xmlns:a16="http://schemas.microsoft.com/office/drawing/2014/main" id="{40439D3B-06D6-E336-27CA-C256DBAC90BD}"/>
                  </a:ext>
                </a:extLst>
              </p:cNvPr>
              <p:cNvPicPr/>
              <p:nvPr/>
            </p:nvPicPr>
            <p:blipFill>
              <a:blip r:embed="rId10"/>
              <a:stretch>
                <a:fillRect/>
              </a:stretch>
            </p:blipFill>
            <p:spPr>
              <a:xfrm>
                <a:off x="7003486" y="4837655"/>
                <a:ext cx="1524600" cy="255600"/>
              </a:xfrm>
              <a:prstGeom prst="rect">
                <a:avLst/>
              </a:prstGeom>
            </p:spPr>
          </p:pic>
        </mc:Fallback>
      </mc:AlternateContent>
    </p:spTree>
    <p:extLst>
      <p:ext uri="{BB962C8B-B14F-4D97-AF65-F5344CB8AC3E}">
        <p14:creationId xmlns:p14="http://schemas.microsoft.com/office/powerpoint/2010/main" val="44465840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763A1E-A986-513C-2DF9-99C56961123F}"/>
              </a:ext>
            </a:extLst>
          </p:cNvPr>
          <p:cNvSpPr>
            <a:spLocks noGrp="1"/>
          </p:cNvSpPr>
          <p:nvPr>
            <p:ph type="title"/>
          </p:nvPr>
        </p:nvSpPr>
        <p:spPr/>
        <p:txBody>
          <a:bodyPr vert="horz" lIns="91440" tIns="45720" rIns="91440" bIns="45720" rtlCol="0" anchor="b">
            <a:normAutofit/>
          </a:bodyPr>
          <a:lstStyle/>
          <a:p>
            <a:pPr defTabSz="914400">
              <a:lnSpc>
                <a:spcPct val="90000"/>
              </a:lnSpc>
              <a:spcBef>
                <a:spcPct val="0"/>
              </a:spcBef>
            </a:pPr>
            <a:r>
              <a:rPr lang="ja-JP" altLang="en-US" sz="6700" kern="1200" dirty="0">
                <a:solidFill>
                  <a:schemeClr val="tx1"/>
                </a:solidFill>
                <a:cs typeface="+mj-cs"/>
              </a:rPr>
              <a:t>各国の生産量</a:t>
            </a:r>
            <a:endParaRPr kumimoji="1" lang="en-US" altLang="ja-JP" sz="6700" kern="1200" dirty="0">
              <a:solidFill>
                <a:schemeClr val="tx1"/>
              </a:solidFill>
              <a:cs typeface="+mj-cs"/>
            </a:endParaRPr>
          </a:p>
        </p:txBody>
      </p:sp>
      <p:sp>
        <p:nvSpPr>
          <p:cNvPr id="3" name="スライド番号プレースホルダー 2">
            <a:extLst>
              <a:ext uri="{FF2B5EF4-FFF2-40B4-BE49-F238E27FC236}">
                <a16:creationId xmlns:a16="http://schemas.microsoft.com/office/drawing/2014/main" id="{7315661D-20FA-400A-605C-F6566B4BE8D7}"/>
              </a:ext>
            </a:extLst>
          </p:cNvPr>
          <p:cNvSpPr>
            <a:spLocks noGrp="1"/>
          </p:cNvSpPr>
          <p:nvPr>
            <p:ph type="sldNum" sz="quarter" idx="2"/>
          </p:nvPr>
        </p:nvSpPr>
        <p:spPr/>
        <p:txBody>
          <a:bodyPr vert="horz" wrap="none" lIns="91440" tIns="45720" rIns="91440" bIns="45720" rtlCol="0" anchor="ctr">
            <a:normAutofit/>
          </a:bodyPr>
          <a:lstStyle/>
          <a:p>
            <a:pPr algn="r" defTabSz="914400" hangingPunct="1">
              <a:spcAft>
                <a:spcPts val="600"/>
              </a:spcAft>
            </a:pPr>
            <a:fld id="{86CB4B4D-7CA3-9044-876B-883B54F8677D}" type="slidenum">
              <a:rPr lang="en-US" altLang="ja-JP" sz="1200" kern="1200">
                <a:solidFill>
                  <a:schemeClr val="tx1">
                    <a:tint val="75000"/>
                  </a:schemeClr>
                </a:solidFill>
                <a:latin typeface="+mn-lt"/>
                <a:ea typeface="+mn-ea"/>
                <a:cs typeface="+mn-cs"/>
              </a:rPr>
              <a:pPr algn="r" defTabSz="914400" hangingPunct="1">
                <a:spcAft>
                  <a:spcPts val="600"/>
                </a:spcAft>
              </a:pPr>
              <a:t>21</a:t>
            </a:fld>
            <a:endParaRPr lang="en-US" altLang="ja-JP" sz="1200" kern="1200">
              <a:solidFill>
                <a:schemeClr val="tx1">
                  <a:tint val="75000"/>
                </a:schemeClr>
              </a:solidFill>
              <a:latin typeface="+mn-lt"/>
              <a:ea typeface="+mn-ea"/>
              <a:cs typeface="+mn-cs"/>
            </a:endParaRPr>
          </a:p>
        </p:txBody>
      </p:sp>
      <p:sp>
        <p:nvSpPr>
          <p:cNvPr id="7" name="テキスト ボックス 6">
            <a:extLst>
              <a:ext uri="{FF2B5EF4-FFF2-40B4-BE49-F238E27FC236}">
                <a16:creationId xmlns:a16="http://schemas.microsoft.com/office/drawing/2014/main" id="{5B0385AC-211A-5350-93B8-0CF1F0CA43EB}"/>
              </a:ext>
            </a:extLst>
          </p:cNvPr>
          <p:cNvSpPr txBox="1"/>
          <p:nvPr/>
        </p:nvSpPr>
        <p:spPr>
          <a:xfrm>
            <a:off x="2716372" y="6979281"/>
            <a:ext cx="12247155"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ja-JP" altLang="en-US" dirty="0">
                <a:latin typeface="ＭＳ Ｐゴシック" panose="020B0600070205080204" pitchFamily="50" charset="-128"/>
                <a:ea typeface="ＭＳ Ｐゴシック" panose="020B0600070205080204" pitchFamily="50" charset="-128"/>
              </a:rPr>
              <a:t>大卒労働者豊富国であるアメリカは大卒集約財（</a:t>
            </a:r>
            <a:r>
              <a:rPr lang="en-US" altLang="ja-JP" dirty="0">
                <a:latin typeface="ＭＳ Ｐゴシック" panose="020B0600070205080204" pitchFamily="50" charset="-128"/>
                <a:ea typeface="ＭＳ Ｐゴシック" panose="020B0600070205080204" pitchFamily="50" charset="-128"/>
              </a:rPr>
              <a:t>PC</a:t>
            </a:r>
            <a:r>
              <a:rPr lang="ja-JP" altLang="en-US" dirty="0">
                <a:latin typeface="ＭＳ Ｐゴシック" panose="020B0600070205080204" pitchFamily="50" charset="-128"/>
                <a:ea typeface="ＭＳ Ｐゴシック" panose="020B0600070205080204" pitchFamily="50" charset="-128"/>
              </a:rPr>
              <a:t>）の生産比率が 相対的に高く，</a:t>
            </a:r>
            <a:endParaRPr lang="en-US" altLang="ja-JP" dirty="0">
              <a:latin typeface="ＭＳ Ｐゴシック" panose="020B0600070205080204" pitchFamily="50" charset="-128"/>
              <a:ea typeface="ＭＳ Ｐゴシック" panose="020B0600070205080204" pitchFamily="50" charset="-128"/>
            </a:endParaRPr>
          </a:p>
          <a:p>
            <a:pPr algn="l"/>
            <a:r>
              <a:rPr lang="ja-JP" altLang="en-US" dirty="0">
                <a:latin typeface="ＭＳ Ｐゴシック" panose="020B0600070205080204" pitchFamily="50" charset="-128"/>
                <a:ea typeface="ＭＳ Ｐゴシック" panose="020B0600070205080204" pitchFamily="50" charset="-128"/>
              </a:rPr>
              <a:t>高卒労働者豊富国であるメキシコは高卒集約財（衣 服）の生産比率が相対的に高い。</a:t>
            </a:r>
          </a:p>
        </p:txBody>
      </p:sp>
      <p:pic>
        <p:nvPicPr>
          <p:cNvPr id="9" name="図 8">
            <a:extLst>
              <a:ext uri="{FF2B5EF4-FFF2-40B4-BE49-F238E27FC236}">
                <a16:creationId xmlns:a16="http://schemas.microsoft.com/office/drawing/2014/main" id="{0F5E5C0F-97F7-F678-8A0C-0FB00B680E33}"/>
              </a:ext>
            </a:extLst>
          </p:cNvPr>
          <p:cNvPicPr>
            <a:picLocks noChangeAspect="1"/>
          </p:cNvPicPr>
          <p:nvPr/>
        </p:nvPicPr>
        <p:blipFill>
          <a:blip r:embed="rId2"/>
          <a:stretch>
            <a:fillRect/>
          </a:stretch>
        </p:blipFill>
        <p:spPr>
          <a:xfrm>
            <a:off x="3281633" y="2843989"/>
            <a:ext cx="10776996" cy="2905426"/>
          </a:xfrm>
          <a:prstGeom prst="rect">
            <a:avLst/>
          </a:prstGeom>
        </p:spPr>
      </p:pic>
    </p:spTree>
    <p:extLst>
      <p:ext uri="{BB962C8B-B14F-4D97-AF65-F5344CB8AC3E}">
        <p14:creationId xmlns:p14="http://schemas.microsoft.com/office/powerpoint/2010/main" val="200975625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37612B-2A00-DB4B-CBFC-508403F3A57A}"/>
              </a:ext>
            </a:extLst>
          </p:cNvPr>
          <p:cNvSpPr>
            <a:spLocks noGrp="1"/>
          </p:cNvSpPr>
          <p:nvPr>
            <p:ph type="title"/>
          </p:nvPr>
        </p:nvSpPr>
        <p:spPr/>
        <p:txBody>
          <a:bodyPr>
            <a:normAutofit/>
          </a:bodyPr>
          <a:lstStyle/>
          <a:p>
            <a:r>
              <a:rPr kumimoji="1" lang="ja-JP" altLang="en-US" dirty="0">
                <a:latin typeface="ＭＳ Ｐゴシック" panose="020B0600070205080204" pitchFamily="50" charset="-128"/>
                <a:ea typeface="ＭＳ Ｐゴシック" panose="020B0600070205080204" pitchFamily="50" charset="-128"/>
              </a:rPr>
              <a:t>限界代替率</a:t>
            </a:r>
          </a:p>
        </p:txBody>
      </p:sp>
      <mc:AlternateContent xmlns:mc="http://schemas.openxmlformats.org/markup-compatibility/2006" xmlns:a14="http://schemas.microsoft.com/office/drawing/2010/main">
        <mc:Choice Requires="a14">
          <p:sp>
            <p:nvSpPr>
              <p:cNvPr id="3" name="テキスト プレースホルダー 2">
                <a:extLst>
                  <a:ext uri="{FF2B5EF4-FFF2-40B4-BE49-F238E27FC236}">
                    <a16:creationId xmlns:a16="http://schemas.microsoft.com/office/drawing/2014/main" id="{7814CD89-7525-1B8C-9428-5A621379454A}"/>
                  </a:ext>
                </a:extLst>
              </p:cNvPr>
              <p:cNvSpPr>
                <a:spLocks noGrp="1"/>
              </p:cNvSpPr>
              <p:nvPr>
                <p:ph type="body" idx="1"/>
              </p:nvPr>
            </p:nvSpPr>
            <p:spPr/>
            <p:txBody>
              <a:bodyPr>
                <a:normAutofit/>
              </a:bodyPr>
              <a:lstStyle/>
              <a:p>
                <a:pPr marL="0" indent="0">
                  <a:buNone/>
                </a:pPr>
                <a:r>
                  <a:rPr lang="ja-JP" altLang="en-US" sz="2800" dirty="0">
                    <a:cs typeface="ＭＳ 明朝" panose="02020609040205080304" pitchFamily="17" charset="-128"/>
                  </a:rPr>
                  <a:t>仮定</a:t>
                </a:r>
                <a:endParaRPr lang="en-US" altLang="ja-JP" sz="2800" dirty="0">
                  <a:cs typeface="ＭＳ 明朝" panose="02020609040205080304" pitchFamily="17" charset="-128"/>
                </a:endParaRPr>
              </a:p>
              <a:p>
                <a:r>
                  <a:rPr lang="ja-JP" altLang="ja-JP" sz="2800" dirty="0">
                    <a:cs typeface="ＭＳ 明朝" panose="02020609040205080304" pitchFamily="17" charset="-128"/>
                  </a:rPr>
                  <a:t>アメリカの代表的消費者の</a:t>
                </a:r>
                <a:r>
                  <a:rPr lang="ja-JP" altLang="ja-JP" sz="2800" b="1" dirty="0">
                    <a:cs typeface="ＭＳ 明朝" panose="02020609040205080304" pitchFamily="17" charset="-128"/>
                  </a:rPr>
                  <a:t>効用関数</a:t>
                </a:r>
                <a:r>
                  <a:rPr lang="en-US" altLang="ja-JP" sz="2800" b="1" dirty="0">
                    <a:cs typeface="ＭＳ 明朝" panose="02020609040205080304" pitchFamily="17" charset="-128"/>
                  </a:rPr>
                  <a:t>: </a:t>
                </a:r>
                <a14:m>
                  <m:oMath xmlns:m="http://schemas.openxmlformats.org/officeDocument/2006/math">
                    <m:r>
                      <a:rPr lang="en-US" altLang="ja-JP" sz="2800" i="1">
                        <a:latin typeface="Cambria Math" panose="02040503050406030204" pitchFamily="18" charset="0"/>
                        <a:cs typeface="ＭＳ 明朝" panose="02020609040205080304" pitchFamily="17" charset="-128"/>
                      </a:rPr>
                      <m:t>𝑢</m:t>
                    </m:r>
                    <m:r>
                      <a:rPr lang="en-US" altLang="ja-JP" sz="2800" i="1">
                        <a:latin typeface="Cambria Math" panose="02040503050406030204" pitchFamily="18" charset="0"/>
                        <a:cs typeface="ＭＳ 明朝" panose="02020609040205080304" pitchFamily="17" charset="-128"/>
                      </a:rPr>
                      <m:t>=</m:t>
                    </m:r>
                    <m:r>
                      <a:rPr lang="en-US" altLang="ja-JP" sz="2800" i="1">
                        <a:latin typeface="Cambria Math" panose="02040503050406030204" pitchFamily="18" charset="0"/>
                        <a:cs typeface="ＭＳ 明朝" panose="02020609040205080304" pitchFamily="17" charset="-128"/>
                      </a:rPr>
                      <m:t>𝑥𝑦</m:t>
                    </m:r>
                  </m:oMath>
                </a14:m>
                <a:endParaRPr kumimoji="1" lang="ja-JP" altLang="en-US" sz="2800" dirty="0"/>
              </a:p>
              <a:p>
                <a:r>
                  <a:rPr lang="ja-JP" altLang="ja-JP" sz="2800" dirty="0">
                    <a:cs typeface="ＭＳ 明朝" panose="02020609040205080304" pitchFamily="17" charset="-128"/>
                  </a:rPr>
                  <a:t>メキシコの代表的消費者の</a:t>
                </a:r>
                <a:r>
                  <a:rPr lang="ja-JP" altLang="ja-JP" sz="2800" b="1" dirty="0">
                    <a:cs typeface="ＭＳ 明朝" panose="02020609040205080304" pitchFamily="17" charset="-128"/>
                  </a:rPr>
                  <a:t>効用関数</a:t>
                </a:r>
                <a:r>
                  <a:rPr lang="en-US" altLang="ja-JP" sz="2800" dirty="0">
                    <a:cs typeface="ＭＳ 明朝" panose="02020609040205080304" pitchFamily="17" charset="-128"/>
                  </a:rPr>
                  <a:t>: </a:t>
                </a:r>
                <a14:m>
                  <m:oMath xmlns:m="http://schemas.openxmlformats.org/officeDocument/2006/math">
                    <m:r>
                      <a:rPr lang="en-US" altLang="ja-JP" sz="2800" i="1">
                        <a:latin typeface="Cambria Math" panose="02040503050406030204" pitchFamily="18" charset="0"/>
                        <a:cs typeface="ＭＳ 明朝" panose="02020609040205080304" pitchFamily="17" charset="-128"/>
                      </a:rPr>
                      <m:t>𝑢</m:t>
                    </m:r>
                    <m:r>
                      <a:rPr lang="en-US" altLang="ja-JP" sz="2800" i="1">
                        <a:latin typeface="Cambria Math" panose="02040503050406030204" pitchFamily="18" charset="0"/>
                        <a:cs typeface="ＭＳ 明朝" panose="02020609040205080304" pitchFamily="17" charset="-128"/>
                      </a:rPr>
                      <m:t>=</m:t>
                    </m:r>
                    <m:sSup>
                      <m:sSupPr>
                        <m:ctrlPr>
                          <a:rPr lang="ja-JP" altLang="ja-JP" sz="2800" i="1">
                            <a:latin typeface="Cambria Math" panose="02040503050406030204" pitchFamily="18" charset="0"/>
                            <a:cs typeface="ＭＳ 明朝" panose="02020609040205080304" pitchFamily="17" charset="-128"/>
                          </a:rPr>
                        </m:ctrlPr>
                      </m:sSupPr>
                      <m:e>
                        <m:r>
                          <a:rPr lang="en-US" altLang="ja-JP" sz="2800" i="1">
                            <a:latin typeface="Cambria Math" panose="02040503050406030204" pitchFamily="18" charset="0"/>
                            <a:cs typeface="ＭＳ 明朝" panose="02020609040205080304" pitchFamily="17" charset="-128"/>
                          </a:rPr>
                          <m:t>𝑥</m:t>
                        </m:r>
                      </m:e>
                      <m:sup>
                        <m:r>
                          <a:rPr lang="en-US" altLang="ja-JP" sz="2800" i="1">
                            <a:latin typeface="Cambria Math" panose="02040503050406030204" pitchFamily="18" charset="0"/>
                            <a:cs typeface="ＭＳ 明朝" panose="02020609040205080304" pitchFamily="17" charset="-128"/>
                          </a:rPr>
                          <m:t>∗</m:t>
                        </m:r>
                      </m:sup>
                    </m:sSup>
                    <m:sSup>
                      <m:sSupPr>
                        <m:ctrlPr>
                          <a:rPr lang="ja-JP" altLang="ja-JP" sz="2800" i="1">
                            <a:latin typeface="Cambria Math" panose="02040503050406030204" pitchFamily="18" charset="0"/>
                            <a:cs typeface="ＭＳ 明朝" panose="02020609040205080304" pitchFamily="17" charset="-128"/>
                          </a:rPr>
                        </m:ctrlPr>
                      </m:sSupPr>
                      <m:e>
                        <m:r>
                          <a:rPr lang="en-US" altLang="ja-JP" sz="2800" i="1">
                            <a:latin typeface="Cambria Math" panose="02040503050406030204" pitchFamily="18" charset="0"/>
                            <a:cs typeface="ＭＳ 明朝" panose="02020609040205080304" pitchFamily="17" charset="-128"/>
                          </a:rPr>
                          <m:t>𝑦</m:t>
                        </m:r>
                      </m:e>
                      <m:sup>
                        <m:r>
                          <a:rPr lang="en-US" altLang="ja-JP" sz="2800" i="1">
                            <a:latin typeface="Cambria Math" panose="02040503050406030204" pitchFamily="18" charset="0"/>
                            <a:cs typeface="ＭＳ 明朝" panose="02020609040205080304" pitchFamily="17" charset="-128"/>
                          </a:rPr>
                          <m:t>∗</m:t>
                        </m:r>
                      </m:sup>
                    </m:sSup>
                  </m:oMath>
                </a14:m>
                <a:endParaRPr kumimoji="1" lang="en-US" altLang="ja-JP" sz="2800" dirty="0"/>
              </a:p>
              <a:p>
                <a:pPr marL="0" indent="0">
                  <a:buNone/>
                </a:pPr>
                <a:r>
                  <a:rPr lang="ja-JP" altLang="en-US" sz="2800" dirty="0">
                    <a:cs typeface="ＭＳ 明朝" panose="02020609040205080304" pitchFamily="17" charset="-128"/>
                  </a:rPr>
                  <a:t>この時，</a:t>
                </a:r>
                <a:r>
                  <a:rPr lang="ja-JP" altLang="ja-JP" sz="2800" dirty="0">
                    <a:cs typeface="ＭＳ 明朝" panose="02020609040205080304" pitchFamily="17" charset="-128"/>
                  </a:rPr>
                  <a:t>アメリカにおいて</a:t>
                </a:r>
                <a:r>
                  <a:rPr lang="ja-JP" altLang="en-US" sz="2800" dirty="0">
                    <a:cs typeface="ＭＳ 明朝" panose="02020609040205080304" pitchFamily="17" charset="-128"/>
                  </a:rPr>
                  <a:t>，</a:t>
                </a:r>
                <a:endParaRPr lang="en-US" altLang="ja-JP" sz="2800" dirty="0">
                  <a:cs typeface="ＭＳ 明朝" panose="02020609040205080304" pitchFamily="17" charset="-128"/>
                </a:endParaRPr>
              </a:p>
              <a:p>
                <a:pPr marL="0" indent="0">
                  <a:buNone/>
                </a:pPr>
                <a:r>
                  <a:rPr lang="en-US" altLang="ja-JP" sz="2800" dirty="0">
                    <a:cs typeface="ＭＳ 明朝" panose="02020609040205080304" pitchFamily="17" charset="-128"/>
                  </a:rPr>
                  <a:t>x</a:t>
                </a:r>
                <a:r>
                  <a:rPr lang="ja-JP" altLang="ja-JP" sz="2800" dirty="0">
                    <a:cs typeface="ＭＳ 明朝" panose="02020609040205080304" pitchFamily="17" charset="-128"/>
                  </a:rPr>
                  <a:t>財の限界効用は</a:t>
                </a:r>
                <a14:m>
                  <m:oMath xmlns:m="http://schemas.openxmlformats.org/officeDocument/2006/math">
                    <m:sSub>
                      <m:sSubPr>
                        <m:ctrlPr>
                          <a:rPr lang="ja-JP" altLang="ja-JP" sz="2800" i="1">
                            <a:latin typeface="Cambria Math" panose="02040503050406030204" pitchFamily="18" charset="0"/>
                            <a:cs typeface="ＭＳ 明朝" panose="02020609040205080304" pitchFamily="17" charset="-128"/>
                          </a:rPr>
                        </m:ctrlPr>
                      </m:sSubPr>
                      <m:e>
                        <m:r>
                          <a:rPr lang="en-US" altLang="ja-JP" sz="2800" i="1">
                            <a:latin typeface="Cambria Math" panose="02040503050406030204" pitchFamily="18" charset="0"/>
                            <a:cs typeface="ＭＳ 明朝" panose="02020609040205080304" pitchFamily="17" charset="-128"/>
                          </a:rPr>
                          <m:t>𝑀𝑈</m:t>
                        </m:r>
                      </m:e>
                      <m:sub>
                        <m:r>
                          <a:rPr lang="en-US" altLang="ja-JP" sz="2800" i="1">
                            <a:latin typeface="Cambria Math" panose="02040503050406030204" pitchFamily="18" charset="0"/>
                            <a:cs typeface="ＭＳ 明朝" panose="02020609040205080304" pitchFamily="17" charset="-128"/>
                          </a:rPr>
                          <m:t>𝑥</m:t>
                        </m:r>
                      </m:sub>
                    </m:sSub>
                    <m:r>
                      <a:rPr lang="en-US" altLang="ja-JP" sz="2800" i="1">
                        <a:latin typeface="Cambria Math" panose="02040503050406030204" pitchFamily="18" charset="0"/>
                        <a:cs typeface="ＭＳ 明朝" panose="02020609040205080304" pitchFamily="17" charset="-128"/>
                      </a:rPr>
                      <m:t>=</m:t>
                    </m:r>
                    <m:r>
                      <a:rPr lang="en-US" altLang="ja-JP" sz="2800" i="1">
                        <a:latin typeface="Cambria Math" panose="02040503050406030204" pitchFamily="18" charset="0"/>
                        <a:cs typeface="ＭＳ 明朝" panose="02020609040205080304" pitchFamily="17" charset="-128"/>
                      </a:rPr>
                      <m:t>𝑦</m:t>
                    </m:r>
                  </m:oMath>
                </a14:m>
                <a:r>
                  <a:rPr lang="ja-JP" altLang="en-US" sz="2800" dirty="0">
                    <a:cs typeface="ＭＳ 明朝" panose="02020609040205080304" pitchFamily="17" charset="-128"/>
                  </a:rPr>
                  <a:t>，</a:t>
                </a:r>
                <a:r>
                  <a:rPr lang="en-US" altLang="ja-JP" sz="2800" dirty="0">
                    <a:cs typeface="ＭＳ 明朝" panose="02020609040205080304" pitchFamily="17" charset="-128"/>
                  </a:rPr>
                  <a:t>y</a:t>
                </a:r>
                <a:r>
                  <a:rPr lang="ja-JP" altLang="ja-JP" sz="2800" dirty="0">
                    <a:cs typeface="ＭＳ 明朝" panose="02020609040205080304" pitchFamily="17" charset="-128"/>
                  </a:rPr>
                  <a:t>財の限界効用は</a:t>
                </a:r>
                <a14:m>
                  <m:oMath xmlns:m="http://schemas.openxmlformats.org/officeDocument/2006/math">
                    <m:sSub>
                      <m:sSubPr>
                        <m:ctrlPr>
                          <a:rPr lang="ja-JP" altLang="ja-JP" sz="2800" i="1">
                            <a:latin typeface="Cambria Math" panose="02040503050406030204" pitchFamily="18" charset="0"/>
                            <a:cs typeface="ＭＳ 明朝" panose="02020609040205080304" pitchFamily="17" charset="-128"/>
                          </a:rPr>
                        </m:ctrlPr>
                      </m:sSubPr>
                      <m:e>
                        <m:r>
                          <a:rPr lang="en-US" altLang="ja-JP" sz="2800" i="1">
                            <a:latin typeface="Cambria Math" panose="02040503050406030204" pitchFamily="18" charset="0"/>
                            <a:cs typeface="ＭＳ 明朝" panose="02020609040205080304" pitchFamily="17" charset="-128"/>
                          </a:rPr>
                          <m:t>𝑀𝑈</m:t>
                        </m:r>
                      </m:e>
                      <m:sub>
                        <m:r>
                          <a:rPr lang="en-US" altLang="ja-JP" sz="2800" i="1">
                            <a:latin typeface="Cambria Math" panose="02040503050406030204" pitchFamily="18" charset="0"/>
                            <a:cs typeface="ＭＳ 明朝" panose="02020609040205080304" pitchFamily="17" charset="-128"/>
                          </a:rPr>
                          <m:t>𝑦</m:t>
                        </m:r>
                      </m:sub>
                    </m:sSub>
                    <m:r>
                      <a:rPr lang="en-US" altLang="ja-JP" sz="2800" i="1">
                        <a:latin typeface="Cambria Math" panose="02040503050406030204" pitchFamily="18" charset="0"/>
                        <a:cs typeface="ＭＳ 明朝" panose="02020609040205080304" pitchFamily="17" charset="-128"/>
                      </a:rPr>
                      <m:t>=</m:t>
                    </m:r>
                    <m:r>
                      <a:rPr lang="en-US" altLang="ja-JP" sz="2800" i="1">
                        <a:latin typeface="Cambria Math" panose="02040503050406030204" pitchFamily="18" charset="0"/>
                        <a:cs typeface="ＭＳ 明朝" panose="02020609040205080304" pitchFamily="17" charset="-128"/>
                      </a:rPr>
                      <m:t>𝑥</m:t>
                    </m:r>
                  </m:oMath>
                </a14:m>
                <a:r>
                  <a:rPr lang="ja-JP" altLang="ja-JP" sz="2800" dirty="0">
                    <a:cs typeface="ＭＳ 明朝" panose="02020609040205080304" pitchFamily="17" charset="-128"/>
                  </a:rPr>
                  <a:t>となる。</a:t>
                </a:r>
                <a:endParaRPr lang="en-US" altLang="ja-JP" sz="2800" dirty="0">
                  <a:cs typeface="ＭＳ 明朝" panose="02020609040205080304" pitchFamily="17" charset="-128"/>
                </a:endParaRPr>
              </a:p>
              <a:p>
                <a:pPr marL="0" indent="0">
                  <a:buNone/>
                </a:pPr>
                <a:r>
                  <a:rPr lang="ja-JP" altLang="ja-JP" sz="2800" dirty="0">
                    <a:cs typeface="ＭＳ 明朝" panose="02020609040205080304" pitchFamily="17" charset="-128"/>
                  </a:rPr>
                  <a:t>そのため</a:t>
                </a:r>
                <a:r>
                  <a:rPr lang="ja-JP" altLang="en-US" sz="2800" dirty="0">
                    <a:cs typeface="ＭＳ 明朝" panose="02020609040205080304" pitchFamily="17" charset="-128"/>
                  </a:rPr>
                  <a:t>，</a:t>
                </a:r>
                <a:r>
                  <a:rPr lang="ja-JP" altLang="ja-JP" sz="2800" b="1" dirty="0">
                    <a:cs typeface="ＭＳ 明朝" panose="02020609040205080304" pitchFamily="17" charset="-128"/>
                  </a:rPr>
                  <a:t>限界代替率（</a:t>
                </a:r>
                <a:r>
                  <a:rPr lang="en-US" altLang="ja-JP" sz="2800" b="1" dirty="0">
                    <a:cs typeface="ＭＳ 明朝" panose="02020609040205080304" pitchFamily="17" charset="-128"/>
                  </a:rPr>
                  <a:t>MRS</a:t>
                </a:r>
                <a:r>
                  <a:rPr lang="ja-JP" altLang="ja-JP" sz="2800" b="1" dirty="0">
                    <a:cs typeface="ＭＳ 明朝" panose="02020609040205080304" pitchFamily="17" charset="-128"/>
                  </a:rPr>
                  <a:t>）</a:t>
                </a:r>
                <a:r>
                  <a:rPr lang="ja-JP" altLang="ja-JP" sz="2800" dirty="0">
                    <a:cs typeface="ＭＳ 明朝" panose="02020609040205080304" pitchFamily="17" charset="-128"/>
                  </a:rPr>
                  <a:t>は</a:t>
                </a:r>
                <a14:m>
                  <m:oMath xmlns:m="http://schemas.openxmlformats.org/officeDocument/2006/math">
                    <m:r>
                      <a:rPr lang="en-US" altLang="ja-JP" sz="2800" i="1">
                        <a:latin typeface="Cambria Math" panose="02040503050406030204" pitchFamily="18" charset="0"/>
                        <a:cs typeface="ＭＳ 明朝" panose="02020609040205080304" pitchFamily="17" charset="-128"/>
                      </a:rPr>
                      <m:t>𝑀𝑅𝑆</m:t>
                    </m:r>
                    <m:r>
                      <a:rPr lang="en-US" altLang="ja-JP" sz="2800" i="1">
                        <a:latin typeface="Cambria Math" panose="02040503050406030204" pitchFamily="18" charset="0"/>
                        <a:cs typeface="ＭＳ 明朝" panose="02020609040205080304" pitchFamily="17" charset="-128"/>
                      </a:rPr>
                      <m:t>=</m:t>
                    </m:r>
                    <m:f>
                      <m:fPr>
                        <m:ctrlPr>
                          <a:rPr lang="ja-JP" altLang="ja-JP" sz="2800" i="1">
                            <a:latin typeface="Cambria Math" panose="02040503050406030204" pitchFamily="18" charset="0"/>
                            <a:cs typeface="ＭＳ 明朝" panose="02020609040205080304" pitchFamily="17" charset="-128"/>
                          </a:rPr>
                        </m:ctrlPr>
                      </m:fPr>
                      <m:num>
                        <m:sSub>
                          <m:sSubPr>
                            <m:ctrlPr>
                              <a:rPr lang="ja-JP" altLang="ja-JP" sz="2800" i="1">
                                <a:latin typeface="Cambria Math" panose="02040503050406030204" pitchFamily="18" charset="0"/>
                                <a:cs typeface="ＭＳ 明朝" panose="02020609040205080304" pitchFamily="17" charset="-128"/>
                              </a:rPr>
                            </m:ctrlPr>
                          </m:sSubPr>
                          <m:e>
                            <m:r>
                              <a:rPr lang="en-US" altLang="ja-JP" sz="2800" i="1">
                                <a:latin typeface="Cambria Math" panose="02040503050406030204" pitchFamily="18" charset="0"/>
                                <a:cs typeface="ＭＳ 明朝" panose="02020609040205080304" pitchFamily="17" charset="-128"/>
                              </a:rPr>
                              <m:t>𝑀𝑈</m:t>
                            </m:r>
                          </m:e>
                          <m:sub>
                            <m:r>
                              <a:rPr lang="en-US" altLang="ja-JP" sz="2800" i="1">
                                <a:latin typeface="Cambria Math" panose="02040503050406030204" pitchFamily="18" charset="0"/>
                                <a:cs typeface="ＭＳ 明朝" panose="02020609040205080304" pitchFamily="17" charset="-128"/>
                              </a:rPr>
                              <m:t>𝑥</m:t>
                            </m:r>
                          </m:sub>
                        </m:sSub>
                      </m:num>
                      <m:den>
                        <m:sSub>
                          <m:sSubPr>
                            <m:ctrlPr>
                              <a:rPr lang="ja-JP" altLang="ja-JP" sz="2800" i="1">
                                <a:latin typeface="Cambria Math" panose="02040503050406030204" pitchFamily="18" charset="0"/>
                                <a:cs typeface="ＭＳ 明朝" panose="02020609040205080304" pitchFamily="17" charset="-128"/>
                              </a:rPr>
                            </m:ctrlPr>
                          </m:sSubPr>
                          <m:e>
                            <m:r>
                              <a:rPr lang="en-US" altLang="ja-JP" sz="2800" i="1">
                                <a:latin typeface="Cambria Math" panose="02040503050406030204" pitchFamily="18" charset="0"/>
                                <a:cs typeface="ＭＳ 明朝" panose="02020609040205080304" pitchFamily="17" charset="-128"/>
                              </a:rPr>
                              <m:t>𝑀𝑈</m:t>
                            </m:r>
                          </m:e>
                          <m:sub>
                            <m:r>
                              <a:rPr lang="en-US" altLang="ja-JP" sz="2800" i="1">
                                <a:latin typeface="Cambria Math" panose="02040503050406030204" pitchFamily="18" charset="0"/>
                                <a:cs typeface="ＭＳ 明朝" panose="02020609040205080304" pitchFamily="17" charset="-128"/>
                              </a:rPr>
                              <m:t>𝑦</m:t>
                            </m:r>
                          </m:sub>
                        </m:sSub>
                      </m:den>
                    </m:f>
                    <m:r>
                      <a:rPr lang="en-US" altLang="ja-JP" sz="2800" i="1">
                        <a:latin typeface="Cambria Math" panose="02040503050406030204" pitchFamily="18" charset="0"/>
                        <a:cs typeface="ＭＳ 明朝" panose="02020609040205080304" pitchFamily="17" charset="-128"/>
                      </a:rPr>
                      <m:t>=</m:t>
                    </m:r>
                    <m:f>
                      <m:fPr>
                        <m:ctrlPr>
                          <a:rPr lang="ja-JP" altLang="ja-JP" sz="2800" i="1">
                            <a:latin typeface="Cambria Math" panose="02040503050406030204" pitchFamily="18" charset="0"/>
                            <a:cs typeface="ＭＳ 明朝" panose="02020609040205080304" pitchFamily="17" charset="-128"/>
                          </a:rPr>
                        </m:ctrlPr>
                      </m:fPr>
                      <m:num>
                        <m:r>
                          <a:rPr lang="en-US" altLang="ja-JP" sz="2800" i="1">
                            <a:latin typeface="Cambria Math" panose="02040503050406030204" pitchFamily="18" charset="0"/>
                            <a:cs typeface="ＭＳ 明朝" panose="02020609040205080304" pitchFamily="17" charset="-128"/>
                          </a:rPr>
                          <m:t>𝑦</m:t>
                        </m:r>
                      </m:num>
                      <m:den>
                        <m:r>
                          <a:rPr lang="en-US" altLang="ja-JP" sz="2800" i="1">
                            <a:latin typeface="Cambria Math" panose="02040503050406030204" pitchFamily="18" charset="0"/>
                            <a:cs typeface="ＭＳ 明朝" panose="02020609040205080304" pitchFamily="17" charset="-128"/>
                          </a:rPr>
                          <m:t>𝑥</m:t>
                        </m:r>
                      </m:den>
                    </m:f>
                  </m:oMath>
                </a14:m>
                <a:r>
                  <a:rPr lang="ja-JP" altLang="ja-JP" sz="2800" dirty="0">
                    <a:cs typeface="ＭＳ 明朝" panose="02020609040205080304" pitchFamily="17" charset="-128"/>
                  </a:rPr>
                  <a:t>となる。</a:t>
                </a:r>
                <a:endParaRPr kumimoji="1" lang="ja-JP" altLang="en-US" sz="2800" dirty="0"/>
              </a:p>
            </p:txBody>
          </p:sp>
        </mc:Choice>
        <mc:Fallback xmlns="">
          <p:sp>
            <p:nvSpPr>
              <p:cNvPr id="3" name="テキスト プレースホルダー 2">
                <a:extLst>
                  <a:ext uri="{FF2B5EF4-FFF2-40B4-BE49-F238E27FC236}">
                    <a16:creationId xmlns:a16="http://schemas.microsoft.com/office/drawing/2014/main" id="{7814CD89-7525-1B8C-9428-5A621379454A}"/>
                  </a:ext>
                </a:extLst>
              </p:cNvPr>
              <p:cNvSpPr>
                <a:spLocks noGrp="1" noRot="1" noChangeAspect="1" noMove="1" noResize="1" noEditPoints="1" noAdjustHandles="1" noChangeArrowheads="1" noChangeShapeType="1" noTextEdit="1"/>
              </p:cNvSpPr>
              <p:nvPr>
                <p:ph type="body" idx="1"/>
              </p:nvPr>
            </p:nvSpPr>
            <p:spPr>
              <a:blipFill>
                <a:blip r:embed="rId2"/>
                <a:stretch>
                  <a:fillRect l="-1867"/>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630D0A98-8A8D-65C2-0BA5-3CEC944BF50F}"/>
              </a:ext>
            </a:extLst>
          </p:cNvPr>
          <p:cNvSpPr>
            <a:spLocks noGrp="1"/>
          </p:cNvSpPr>
          <p:nvPr>
            <p:ph type="sldNum" sz="quarter" idx="2"/>
          </p:nvPr>
        </p:nvSpPr>
        <p:spPr>
          <a:xfrm>
            <a:off x="16618070" y="9296400"/>
            <a:ext cx="330219" cy="348813"/>
          </a:xfrm>
        </p:spPr>
        <p:txBody>
          <a:bodyPr/>
          <a:lstStyle/>
          <a:p>
            <a:fld id="{86CB4B4D-7CA3-9044-876B-883B54F8677D}" type="slidenum">
              <a:rPr lang="en-US" altLang="ja-JP" smtClean="0"/>
              <a:t>22</a:t>
            </a:fld>
            <a:endParaRPr lang="ja-JP" altLang="en-US"/>
          </a:p>
        </p:txBody>
      </p:sp>
    </p:spTree>
    <p:extLst>
      <p:ext uri="{BB962C8B-B14F-4D97-AF65-F5344CB8AC3E}">
        <p14:creationId xmlns:p14="http://schemas.microsoft.com/office/powerpoint/2010/main" val="333917598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9FE41C-1634-BB08-C917-E4805982CA64}"/>
              </a:ext>
            </a:extLst>
          </p:cNvPr>
          <p:cNvSpPr>
            <a:spLocks noGrp="1"/>
          </p:cNvSpPr>
          <p:nvPr>
            <p:ph type="title"/>
          </p:nvPr>
        </p:nvSpPr>
        <p:spPr/>
        <p:txBody>
          <a:bodyPr>
            <a:normAutofit/>
          </a:bodyPr>
          <a:lstStyle/>
          <a:p>
            <a:r>
              <a:rPr kumimoji="1" lang="ja-JP" altLang="en-US" dirty="0">
                <a:latin typeface="ＭＳ Ｐゴシック" panose="020B0600070205080204" pitchFamily="50" charset="-128"/>
                <a:ea typeface="ＭＳ Ｐゴシック" panose="020B0600070205080204" pitchFamily="50" charset="-128"/>
              </a:rPr>
              <a:t>限界代替率と相対価格</a:t>
            </a:r>
          </a:p>
        </p:txBody>
      </p:sp>
      <mc:AlternateContent xmlns:mc="http://schemas.openxmlformats.org/markup-compatibility/2006" xmlns:a14="http://schemas.microsoft.com/office/drawing/2010/main">
        <mc:Choice Requires="a14">
          <p:sp>
            <p:nvSpPr>
              <p:cNvPr id="3" name="テキスト プレースホルダー 2">
                <a:extLst>
                  <a:ext uri="{FF2B5EF4-FFF2-40B4-BE49-F238E27FC236}">
                    <a16:creationId xmlns:a16="http://schemas.microsoft.com/office/drawing/2014/main" id="{33F68E47-9308-E8E9-4D18-CE1172477FD4}"/>
                  </a:ext>
                </a:extLst>
              </p:cNvPr>
              <p:cNvSpPr>
                <a:spLocks noGrp="1"/>
              </p:cNvSpPr>
              <p:nvPr>
                <p:ph type="body" idx="1"/>
              </p:nvPr>
            </p:nvSpPr>
            <p:spPr/>
            <p:txBody>
              <a:bodyPr>
                <a:normAutofit/>
              </a:bodyPr>
              <a:lstStyle/>
              <a:p>
                <a:r>
                  <a:rPr lang="ja-JP" altLang="ja-JP" sz="4400" dirty="0">
                    <a:cs typeface="ＭＳ 明朝" panose="02020609040205080304" pitchFamily="17" charset="-128"/>
                  </a:rPr>
                  <a:t>限界代替率は無差別曲線の傾きであり</a:t>
                </a:r>
                <a:r>
                  <a:rPr lang="ja-JP" altLang="en-US" sz="4400" dirty="0">
                    <a:cs typeface="ＭＳ 明朝" panose="02020609040205080304" pitchFamily="17" charset="-128"/>
                  </a:rPr>
                  <a:t>，</a:t>
                </a:r>
                <a:r>
                  <a:rPr lang="ja-JP" altLang="ja-JP" sz="4400" dirty="0">
                    <a:cs typeface="ＭＳ 明朝" panose="02020609040205080304" pitchFamily="17" charset="-128"/>
                  </a:rPr>
                  <a:t>各国内で自給自足している閉鎖経済において</a:t>
                </a:r>
                <a:r>
                  <a:rPr lang="ja-JP" altLang="en-US" sz="4400" dirty="0">
                    <a:cs typeface="ＭＳ 明朝" panose="02020609040205080304" pitchFamily="17" charset="-128"/>
                  </a:rPr>
                  <a:t>，</a:t>
                </a:r>
                <a:r>
                  <a:rPr lang="ja-JP" altLang="ja-JP" sz="4400" dirty="0">
                    <a:cs typeface="ＭＳ 明朝" panose="02020609040205080304" pitchFamily="17" charset="-128"/>
                  </a:rPr>
                  <a:t>各国の相対価格</a:t>
                </a:r>
                <a14:m>
                  <m:oMath xmlns:m="http://schemas.openxmlformats.org/officeDocument/2006/math">
                    <m:f>
                      <m:fPr>
                        <m:ctrlPr>
                          <a:rPr lang="ja-JP" altLang="ja-JP" sz="4400" i="1">
                            <a:latin typeface="Cambria Math" panose="02040503050406030204" pitchFamily="18" charset="0"/>
                            <a:cs typeface="ＭＳ 明朝" panose="02020609040205080304" pitchFamily="17" charset="-128"/>
                          </a:rPr>
                        </m:ctrlPr>
                      </m:fPr>
                      <m:num>
                        <m:sSub>
                          <m:sSubPr>
                            <m:ctrlPr>
                              <a:rPr lang="ja-JP" altLang="ja-JP" sz="4400" i="1">
                                <a:latin typeface="Cambria Math" panose="02040503050406030204" pitchFamily="18" charset="0"/>
                                <a:cs typeface="ＭＳ 明朝" panose="02020609040205080304" pitchFamily="17" charset="-128"/>
                              </a:rPr>
                            </m:ctrlPr>
                          </m:sSubPr>
                          <m:e>
                            <m:r>
                              <a:rPr lang="en-US" altLang="ja-JP" sz="4400" i="1">
                                <a:latin typeface="Cambria Math" panose="02040503050406030204" pitchFamily="18" charset="0"/>
                                <a:cs typeface="ＭＳ 明朝" panose="02020609040205080304" pitchFamily="17" charset="-128"/>
                              </a:rPr>
                              <m:t>𝑝</m:t>
                            </m:r>
                          </m:e>
                          <m:sub>
                            <m:r>
                              <a:rPr lang="en-US" altLang="ja-JP" sz="4400" i="1">
                                <a:latin typeface="Cambria Math" panose="02040503050406030204" pitchFamily="18" charset="0"/>
                                <a:cs typeface="ＭＳ 明朝" panose="02020609040205080304" pitchFamily="17" charset="-128"/>
                              </a:rPr>
                              <m:t>𝑥</m:t>
                            </m:r>
                          </m:sub>
                        </m:sSub>
                      </m:num>
                      <m:den>
                        <m:sSub>
                          <m:sSubPr>
                            <m:ctrlPr>
                              <a:rPr lang="ja-JP" altLang="ja-JP" sz="4400" i="1">
                                <a:latin typeface="Cambria Math" panose="02040503050406030204" pitchFamily="18" charset="0"/>
                                <a:cs typeface="ＭＳ 明朝" panose="02020609040205080304" pitchFamily="17" charset="-128"/>
                              </a:rPr>
                            </m:ctrlPr>
                          </m:sSubPr>
                          <m:e>
                            <m:r>
                              <a:rPr lang="en-US" altLang="ja-JP" sz="4400" i="1">
                                <a:latin typeface="Cambria Math" panose="02040503050406030204" pitchFamily="18" charset="0"/>
                                <a:cs typeface="ＭＳ 明朝" panose="02020609040205080304" pitchFamily="17" charset="-128"/>
                              </a:rPr>
                              <m:t>𝑝</m:t>
                            </m:r>
                          </m:e>
                          <m:sub>
                            <m:r>
                              <a:rPr lang="en-US" altLang="ja-JP" sz="4400" i="1">
                                <a:latin typeface="Cambria Math" panose="02040503050406030204" pitchFamily="18" charset="0"/>
                                <a:cs typeface="ＭＳ 明朝" panose="02020609040205080304" pitchFamily="17" charset="-128"/>
                              </a:rPr>
                              <m:t>𝑦</m:t>
                            </m:r>
                          </m:sub>
                        </m:sSub>
                      </m:den>
                    </m:f>
                  </m:oMath>
                </a14:m>
                <a:r>
                  <a:rPr lang="ja-JP" altLang="ja-JP" sz="4400" dirty="0">
                    <a:cs typeface="ＭＳ 明朝" panose="02020609040205080304" pitchFamily="17" charset="-128"/>
                  </a:rPr>
                  <a:t>と一致。</a:t>
                </a:r>
                <a:endParaRPr lang="en-US" altLang="ja-JP" sz="4400" dirty="0">
                  <a:cs typeface="ＭＳ 明朝" panose="02020609040205080304" pitchFamily="17" charset="-128"/>
                </a:endParaRPr>
              </a:p>
              <a:p>
                <a:r>
                  <a:rPr lang="ja-JP" altLang="ja-JP" sz="4400" dirty="0">
                    <a:cs typeface="ＭＳ 明朝" panose="02020609040205080304" pitchFamily="17" charset="-128"/>
                  </a:rPr>
                  <a:t>アメリカでは</a:t>
                </a:r>
                <a:r>
                  <a:rPr lang="ja-JP" altLang="en-US" sz="4400" dirty="0">
                    <a:cs typeface="ＭＳ 明朝" panose="02020609040205080304" pitchFamily="17" charset="-128"/>
                  </a:rPr>
                  <a:t>，</a:t>
                </a:r>
                <a:r>
                  <a:rPr lang="ja-JP" altLang="ja-JP" sz="4400" dirty="0">
                    <a:cs typeface="ＭＳ 明朝" panose="02020609040205080304" pitchFamily="17" charset="-128"/>
                  </a:rPr>
                  <a:t>完全雇用点において</a:t>
                </a:r>
                <a14:m>
                  <m:oMath xmlns:m="http://schemas.openxmlformats.org/officeDocument/2006/math">
                    <m:r>
                      <a:rPr lang="en-US" altLang="ja-JP" sz="4400" i="1">
                        <a:latin typeface="Cambria Math" panose="02040503050406030204" pitchFamily="18" charset="0"/>
                        <a:cs typeface="ＭＳ 明朝" panose="02020609040205080304" pitchFamily="17" charset="-128"/>
                      </a:rPr>
                      <m:t>𝑀𝑅𝑆</m:t>
                    </m:r>
                    <m:r>
                      <a:rPr lang="en-US" altLang="ja-JP" sz="4400" i="1">
                        <a:latin typeface="Cambria Math" panose="02040503050406030204" pitchFamily="18" charset="0"/>
                        <a:cs typeface="ＭＳ 明朝" panose="02020609040205080304" pitchFamily="17" charset="-128"/>
                      </a:rPr>
                      <m:t>=</m:t>
                    </m:r>
                    <m:f>
                      <m:fPr>
                        <m:ctrlPr>
                          <a:rPr lang="ja-JP" altLang="ja-JP" sz="4400" i="1">
                            <a:latin typeface="Cambria Math" panose="02040503050406030204" pitchFamily="18" charset="0"/>
                            <a:cs typeface="ＭＳ 明朝" panose="02020609040205080304" pitchFamily="17" charset="-128"/>
                          </a:rPr>
                        </m:ctrlPr>
                      </m:fPr>
                      <m:num>
                        <m:r>
                          <a:rPr lang="en-US" altLang="ja-JP" sz="4400" i="1">
                            <a:latin typeface="Cambria Math" panose="02040503050406030204" pitchFamily="18" charset="0"/>
                            <a:cs typeface="ＭＳ 明朝" panose="02020609040205080304" pitchFamily="17" charset="-128"/>
                          </a:rPr>
                          <m:t>𝑦</m:t>
                        </m:r>
                      </m:num>
                      <m:den>
                        <m:r>
                          <a:rPr lang="en-US" altLang="ja-JP" sz="4400" i="1">
                            <a:latin typeface="Cambria Math" panose="02040503050406030204" pitchFamily="18" charset="0"/>
                            <a:cs typeface="ＭＳ 明朝" panose="02020609040205080304" pitchFamily="17" charset="-128"/>
                          </a:rPr>
                          <m:t>𝑥</m:t>
                        </m:r>
                      </m:den>
                    </m:f>
                    <m:r>
                      <a:rPr lang="en-US" altLang="ja-JP" sz="4400" i="1">
                        <a:latin typeface="Cambria Math" panose="02040503050406030204" pitchFamily="18" charset="0"/>
                        <a:cs typeface="ＭＳ 明朝" panose="02020609040205080304" pitchFamily="17" charset="-128"/>
                      </a:rPr>
                      <m:t>=</m:t>
                    </m:r>
                    <m:f>
                      <m:fPr>
                        <m:ctrlPr>
                          <a:rPr lang="ja-JP" altLang="ja-JP" sz="4400" i="1">
                            <a:latin typeface="Cambria Math" panose="02040503050406030204" pitchFamily="18" charset="0"/>
                            <a:cs typeface="ＭＳ 明朝" panose="02020609040205080304" pitchFamily="17" charset="-128"/>
                          </a:rPr>
                        </m:ctrlPr>
                      </m:fPr>
                      <m:num>
                        <m:r>
                          <a:rPr lang="en-US" altLang="ja-JP" sz="4400" i="1">
                            <a:latin typeface="Cambria Math" panose="02040503050406030204" pitchFamily="18" charset="0"/>
                            <a:cs typeface="ＭＳ 明朝" panose="02020609040205080304" pitchFamily="17" charset="-128"/>
                          </a:rPr>
                          <m:t>2</m:t>
                        </m:r>
                      </m:num>
                      <m:den>
                        <m:r>
                          <a:rPr lang="en-US" altLang="ja-JP" sz="4400" i="1">
                            <a:latin typeface="Cambria Math" panose="02040503050406030204" pitchFamily="18" charset="0"/>
                            <a:cs typeface="ＭＳ 明朝" panose="02020609040205080304" pitchFamily="17" charset="-128"/>
                          </a:rPr>
                          <m:t>3</m:t>
                        </m:r>
                      </m:den>
                    </m:f>
                  </m:oMath>
                </a14:m>
                <a:r>
                  <a:rPr lang="ja-JP" altLang="ja-JP" sz="4400" dirty="0">
                    <a:cs typeface="ＭＳ 明朝" panose="02020609040205080304" pitchFamily="17" charset="-128"/>
                  </a:rPr>
                  <a:t>であるので</a:t>
                </a:r>
                <a:r>
                  <a:rPr lang="ja-JP" altLang="en-US" sz="4400" dirty="0">
                    <a:cs typeface="ＭＳ 明朝" panose="02020609040205080304" pitchFamily="17" charset="-128"/>
                  </a:rPr>
                  <a:t>，</a:t>
                </a:r>
                <a:r>
                  <a:rPr lang="en-US" altLang="ja-JP" sz="4400" dirty="0">
                    <a:cs typeface="ＭＳ 明朝" panose="02020609040205080304" pitchFamily="17" charset="-128"/>
                  </a:rPr>
                  <a:t>PC</a:t>
                </a:r>
                <a:r>
                  <a:rPr lang="ja-JP" altLang="ja-JP" sz="4400" dirty="0">
                    <a:cs typeface="ＭＳ 明朝" panose="02020609040205080304" pitchFamily="17" charset="-128"/>
                  </a:rPr>
                  <a:t>の相対価格</a:t>
                </a:r>
                <a14:m>
                  <m:oMath xmlns:m="http://schemas.openxmlformats.org/officeDocument/2006/math">
                    <m:f>
                      <m:fPr>
                        <m:ctrlPr>
                          <a:rPr lang="ja-JP" altLang="ja-JP" sz="4400" i="1">
                            <a:latin typeface="Cambria Math" panose="02040503050406030204" pitchFamily="18" charset="0"/>
                            <a:cs typeface="ＭＳ 明朝" panose="02020609040205080304" pitchFamily="17" charset="-128"/>
                          </a:rPr>
                        </m:ctrlPr>
                      </m:fPr>
                      <m:num>
                        <m:sSub>
                          <m:sSubPr>
                            <m:ctrlPr>
                              <a:rPr lang="ja-JP" altLang="ja-JP" sz="4400" i="1">
                                <a:latin typeface="Cambria Math" panose="02040503050406030204" pitchFamily="18" charset="0"/>
                                <a:cs typeface="ＭＳ 明朝" panose="02020609040205080304" pitchFamily="17" charset="-128"/>
                              </a:rPr>
                            </m:ctrlPr>
                          </m:sSubPr>
                          <m:e>
                            <m:r>
                              <a:rPr lang="en-US" altLang="ja-JP" sz="4400" i="1">
                                <a:latin typeface="Cambria Math" panose="02040503050406030204" pitchFamily="18" charset="0"/>
                                <a:cs typeface="ＭＳ 明朝" panose="02020609040205080304" pitchFamily="17" charset="-128"/>
                              </a:rPr>
                              <m:t>𝑝</m:t>
                            </m:r>
                          </m:e>
                          <m:sub>
                            <m:r>
                              <a:rPr lang="en-US" altLang="ja-JP" sz="4400" i="1">
                                <a:latin typeface="Cambria Math" panose="02040503050406030204" pitchFamily="18" charset="0"/>
                                <a:cs typeface="ＭＳ 明朝" panose="02020609040205080304" pitchFamily="17" charset="-128"/>
                              </a:rPr>
                              <m:t>𝑥</m:t>
                            </m:r>
                          </m:sub>
                        </m:sSub>
                      </m:num>
                      <m:den>
                        <m:sSub>
                          <m:sSubPr>
                            <m:ctrlPr>
                              <a:rPr lang="ja-JP" altLang="ja-JP" sz="4400" i="1">
                                <a:latin typeface="Cambria Math" panose="02040503050406030204" pitchFamily="18" charset="0"/>
                                <a:cs typeface="ＭＳ 明朝" panose="02020609040205080304" pitchFamily="17" charset="-128"/>
                              </a:rPr>
                            </m:ctrlPr>
                          </m:sSubPr>
                          <m:e>
                            <m:r>
                              <a:rPr lang="en-US" altLang="ja-JP" sz="4400" i="1">
                                <a:latin typeface="Cambria Math" panose="02040503050406030204" pitchFamily="18" charset="0"/>
                                <a:cs typeface="ＭＳ 明朝" panose="02020609040205080304" pitchFamily="17" charset="-128"/>
                              </a:rPr>
                              <m:t>𝑝</m:t>
                            </m:r>
                          </m:e>
                          <m:sub>
                            <m:r>
                              <a:rPr lang="en-US" altLang="ja-JP" sz="4400" i="1">
                                <a:latin typeface="Cambria Math" panose="02040503050406030204" pitchFamily="18" charset="0"/>
                                <a:cs typeface="ＭＳ 明朝" panose="02020609040205080304" pitchFamily="17" charset="-128"/>
                              </a:rPr>
                              <m:t>𝑦</m:t>
                            </m:r>
                          </m:sub>
                        </m:sSub>
                      </m:den>
                    </m:f>
                  </m:oMath>
                </a14:m>
                <a:r>
                  <a:rPr lang="ja-JP" altLang="ja-JP" sz="4400" dirty="0">
                    <a:cs typeface="ＭＳ 明朝" panose="02020609040205080304" pitchFamily="17" charset="-128"/>
                  </a:rPr>
                  <a:t>は</a:t>
                </a:r>
                <a:r>
                  <a:rPr lang="en-US" altLang="ja-JP" sz="4400" dirty="0">
                    <a:cs typeface="ＭＳ 明朝" panose="02020609040205080304" pitchFamily="17" charset="-128"/>
                  </a:rPr>
                  <a:t>2/3</a:t>
                </a:r>
                <a:r>
                  <a:rPr lang="ja-JP" altLang="ja-JP" sz="4400" dirty="0">
                    <a:cs typeface="ＭＳ 明朝" panose="02020609040205080304" pitchFamily="17" charset="-128"/>
                  </a:rPr>
                  <a:t>である。</a:t>
                </a:r>
                <a:r>
                  <a:rPr lang="en-US" altLang="ja-JP" sz="4400" dirty="0">
                    <a:cs typeface="ＭＳ 明朝" panose="02020609040205080304" pitchFamily="17" charset="-128"/>
                  </a:rPr>
                  <a:t>PC1</a:t>
                </a:r>
                <a:r>
                  <a:rPr lang="ja-JP" altLang="ja-JP" sz="4400" dirty="0">
                    <a:cs typeface="ＭＳ 明朝" panose="02020609040205080304" pitchFamily="17" charset="-128"/>
                  </a:rPr>
                  <a:t>単位は</a:t>
                </a:r>
                <a:r>
                  <a:rPr lang="ja-JP" altLang="en-US" sz="4400" dirty="0">
                    <a:cs typeface="ＭＳ 明朝" panose="02020609040205080304" pitchFamily="17" charset="-128"/>
                  </a:rPr>
                  <a:t>，</a:t>
                </a:r>
                <a:r>
                  <a:rPr lang="ja-JP" altLang="ja-JP" sz="4400" dirty="0">
                    <a:cs typeface="ＭＳ 明朝" panose="02020609040205080304" pitchFamily="17" charset="-128"/>
                  </a:rPr>
                  <a:t>完全雇用点において衣服</a:t>
                </a:r>
                <a:r>
                  <a:rPr lang="en-US" altLang="ja-JP" sz="4400" dirty="0">
                    <a:cs typeface="ＭＳ 明朝" panose="02020609040205080304" pitchFamily="17" charset="-128"/>
                  </a:rPr>
                  <a:t>2/3</a:t>
                </a:r>
                <a:r>
                  <a:rPr lang="ja-JP" altLang="ja-JP" sz="4400" dirty="0">
                    <a:cs typeface="ＭＳ 明朝" panose="02020609040205080304" pitchFamily="17" charset="-128"/>
                  </a:rPr>
                  <a:t>単位の価値</a:t>
                </a:r>
                <a:r>
                  <a:rPr lang="ja-JP" altLang="en-US" sz="4400" dirty="0">
                    <a:cs typeface="ＭＳ 明朝" panose="02020609040205080304" pitchFamily="17" charset="-128"/>
                  </a:rPr>
                  <a:t>。</a:t>
                </a:r>
                <a:endParaRPr lang="en-US" altLang="ja-JP" sz="4400" dirty="0">
                  <a:cs typeface="ＭＳ 明朝" panose="02020609040205080304" pitchFamily="17" charset="-128"/>
                </a:endParaRPr>
              </a:p>
            </p:txBody>
          </p:sp>
        </mc:Choice>
        <mc:Fallback xmlns="">
          <p:sp>
            <p:nvSpPr>
              <p:cNvPr id="3" name="テキスト プレースホルダー 2">
                <a:extLst>
                  <a:ext uri="{FF2B5EF4-FFF2-40B4-BE49-F238E27FC236}">
                    <a16:creationId xmlns:a16="http://schemas.microsoft.com/office/drawing/2014/main" id="{33F68E47-9308-E8E9-4D18-CE1172477FD4}"/>
                  </a:ext>
                </a:extLst>
              </p:cNvPr>
              <p:cNvSpPr>
                <a:spLocks noGrp="1" noRot="1" noChangeAspect="1" noMove="1" noResize="1" noEditPoints="1" noAdjustHandles="1" noChangeArrowheads="1" noChangeShapeType="1" noTextEdit="1"/>
              </p:cNvSpPr>
              <p:nvPr>
                <p:ph type="body" idx="1"/>
              </p:nvPr>
            </p:nvSpPr>
            <p:spPr>
              <a:blipFill>
                <a:blip r:embed="rId2"/>
                <a:stretch>
                  <a:fillRect l="-2389" r="-1565"/>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F368BC45-6DD8-6BA9-64FE-A7592D1E70CA}"/>
              </a:ext>
            </a:extLst>
          </p:cNvPr>
          <p:cNvSpPr>
            <a:spLocks noGrp="1"/>
          </p:cNvSpPr>
          <p:nvPr>
            <p:ph type="sldNum" sz="quarter" idx="2"/>
          </p:nvPr>
        </p:nvSpPr>
        <p:spPr>
          <a:xfrm>
            <a:off x="16618070" y="9296400"/>
            <a:ext cx="330219" cy="348813"/>
          </a:xfrm>
        </p:spPr>
        <p:txBody>
          <a:bodyPr/>
          <a:lstStyle/>
          <a:p>
            <a:fld id="{86CB4B4D-7CA3-9044-876B-883B54F8677D}" type="slidenum">
              <a:rPr lang="en-US" altLang="ja-JP" smtClean="0"/>
              <a:t>23</a:t>
            </a:fld>
            <a:endParaRPr lang="ja-JP" altLang="en-US"/>
          </a:p>
        </p:txBody>
      </p:sp>
    </p:spTree>
    <p:extLst>
      <p:ext uri="{BB962C8B-B14F-4D97-AF65-F5344CB8AC3E}">
        <p14:creationId xmlns:p14="http://schemas.microsoft.com/office/powerpoint/2010/main" val="124039317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3C4115A-56CD-27B0-B8C4-4960DD36CD4D}"/>
              </a:ext>
            </a:extLst>
          </p:cNvPr>
          <p:cNvPicPr>
            <a:picLocks noChangeAspect="1"/>
          </p:cNvPicPr>
          <p:nvPr/>
        </p:nvPicPr>
        <p:blipFill>
          <a:blip r:embed="rId2"/>
          <a:stretch>
            <a:fillRect/>
          </a:stretch>
        </p:blipFill>
        <p:spPr>
          <a:xfrm>
            <a:off x="3050771" y="915152"/>
            <a:ext cx="11238718" cy="7923295"/>
          </a:xfrm>
          <a:prstGeom prst="rect">
            <a:avLst/>
          </a:prstGeom>
        </p:spPr>
      </p:pic>
      <p:sp>
        <p:nvSpPr>
          <p:cNvPr id="4" name="スライド番号プレースホルダー 3">
            <a:extLst>
              <a:ext uri="{FF2B5EF4-FFF2-40B4-BE49-F238E27FC236}">
                <a16:creationId xmlns:a16="http://schemas.microsoft.com/office/drawing/2014/main" id="{09DED05D-94AD-23A2-9BBB-CD058CAC3F2B}"/>
              </a:ext>
            </a:extLst>
          </p:cNvPr>
          <p:cNvSpPr>
            <a:spLocks noGrp="1"/>
          </p:cNvSpPr>
          <p:nvPr>
            <p:ph type="sldNum" sz="quarter" idx="2"/>
          </p:nvPr>
        </p:nvSpPr>
        <p:spPr/>
        <p:txBody>
          <a:bodyPr vert="horz" wrap="none" lIns="91440" tIns="45720" rIns="91440" bIns="45720" rtlCol="0" anchor="ctr">
            <a:normAutofit/>
          </a:bodyPr>
          <a:lstStyle/>
          <a:p>
            <a:pPr algn="r" defTabSz="914400" hangingPunct="1">
              <a:spcAft>
                <a:spcPts val="600"/>
              </a:spcAft>
            </a:pPr>
            <a:fld id="{86CB4B4D-7CA3-9044-876B-883B54F8677D}" type="slidenum">
              <a:rPr lang="en-US" altLang="ja-JP" sz="1200" kern="1200">
                <a:solidFill>
                  <a:schemeClr val="tx1">
                    <a:tint val="75000"/>
                  </a:schemeClr>
                </a:solidFill>
                <a:latin typeface="+mn-lt"/>
                <a:ea typeface="+mn-ea"/>
                <a:cs typeface="+mn-cs"/>
              </a:rPr>
              <a:pPr algn="r" defTabSz="914400" hangingPunct="1">
                <a:spcAft>
                  <a:spcPts val="600"/>
                </a:spcAft>
              </a:pPr>
              <a:t>24</a:t>
            </a:fld>
            <a:endParaRPr lang="en-US" altLang="ja-JP" sz="1200"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47588121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F40A2C-A388-811B-7565-96DD984D280B}"/>
              </a:ext>
            </a:extLst>
          </p:cNvPr>
          <p:cNvSpPr>
            <a:spLocks noGrp="1"/>
          </p:cNvSpPr>
          <p:nvPr>
            <p:ph type="title"/>
          </p:nvPr>
        </p:nvSpPr>
        <p:spPr/>
        <p:txBody>
          <a:bodyPr>
            <a:normAutofit/>
          </a:bodyPr>
          <a:lstStyle/>
          <a:p>
            <a:r>
              <a:rPr kumimoji="1" lang="ja-JP" altLang="en-US" dirty="0">
                <a:latin typeface="ＭＳ Ｐゴシック" panose="020B0600070205080204" pitchFamily="50" charset="-128"/>
                <a:ea typeface="ＭＳ Ｐゴシック" panose="020B0600070205080204" pitchFamily="50" charset="-128"/>
              </a:rPr>
              <a:t>相対価格の違いと貿易</a:t>
            </a:r>
          </a:p>
        </p:txBody>
      </p:sp>
      <mc:AlternateContent xmlns:mc="http://schemas.openxmlformats.org/markup-compatibility/2006" xmlns:a14="http://schemas.microsoft.com/office/drawing/2010/main">
        <mc:Choice Requires="a14">
          <p:sp>
            <p:nvSpPr>
              <p:cNvPr id="3" name="テキスト プレースホルダー 2">
                <a:extLst>
                  <a:ext uri="{FF2B5EF4-FFF2-40B4-BE49-F238E27FC236}">
                    <a16:creationId xmlns:a16="http://schemas.microsoft.com/office/drawing/2014/main" id="{C0E7F979-3BD9-2F2E-6198-C5049CD6C7C7}"/>
                  </a:ext>
                </a:extLst>
              </p:cNvPr>
              <p:cNvSpPr>
                <a:spLocks noGrp="1"/>
              </p:cNvSpPr>
              <p:nvPr>
                <p:ph type="body" idx="1"/>
              </p:nvPr>
            </p:nvSpPr>
            <p:spPr/>
            <p:txBody>
              <a:bodyPr/>
              <a:lstStyle/>
              <a:p>
                <a:r>
                  <a:rPr lang="ja-JP" altLang="en-US" dirty="0">
                    <a:cs typeface="ＭＳ 明朝" panose="02020609040205080304" pitchFamily="17" charset="-128"/>
                  </a:rPr>
                  <a:t>同様に</a:t>
                </a:r>
                <a:r>
                  <a:rPr lang="en-US" altLang="ja-JP" dirty="0">
                    <a:latin typeface="ＭＳ Ｐゴシック" panose="020B0600070205080204" pitchFamily="50" charset="-128"/>
                    <a:ea typeface="ＭＳ Ｐゴシック" panose="020B0600070205080204" pitchFamily="50" charset="-128"/>
                    <a:cs typeface="ＭＳ 明朝" panose="02020609040205080304" pitchFamily="17" charset="-128"/>
                  </a:rPr>
                  <a:t>, </a:t>
                </a:r>
                <a:r>
                  <a:rPr lang="ja-JP" altLang="ja-JP" dirty="0">
                    <a:cs typeface="ＭＳ 明朝" panose="02020609040205080304" pitchFamily="17" charset="-128"/>
                  </a:rPr>
                  <a:t>メキシコでは</a:t>
                </a:r>
                <a:r>
                  <a:rPr lang="ja-JP" altLang="en-US" dirty="0">
                    <a:cs typeface="ＭＳ 明朝" panose="02020609040205080304" pitchFamily="17" charset="-128"/>
                  </a:rPr>
                  <a:t>，</a:t>
                </a:r>
                <a14:m>
                  <m:oMath xmlns:m="http://schemas.openxmlformats.org/officeDocument/2006/math">
                    <m:r>
                      <a:rPr lang="en-US" altLang="ja-JP" i="1">
                        <a:latin typeface="Cambria Math" panose="02040503050406030204" pitchFamily="18" charset="0"/>
                        <a:cs typeface="ＭＳ 明朝" panose="02020609040205080304" pitchFamily="17" charset="-128"/>
                      </a:rPr>
                      <m:t>𝑀𝑅𝑆</m:t>
                    </m:r>
                    <m:r>
                      <a:rPr lang="en-US" altLang="ja-JP" i="1">
                        <a:latin typeface="Cambria Math" panose="02040503050406030204" pitchFamily="18" charset="0"/>
                        <a:cs typeface="ＭＳ 明朝" panose="02020609040205080304" pitchFamily="17" charset="-128"/>
                      </a:rPr>
                      <m:t>=2</m:t>
                    </m:r>
                  </m:oMath>
                </a14:m>
                <a:r>
                  <a:rPr lang="ja-JP" altLang="ja-JP" dirty="0">
                    <a:cs typeface="ＭＳ 明朝" panose="02020609040205080304" pitchFamily="17" charset="-128"/>
                  </a:rPr>
                  <a:t>であるので</a:t>
                </a:r>
                <a:r>
                  <a:rPr lang="ja-JP" altLang="en-US" dirty="0">
                    <a:cs typeface="ＭＳ 明朝" panose="02020609040205080304" pitchFamily="17" charset="-128"/>
                  </a:rPr>
                  <a:t>，</a:t>
                </a:r>
                <a:r>
                  <a:rPr lang="en-US" altLang="ja-JP" dirty="0">
                    <a:cs typeface="ＭＳ 明朝" panose="02020609040205080304" pitchFamily="17" charset="-128"/>
                  </a:rPr>
                  <a:t>PC</a:t>
                </a:r>
                <a:r>
                  <a:rPr lang="ja-JP" altLang="ja-JP" dirty="0">
                    <a:cs typeface="ＭＳ 明朝" panose="02020609040205080304" pitchFamily="17" charset="-128"/>
                  </a:rPr>
                  <a:t>の相対価格は</a:t>
                </a:r>
                <a:r>
                  <a:rPr lang="en-US" altLang="ja-JP" dirty="0">
                    <a:cs typeface="ＭＳ 明朝" panose="02020609040205080304" pitchFamily="17" charset="-128"/>
                  </a:rPr>
                  <a:t>2</a:t>
                </a:r>
                <a:r>
                  <a:rPr lang="ja-JP" altLang="ja-JP" dirty="0">
                    <a:cs typeface="ＭＳ 明朝" panose="02020609040205080304" pitchFamily="17" charset="-128"/>
                  </a:rPr>
                  <a:t>であり</a:t>
                </a:r>
                <a:r>
                  <a:rPr lang="ja-JP" altLang="en-US" dirty="0">
                    <a:cs typeface="ＭＳ 明朝" panose="02020609040205080304" pitchFamily="17" charset="-128"/>
                  </a:rPr>
                  <a:t>，</a:t>
                </a:r>
                <a:r>
                  <a:rPr lang="en-US" altLang="ja-JP" dirty="0">
                    <a:cs typeface="ＭＳ 明朝" panose="02020609040205080304" pitchFamily="17" charset="-128"/>
                  </a:rPr>
                  <a:t>PC</a:t>
                </a:r>
                <a:r>
                  <a:rPr lang="ja-JP" altLang="ja-JP" dirty="0">
                    <a:cs typeface="ＭＳ 明朝" panose="02020609040205080304" pitchFamily="17" charset="-128"/>
                  </a:rPr>
                  <a:t>１単位は衣服</a:t>
                </a:r>
                <a:r>
                  <a:rPr lang="en-US" altLang="ja-JP" dirty="0">
                    <a:cs typeface="ＭＳ 明朝" panose="02020609040205080304" pitchFamily="17" charset="-128"/>
                  </a:rPr>
                  <a:t>2</a:t>
                </a:r>
                <a:r>
                  <a:rPr lang="ja-JP" altLang="ja-JP" dirty="0">
                    <a:cs typeface="ＭＳ 明朝" panose="02020609040205080304" pitchFamily="17" charset="-128"/>
                  </a:rPr>
                  <a:t>単位の価値。</a:t>
                </a:r>
                <a:endParaRPr lang="en-US" altLang="ja-JP" dirty="0">
                  <a:cs typeface="ＭＳ 明朝" panose="02020609040205080304" pitchFamily="17" charset="-128"/>
                </a:endParaRPr>
              </a:p>
              <a:p>
                <a:r>
                  <a:rPr lang="ja-JP" altLang="ja-JP" dirty="0">
                    <a:cs typeface="ＭＳ 明朝" panose="02020609040205080304" pitchFamily="17" charset="-128"/>
                  </a:rPr>
                  <a:t>アメリカでは</a:t>
                </a:r>
                <a:r>
                  <a:rPr lang="ja-JP" altLang="en-US" dirty="0">
                    <a:cs typeface="ＭＳ 明朝" panose="02020609040205080304" pitchFamily="17" charset="-128"/>
                  </a:rPr>
                  <a:t>，</a:t>
                </a:r>
                <a:r>
                  <a:rPr lang="en-US" altLang="ja-JP" dirty="0">
                    <a:cs typeface="ＭＳ 明朝" panose="02020609040205080304" pitchFamily="17" charset="-128"/>
                  </a:rPr>
                  <a:t>PC</a:t>
                </a:r>
                <a:r>
                  <a:rPr lang="ja-JP" altLang="ja-JP" dirty="0">
                    <a:cs typeface="ＭＳ 明朝" panose="02020609040205080304" pitchFamily="17" charset="-128"/>
                  </a:rPr>
                  <a:t>の生産量が相対的に多いため</a:t>
                </a:r>
                <a:r>
                  <a:rPr lang="ja-JP" altLang="en-US" dirty="0">
                    <a:cs typeface="ＭＳ 明朝" panose="02020609040205080304" pitchFamily="17" charset="-128"/>
                  </a:rPr>
                  <a:t>，</a:t>
                </a:r>
                <a:r>
                  <a:rPr lang="en-US" altLang="ja-JP" dirty="0">
                    <a:cs typeface="ＭＳ 明朝" panose="02020609040205080304" pitchFamily="17" charset="-128"/>
                  </a:rPr>
                  <a:t>PC</a:t>
                </a:r>
                <a:r>
                  <a:rPr lang="ja-JP" altLang="ja-JP" dirty="0">
                    <a:cs typeface="ＭＳ 明朝" panose="02020609040205080304" pitchFamily="17" charset="-128"/>
                  </a:rPr>
                  <a:t>の相対的な価値が低く</a:t>
                </a:r>
                <a:r>
                  <a:rPr lang="ja-JP" altLang="en-US" dirty="0">
                    <a:cs typeface="ＭＳ 明朝" panose="02020609040205080304" pitchFamily="17" charset="-128"/>
                  </a:rPr>
                  <a:t>，</a:t>
                </a:r>
                <a:r>
                  <a:rPr lang="ja-JP" altLang="ja-JP" dirty="0">
                    <a:cs typeface="ＭＳ 明朝" panose="02020609040205080304" pitchFamily="17" charset="-128"/>
                  </a:rPr>
                  <a:t>メキシコでは</a:t>
                </a:r>
                <a:r>
                  <a:rPr lang="ja-JP" altLang="en-US" dirty="0">
                    <a:cs typeface="ＭＳ 明朝" panose="02020609040205080304" pitchFamily="17" charset="-128"/>
                  </a:rPr>
                  <a:t>，</a:t>
                </a:r>
                <a:r>
                  <a:rPr lang="en-US" altLang="ja-JP" dirty="0">
                    <a:cs typeface="ＭＳ 明朝" panose="02020609040205080304" pitchFamily="17" charset="-128"/>
                  </a:rPr>
                  <a:t>PC</a:t>
                </a:r>
                <a:r>
                  <a:rPr lang="ja-JP" altLang="ja-JP" dirty="0">
                    <a:cs typeface="ＭＳ 明朝" panose="02020609040205080304" pitchFamily="17" charset="-128"/>
                  </a:rPr>
                  <a:t>の生産量が相対的に少ないため</a:t>
                </a:r>
                <a:r>
                  <a:rPr lang="ja-JP" altLang="en-US" dirty="0">
                    <a:cs typeface="ＭＳ 明朝" panose="02020609040205080304" pitchFamily="17" charset="-128"/>
                  </a:rPr>
                  <a:t>，</a:t>
                </a:r>
                <a:r>
                  <a:rPr lang="en-US" altLang="ja-JP" dirty="0">
                    <a:cs typeface="ＭＳ 明朝" panose="02020609040205080304" pitchFamily="17" charset="-128"/>
                  </a:rPr>
                  <a:t>PC</a:t>
                </a:r>
                <a:r>
                  <a:rPr lang="ja-JP" altLang="ja-JP" dirty="0">
                    <a:cs typeface="ＭＳ 明朝" panose="02020609040205080304" pitchFamily="17" charset="-128"/>
                  </a:rPr>
                  <a:t>の相対的な価値が低くなっている。</a:t>
                </a:r>
                <a:endParaRPr lang="en-US" altLang="ja-JP" dirty="0">
                  <a:cs typeface="ＭＳ 明朝" panose="02020609040205080304" pitchFamily="17" charset="-128"/>
                </a:endParaRPr>
              </a:p>
              <a:p>
                <a:pPr marL="0" indent="0">
                  <a:buNone/>
                </a:pPr>
                <a:r>
                  <a:rPr lang="en-US" altLang="ja-JP" dirty="0">
                    <a:cs typeface="ＭＳ 明朝" panose="02020609040205080304" pitchFamily="17" charset="-128"/>
                    <a:sym typeface="Wingdings" panose="05000000000000000000" pitchFamily="2" charset="2"/>
                  </a:rPr>
                  <a:t></a:t>
                </a:r>
                <a:r>
                  <a:rPr lang="ja-JP" altLang="en-US" dirty="0">
                    <a:cs typeface="ＭＳ 明朝" panose="02020609040205080304" pitchFamily="17" charset="-128"/>
                    <a:sym typeface="Wingdings" panose="05000000000000000000" pitchFamily="2" charset="2"/>
                  </a:rPr>
                  <a:t>アメリカとメキシコの間で相対価格の違いを利用し</a:t>
                </a:r>
                <a:r>
                  <a:rPr lang="en-US" altLang="ja-JP" dirty="0">
                    <a:cs typeface="ＭＳ 明朝" panose="02020609040205080304" pitchFamily="17" charset="-128"/>
                    <a:sym typeface="Wingdings" panose="05000000000000000000" pitchFamily="2" charset="2"/>
                  </a:rPr>
                  <a:t>, </a:t>
                </a:r>
                <a:r>
                  <a:rPr lang="ja-JP" altLang="en-US" dirty="0">
                    <a:cs typeface="ＭＳ 明朝" panose="02020609040205080304" pitchFamily="17" charset="-128"/>
                    <a:sym typeface="Wingdings" panose="05000000000000000000" pitchFamily="2" charset="2"/>
                  </a:rPr>
                  <a:t>貿易行う動機が生まれる。</a:t>
                </a:r>
                <a:endParaRPr lang="en-US" altLang="ja-JP" dirty="0">
                  <a:cs typeface="ＭＳ 明朝" panose="02020609040205080304" pitchFamily="17" charset="-128"/>
                </a:endParaRPr>
              </a:p>
              <a:p>
                <a:endParaRPr kumimoji="1" lang="ja-JP" altLang="en-US" dirty="0">
                  <a:latin typeface="ＭＳ Ｐゴシック" panose="020B0600070205080204" pitchFamily="50" charset="-128"/>
                  <a:ea typeface="ＭＳ Ｐゴシック" panose="020B0600070205080204" pitchFamily="50" charset="-128"/>
                </a:endParaRPr>
              </a:p>
            </p:txBody>
          </p:sp>
        </mc:Choice>
        <mc:Fallback xmlns="">
          <p:sp>
            <p:nvSpPr>
              <p:cNvPr id="3" name="テキスト プレースホルダー 2">
                <a:extLst>
                  <a:ext uri="{FF2B5EF4-FFF2-40B4-BE49-F238E27FC236}">
                    <a16:creationId xmlns:a16="http://schemas.microsoft.com/office/drawing/2014/main" id="{C0E7F979-3BD9-2F2E-6198-C5049CD6C7C7}"/>
                  </a:ext>
                </a:extLst>
              </p:cNvPr>
              <p:cNvSpPr>
                <a:spLocks noGrp="1" noRot="1" noChangeAspect="1" noMove="1" noResize="1" noEditPoints="1" noAdjustHandles="1" noChangeArrowheads="1" noChangeShapeType="1" noTextEdit="1"/>
              </p:cNvSpPr>
              <p:nvPr>
                <p:ph type="body" idx="1"/>
              </p:nvPr>
            </p:nvSpPr>
            <p:spPr>
              <a:blipFill>
                <a:blip r:embed="rId2"/>
                <a:stretch>
                  <a:fillRect l="-2197" r="-1428"/>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4EF8C385-83E4-0A61-8967-DAFCB2C3973E}"/>
              </a:ext>
            </a:extLst>
          </p:cNvPr>
          <p:cNvSpPr>
            <a:spLocks noGrp="1"/>
          </p:cNvSpPr>
          <p:nvPr>
            <p:ph type="sldNum" sz="quarter" idx="2"/>
          </p:nvPr>
        </p:nvSpPr>
        <p:spPr>
          <a:xfrm>
            <a:off x="16618070" y="9296400"/>
            <a:ext cx="330219" cy="348813"/>
          </a:xfrm>
        </p:spPr>
        <p:txBody>
          <a:bodyPr/>
          <a:lstStyle/>
          <a:p>
            <a:fld id="{86CB4B4D-7CA3-9044-876B-883B54F8677D}" type="slidenum">
              <a:rPr lang="en-US" altLang="ja-JP" smtClean="0"/>
              <a:t>25</a:t>
            </a:fld>
            <a:endParaRPr lang="ja-JP" altLang="en-US"/>
          </a:p>
        </p:txBody>
      </p:sp>
    </p:spTree>
    <p:extLst>
      <p:ext uri="{BB962C8B-B14F-4D97-AF65-F5344CB8AC3E}">
        <p14:creationId xmlns:p14="http://schemas.microsoft.com/office/powerpoint/2010/main" val="327705611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95A914-A903-641E-AE77-08969062CEB5}"/>
              </a:ext>
            </a:extLst>
          </p:cNvPr>
          <p:cNvSpPr>
            <a:spLocks noGrp="1"/>
          </p:cNvSpPr>
          <p:nvPr>
            <p:ph type="title"/>
          </p:nvPr>
        </p:nvSpPr>
        <p:spPr/>
        <p:txBody>
          <a:bodyPr/>
          <a:lstStyle/>
          <a:p>
            <a:r>
              <a:rPr kumimoji="1" lang="ja-JP" altLang="en-US" dirty="0">
                <a:latin typeface="ＭＳ Ｐゴシック" panose="020B0600070205080204" pitchFamily="50" charset="-128"/>
                <a:ea typeface="ＭＳ Ｐゴシック" panose="020B0600070205080204" pitchFamily="50" charset="-128"/>
              </a:rPr>
              <a:t>交易条件</a:t>
            </a:r>
          </a:p>
        </p:txBody>
      </p:sp>
      <p:sp>
        <p:nvSpPr>
          <p:cNvPr id="3" name="テキスト プレースホルダー 2">
            <a:extLst>
              <a:ext uri="{FF2B5EF4-FFF2-40B4-BE49-F238E27FC236}">
                <a16:creationId xmlns:a16="http://schemas.microsoft.com/office/drawing/2014/main" id="{3CDE88A7-87AE-E831-92AA-0313850A8074}"/>
              </a:ext>
            </a:extLst>
          </p:cNvPr>
          <p:cNvSpPr>
            <a:spLocks noGrp="1"/>
          </p:cNvSpPr>
          <p:nvPr>
            <p:ph type="body" idx="1"/>
          </p:nvPr>
        </p:nvSpPr>
        <p:spPr/>
        <p:txBody>
          <a:bodyPr/>
          <a:lstStyle/>
          <a:p>
            <a:r>
              <a:rPr lang="ja-JP" altLang="en-US" dirty="0">
                <a:latin typeface="ＭＳ Ｐゴシック" panose="020B0600070205080204" pitchFamily="50" charset="-128"/>
                <a:ea typeface="ＭＳ Ｐゴシック" panose="020B0600070205080204" pitchFamily="50" charset="-128"/>
              </a:rPr>
              <a:t>交易条件：貿易の際の交換比率のこと。</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交易条件は，</a:t>
            </a:r>
            <a:r>
              <a:rPr lang="en-US" altLang="ja-JP" dirty="0">
                <a:latin typeface="ＭＳ Ｐゴシック" panose="020B0600070205080204" pitchFamily="50" charset="-128"/>
                <a:ea typeface="ＭＳ Ｐゴシック" panose="020B0600070205080204" pitchFamily="50" charset="-128"/>
              </a:rPr>
              <a:t>PC1 </a:t>
            </a:r>
            <a:r>
              <a:rPr lang="ja-JP" altLang="en-US" dirty="0">
                <a:latin typeface="ＭＳ Ｐゴシック" panose="020B0600070205080204" pitchFamily="50" charset="-128"/>
                <a:ea typeface="ＭＳ Ｐゴシック" panose="020B0600070205080204" pitchFamily="50" charset="-128"/>
              </a:rPr>
              <a:t>単位＝衣服 </a:t>
            </a:r>
            <a:r>
              <a:rPr lang="en-US" altLang="ja-JP" dirty="0">
                <a:latin typeface="ＭＳ Ｐゴシック" panose="020B0600070205080204" pitchFamily="50" charset="-128"/>
                <a:ea typeface="ＭＳ Ｐゴシック" panose="020B0600070205080204" pitchFamily="50" charset="-128"/>
              </a:rPr>
              <a:t>2/3 </a:t>
            </a:r>
            <a:r>
              <a:rPr lang="ja-JP" altLang="en-US" dirty="0">
                <a:latin typeface="ＭＳ Ｐゴシック" panose="020B0600070205080204" pitchFamily="50" charset="-128"/>
                <a:ea typeface="ＭＳ Ｐゴシック" panose="020B0600070205080204" pitchFamily="50" charset="-128"/>
              </a:rPr>
              <a:t>単位～</a:t>
            </a:r>
            <a:r>
              <a:rPr lang="en-US" altLang="ja-JP" dirty="0">
                <a:latin typeface="ＭＳ Ｐゴシック" panose="020B0600070205080204" pitchFamily="50" charset="-128"/>
                <a:ea typeface="ＭＳ Ｐゴシック" panose="020B0600070205080204" pitchFamily="50" charset="-128"/>
              </a:rPr>
              <a:t>2 </a:t>
            </a:r>
            <a:r>
              <a:rPr lang="ja-JP" altLang="en-US" dirty="0">
                <a:latin typeface="ＭＳ Ｐゴシック" panose="020B0600070205080204" pitchFamily="50" charset="-128"/>
                <a:ea typeface="ＭＳ Ｐゴシック" panose="020B0600070205080204" pitchFamily="50" charset="-128"/>
              </a:rPr>
              <a:t>単位。</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アメリカとメキシコ両国の間で，</a:t>
            </a:r>
            <a:r>
              <a:rPr lang="en-US" altLang="ja-JP" dirty="0">
                <a:latin typeface="ＭＳ Ｐゴシック" panose="020B0600070205080204" pitchFamily="50" charset="-128"/>
                <a:ea typeface="ＭＳ Ｐゴシック" panose="020B0600070205080204" pitchFamily="50" charset="-128"/>
              </a:rPr>
              <a:t>PC1 </a:t>
            </a:r>
            <a:r>
              <a:rPr lang="ja-JP" altLang="en-US" dirty="0">
                <a:latin typeface="ＭＳ Ｐゴシック" panose="020B0600070205080204" pitchFamily="50" charset="-128"/>
                <a:ea typeface="ＭＳ Ｐゴシック" panose="020B0600070205080204" pitchFamily="50" charset="-128"/>
              </a:rPr>
              <a:t>単位に対して，たとえば </a:t>
            </a:r>
            <a:r>
              <a:rPr lang="en-US" altLang="ja-JP" dirty="0">
                <a:latin typeface="ＭＳ Ｐゴシック" panose="020B0600070205080204" pitchFamily="50" charset="-128"/>
                <a:ea typeface="ＭＳ Ｐゴシック" panose="020B0600070205080204" pitchFamily="50" charset="-128"/>
              </a:rPr>
              <a:t>1 </a:t>
            </a:r>
            <a:r>
              <a:rPr lang="ja-JP" altLang="en-US" dirty="0">
                <a:latin typeface="ＭＳ Ｐゴシック" panose="020B0600070205080204" pitchFamily="50" charset="-128"/>
                <a:ea typeface="ＭＳ Ｐゴシック" panose="020B0600070205080204" pitchFamily="50" charset="-128"/>
              </a:rPr>
              <a:t>単位の 衣服が交換されるならば，両国が貿易を行うことによる利益が生じる。</a:t>
            </a:r>
            <a:endParaRPr lang="ja-JP" altLang="ja-JP" dirty="0"/>
          </a:p>
        </p:txBody>
      </p:sp>
      <p:sp>
        <p:nvSpPr>
          <p:cNvPr id="4" name="スライド番号プレースホルダー 3">
            <a:extLst>
              <a:ext uri="{FF2B5EF4-FFF2-40B4-BE49-F238E27FC236}">
                <a16:creationId xmlns:a16="http://schemas.microsoft.com/office/drawing/2014/main" id="{CDF64EE4-7632-FCCB-C114-7CD67D7293C6}"/>
              </a:ext>
            </a:extLst>
          </p:cNvPr>
          <p:cNvSpPr>
            <a:spLocks noGrp="1"/>
          </p:cNvSpPr>
          <p:nvPr>
            <p:ph type="sldNum" sz="quarter" idx="2"/>
          </p:nvPr>
        </p:nvSpPr>
        <p:spPr>
          <a:xfrm>
            <a:off x="16618070" y="9296400"/>
            <a:ext cx="330219" cy="348813"/>
          </a:xfrm>
        </p:spPr>
        <p:txBody>
          <a:bodyPr/>
          <a:lstStyle/>
          <a:p>
            <a:fld id="{86CB4B4D-7CA3-9044-876B-883B54F8677D}" type="slidenum">
              <a:rPr lang="en-US" altLang="ja-JP" smtClean="0"/>
              <a:t>26</a:t>
            </a:fld>
            <a:endParaRPr lang="ja-JP" altLang="en-US"/>
          </a:p>
        </p:txBody>
      </p:sp>
    </p:spTree>
    <p:extLst>
      <p:ext uri="{BB962C8B-B14F-4D97-AF65-F5344CB8AC3E}">
        <p14:creationId xmlns:p14="http://schemas.microsoft.com/office/powerpoint/2010/main" val="186630560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D3FD31-C8A0-E6ED-C1C1-8EF60C43EEDC}"/>
              </a:ext>
            </a:extLst>
          </p:cNvPr>
          <p:cNvSpPr>
            <a:spLocks noGrp="1"/>
          </p:cNvSpPr>
          <p:nvPr>
            <p:ph type="title"/>
          </p:nvPr>
        </p:nvSpPr>
        <p:spPr/>
        <p:txBody>
          <a:bodyPr>
            <a:noAutofit/>
          </a:bodyPr>
          <a:lstStyle/>
          <a:p>
            <a:r>
              <a:rPr lang="ja-JP" altLang="en-US" sz="6600" dirty="0"/>
              <a:t>ヘクシャー </a:t>
            </a:r>
            <a:r>
              <a:rPr lang="en-US" altLang="ja-JP" sz="6600" dirty="0"/>
              <a:t>= </a:t>
            </a:r>
            <a:r>
              <a:rPr lang="ja-JP" altLang="en-US" sz="6600" dirty="0"/>
              <a:t>オリーン定理</a:t>
            </a:r>
            <a:endParaRPr kumimoji="1" lang="ja-JP" altLang="en-US" sz="6600" dirty="0"/>
          </a:p>
        </p:txBody>
      </p:sp>
      <p:sp>
        <p:nvSpPr>
          <p:cNvPr id="3" name="テキスト プレースホルダー 2">
            <a:extLst>
              <a:ext uri="{FF2B5EF4-FFF2-40B4-BE49-F238E27FC236}">
                <a16:creationId xmlns:a16="http://schemas.microsoft.com/office/drawing/2014/main" id="{E71A24AF-4596-A12A-9C3C-690FEE37FD44}"/>
              </a:ext>
            </a:extLst>
          </p:cNvPr>
          <p:cNvSpPr>
            <a:spLocks noGrp="1"/>
          </p:cNvSpPr>
          <p:nvPr>
            <p:ph type="body" idx="1"/>
          </p:nvPr>
        </p:nvSpPr>
        <p:spPr/>
        <p:txBody>
          <a:bodyPr/>
          <a:lstStyle/>
          <a:p>
            <a:pPr marL="0" indent="0">
              <a:buNone/>
            </a:pPr>
            <a:r>
              <a:rPr lang="ja-JP" altLang="en-US" dirty="0">
                <a:latin typeface="ＭＳ Ｐゴシック" panose="020B0600070205080204" pitchFamily="50" charset="-128"/>
                <a:ea typeface="ＭＳ Ｐゴシック" panose="020B0600070205080204" pitchFamily="50" charset="-128"/>
              </a:rPr>
              <a:t>「各国が自国に豊富に存在する生産要素を集約的に用いて生産する財を輸出し，その他の財を輸入する」</a:t>
            </a:r>
            <a:endParaRPr lang="en-US" altLang="ja-JP" dirty="0">
              <a:latin typeface="ＭＳ Ｐゴシック" panose="020B0600070205080204" pitchFamily="50" charset="-128"/>
              <a:ea typeface="ＭＳ Ｐゴシック" panose="020B0600070205080204" pitchFamily="50" charset="-128"/>
            </a:endParaRPr>
          </a:p>
          <a:p>
            <a:pPr marL="0" indent="0">
              <a:buNone/>
            </a:pPr>
            <a:r>
              <a:rPr lang="ja-JP" altLang="en-US" u="sng" dirty="0">
                <a:solidFill>
                  <a:schemeClr val="accent5"/>
                </a:solidFill>
                <a:latin typeface="ＭＳ Ｐゴシック" panose="020B0600070205080204" pitchFamily="50" charset="-128"/>
                <a:ea typeface="ＭＳ Ｐゴシック" panose="020B0600070205080204" pitchFamily="50" charset="-128"/>
              </a:rPr>
              <a:t>大卒豊富国</a:t>
            </a:r>
            <a:r>
              <a:rPr lang="ja-JP" altLang="en-US" u="sng" dirty="0">
                <a:latin typeface="ＭＳ Ｐゴシック" panose="020B0600070205080204" pitchFamily="50" charset="-128"/>
                <a:ea typeface="ＭＳ Ｐゴシック" panose="020B0600070205080204" pitchFamily="50" charset="-128"/>
              </a:rPr>
              <a:t>であるアメリカ </a:t>
            </a:r>
            <a:endParaRPr lang="en-US" altLang="ja-JP" u="sng" dirty="0">
              <a:latin typeface="ＭＳ Ｐゴシック" panose="020B0600070205080204" pitchFamily="50" charset="-128"/>
              <a:ea typeface="ＭＳ Ｐゴシック" panose="020B0600070205080204" pitchFamily="50" charset="-128"/>
            </a:endParaRPr>
          </a:p>
          <a:p>
            <a:pPr marL="0" indent="0">
              <a:buNone/>
            </a:pPr>
            <a:r>
              <a:rPr lang="ja-JP" altLang="en-US" dirty="0">
                <a:solidFill>
                  <a:schemeClr val="accent5"/>
                </a:solidFill>
                <a:latin typeface="ＭＳ Ｐゴシック" panose="020B0600070205080204" pitchFamily="50" charset="-128"/>
                <a:ea typeface="ＭＳ Ｐゴシック" panose="020B0600070205080204" pitchFamily="50" charset="-128"/>
              </a:rPr>
              <a:t>大卒集約財（</a:t>
            </a:r>
            <a:r>
              <a:rPr lang="en-US" altLang="ja-JP" dirty="0">
                <a:solidFill>
                  <a:schemeClr val="accent5"/>
                </a:solidFill>
                <a:latin typeface="ＭＳ Ｐゴシック" panose="020B0600070205080204" pitchFamily="50" charset="-128"/>
                <a:ea typeface="ＭＳ Ｐゴシック" panose="020B0600070205080204" pitchFamily="50" charset="-128"/>
              </a:rPr>
              <a:t>PC</a:t>
            </a:r>
            <a:r>
              <a:rPr lang="ja-JP" altLang="en-US" dirty="0">
                <a:solidFill>
                  <a:schemeClr val="accent5"/>
                </a:solidFill>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に比較優位を持ち，大卒集約財を輸出</a:t>
            </a:r>
            <a:endParaRPr lang="en-US" altLang="ja-JP" dirty="0">
              <a:latin typeface="ＭＳ Ｐゴシック" panose="020B0600070205080204" pitchFamily="50" charset="-128"/>
              <a:ea typeface="ＭＳ Ｐゴシック" panose="020B0600070205080204" pitchFamily="50" charset="-128"/>
            </a:endParaRPr>
          </a:p>
          <a:p>
            <a:pPr marL="0" indent="0">
              <a:buNone/>
            </a:pPr>
            <a:r>
              <a:rPr lang="ja-JP" altLang="en-US" u="sng" dirty="0">
                <a:solidFill>
                  <a:schemeClr val="accent3"/>
                </a:solidFill>
                <a:latin typeface="ＭＳ Ｐゴシック" panose="020B0600070205080204" pitchFamily="50" charset="-128"/>
                <a:ea typeface="ＭＳ Ｐゴシック" panose="020B0600070205080204" pitchFamily="50" charset="-128"/>
              </a:rPr>
              <a:t>高卒豊富国</a:t>
            </a:r>
            <a:r>
              <a:rPr lang="ja-JP" altLang="en-US" u="sng" dirty="0">
                <a:latin typeface="ＭＳ Ｐゴシック" panose="020B0600070205080204" pitchFamily="50" charset="-128"/>
                <a:ea typeface="ＭＳ Ｐゴシック" panose="020B0600070205080204" pitchFamily="50" charset="-128"/>
              </a:rPr>
              <a:t>であるメキシコ</a:t>
            </a:r>
            <a:endParaRPr lang="en-US" altLang="ja-JP" u="sng" dirty="0">
              <a:latin typeface="ＭＳ Ｐゴシック" panose="020B0600070205080204" pitchFamily="50" charset="-128"/>
              <a:ea typeface="ＭＳ Ｐゴシック" panose="020B0600070205080204" pitchFamily="50" charset="-128"/>
            </a:endParaRPr>
          </a:p>
          <a:p>
            <a:pPr marL="0" indent="0">
              <a:buNone/>
            </a:pPr>
            <a:r>
              <a:rPr lang="ja-JP" altLang="en-US" dirty="0">
                <a:solidFill>
                  <a:schemeClr val="accent3"/>
                </a:solidFill>
                <a:latin typeface="ＭＳ Ｐゴシック" panose="020B0600070205080204" pitchFamily="50" charset="-128"/>
                <a:ea typeface="ＭＳ Ｐゴシック" panose="020B0600070205080204" pitchFamily="50" charset="-128"/>
              </a:rPr>
              <a:t>高卒集約財（衣服）</a:t>
            </a:r>
            <a:r>
              <a:rPr lang="ja-JP" altLang="en-US" dirty="0">
                <a:latin typeface="ＭＳ Ｐゴシック" panose="020B0600070205080204" pitchFamily="50" charset="-128"/>
                <a:ea typeface="ＭＳ Ｐゴシック" panose="020B0600070205080204" pitchFamily="50" charset="-128"/>
              </a:rPr>
              <a:t>に比較優位を持ち，高卒集約財を輸出。</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CA3144B3-E643-CE4D-6331-8579EBB315B2}"/>
              </a:ext>
            </a:extLst>
          </p:cNvPr>
          <p:cNvSpPr>
            <a:spLocks noGrp="1"/>
          </p:cNvSpPr>
          <p:nvPr>
            <p:ph type="sldNum" sz="quarter" idx="2"/>
          </p:nvPr>
        </p:nvSpPr>
        <p:spPr>
          <a:xfrm>
            <a:off x="16618070" y="9296400"/>
            <a:ext cx="330219" cy="348813"/>
          </a:xfrm>
        </p:spPr>
        <p:txBody>
          <a:bodyPr/>
          <a:lstStyle/>
          <a:p>
            <a:fld id="{86CB4B4D-7CA3-9044-876B-883B54F8677D}" type="slidenum">
              <a:rPr lang="en-US" altLang="ja-JP" smtClean="0"/>
              <a:t>27</a:t>
            </a:fld>
            <a:endParaRPr lang="ja-JP" altLang="en-US"/>
          </a:p>
        </p:txBody>
      </p:sp>
    </p:spTree>
    <p:extLst>
      <p:ext uri="{BB962C8B-B14F-4D97-AF65-F5344CB8AC3E}">
        <p14:creationId xmlns:p14="http://schemas.microsoft.com/office/powerpoint/2010/main" val="288503468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7722B0-2052-BB5B-3F01-FEC04BAD5A55}"/>
              </a:ext>
            </a:extLst>
          </p:cNvPr>
          <p:cNvSpPr>
            <a:spLocks noGrp="1"/>
          </p:cNvSpPr>
          <p:nvPr>
            <p:ph type="title"/>
          </p:nvPr>
        </p:nvSpPr>
        <p:spPr/>
        <p:txBody>
          <a:bodyPr/>
          <a:lstStyle/>
          <a:p>
            <a:r>
              <a:rPr kumimoji="1" lang="ja-JP" altLang="en-US" dirty="0">
                <a:latin typeface="ＭＳ Ｐゴシック" panose="020B0600070205080204" pitchFamily="50" charset="-128"/>
                <a:ea typeface="ＭＳ Ｐゴシック" panose="020B0600070205080204" pitchFamily="50" charset="-128"/>
              </a:rPr>
              <a:t>貿易</a:t>
            </a:r>
          </a:p>
        </p:txBody>
      </p:sp>
      <p:sp>
        <p:nvSpPr>
          <p:cNvPr id="3" name="テキスト プレースホルダー 2">
            <a:extLst>
              <a:ext uri="{FF2B5EF4-FFF2-40B4-BE49-F238E27FC236}">
                <a16:creationId xmlns:a16="http://schemas.microsoft.com/office/drawing/2014/main" id="{4DF9B2B5-D797-6003-568C-7BE9B8B21AE0}"/>
              </a:ext>
            </a:extLst>
          </p:cNvPr>
          <p:cNvSpPr>
            <a:spLocks noGrp="1"/>
          </p:cNvSpPr>
          <p:nvPr>
            <p:ph type="body" idx="1"/>
          </p:nvPr>
        </p:nvSpPr>
        <p:spPr/>
        <p:txBody>
          <a:bodyPr/>
          <a:lstStyle/>
          <a:p>
            <a:r>
              <a:rPr kumimoji="1" lang="ja-JP" altLang="en-US" dirty="0">
                <a:latin typeface="ＭＳ Ｐゴシック" panose="020B0600070205080204" pitchFamily="50" charset="-128"/>
                <a:ea typeface="ＭＳ Ｐゴシック" panose="020B0600070205080204" pitchFamily="50" charset="-128"/>
              </a:rPr>
              <a:t>仮定：アメリカが</a:t>
            </a:r>
            <a:r>
              <a:rPr lang="ja-JP" altLang="en-US" dirty="0">
                <a:latin typeface="ＭＳ Ｐゴシック" panose="020B0600070205080204" pitchFamily="50" charset="-128"/>
                <a:ea typeface="ＭＳ Ｐゴシック" panose="020B0600070205080204" pitchFamily="50" charset="-128"/>
              </a:rPr>
              <a:t>メキシコに </a:t>
            </a:r>
            <a:r>
              <a:rPr lang="en-US" altLang="ja-JP" dirty="0">
                <a:latin typeface="ＭＳ Ｐゴシック" panose="020B0600070205080204" pitchFamily="50" charset="-128"/>
                <a:ea typeface="ＭＳ Ｐゴシック" panose="020B0600070205080204" pitchFamily="50" charset="-128"/>
              </a:rPr>
              <a:t>PC50 </a:t>
            </a:r>
            <a:r>
              <a:rPr lang="ja-JP" altLang="en-US" dirty="0">
                <a:latin typeface="ＭＳ Ｐゴシック" panose="020B0600070205080204" pitchFamily="50" charset="-128"/>
                <a:ea typeface="ＭＳ Ｐゴシック" panose="020B0600070205080204" pitchFamily="50" charset="-128"/>
              </a:rPr>
              <a:t>単位を輸出し，メキシコから衣服 </a:t>
            </a:r>
            <a:r>
              <a:rPr lang="en-US" altLang="ja-JP" dirty="0">
                <a:latin typeface="ＭＳ Ｐゴシック" panose="020B0600070205080204" pitchFamily="50" charset="-128"/>
                <a:ea typeface="ＭＳ Ｐゴシック" panose="020B0600070205080204" pitchFamily="50" charset="-128"/>
              </a:rPr>
              <a:t>50 </a:t>
            </a:r>
            <a:r>
              <a:rPr lang="ja-JP" altLang="en-US" dirty="0">
                <a:latin typeface="ＭＳ Ｐゴシック" panose="020B0600070205080204" pitchFamily="50" charset="-128"/>
                <a:ea typeface="ＭＳ Ｐゴシック" panose="020B0600070205080204" pitchFamily="50" charset="-128"/>
              </a:rPr>
              <a:t>単位を輸入</a:t>
            </a:r>
            <a:endParaRPr lang="en-US" altLang="ja-JP" dirty="0">
              <a:latin typeface="ＭＳ Ｐゴシック" panose="020B0600070205080204" pitchFamily="50" charset="-128"/>
              <a:ea typeface="ＭＳ Ｐゴシック" panose="020B0600070205080204" pitchFamily="50" charset="-128"/>
            </a:endParaRPr>
          </a:p>
          <a:p>
            <a:pPr marL="0" indent="0">
              <a:buNone/>
            </a:pPr>
            <a:r>
              <a:rPr kumimoji="1" lang="ja-JP" altLang="en-US" dirty="0">
                <a:latin typeface="ＭＳ Ｐゴシック" panose="020B0600070205080204" pitchFamily="50" charset="-128"/>
                <a:ea typeface="ＭＳ Ｐゴシック" panose="020B0600070205080204" pitchFamily="50" charset="-128"/>
              </a:rPr>
              <a:t>・・・貿易により双方が利益を得る交易条件になっている</a:t>
            </a:r>
          </a:p>
        </p:txBody>
      </p:sp>
      <p:sp>
        <p:nvSpPr>
          <p:cNvPr id="4" name="スライド番号プレースホルダー 3">
            <a:extLst>
              <a:ext uri="{FF2B5EF4-FFF2-40B4-BE49-F238E27FC236}">
                <a16:creationId xmlns:a16="http://schemas.microsoft.com/office/drawing/2014/main" id="{7D1CFA04-D3DD-4ABF-8B5A-AE97984C3B1D}"/>
              </a:ext>
            </a:extLst>
          </p:cNvPr>
          <p:cNvSpPr>
            <a:spLocks noGrp="1"/>
          </p:cNvSpPr>
          <p:nvPr>
            <p:ph type="sldNum" sz="quarter" idx="2"/>
          </p:nvPr>
        </p:nvSpPr>
        <p:spPr>
          <a:xfrm>
            <a:off x="16618070" y="9296400"/>
            <a:ext cx="330219" cy="348813"/>
          </a:xfrm>
        </p:spPr>
        <p:txBody>
          <a:bodyPr/>
          <a:lstStyle/>
          <a:p>
            <a:fld id="{86CB4B4D-7CA3-9044-876B-883B54F8677D}" type="slidenum">
              <a:rPr lang="en-US" altLang="ja-JP" smtClean="0"/>
              <a:t>28</a:t>
            </a:fld>
            <a:endParaRPr lang="ja-JP" altLang="en-US"/>
          </a:p>
        </p:txBody>
      </p:sp>
    </p:spTree>
    <p:extLst>
      <p:ext uri="{BB962C8B-B14F-4D97-AF65-F5344CB8AC3E}">
        <p14:creationId xmlns:p14="http://schemas.microsoft.com/office/powerpoint/2010/main" val="126068167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81F52B4-AA9A-9ACC-12CA-092B4BEE6611}"/>
              </a:ext>
            </a:extLst>
          </p:cNvPr>
          <p:cNvSpPr>
            <a:spLocks noGrp="1"/>
          </p:cNvSpPr>
          <p:nvPr>
            <p:ph type="sldNum" sz="quarter" idx="2"/>
          </p:nvPr>
        </p:nvSpPr>
        <p:spPr>
          <a:xfrm>
            <a:off x="11352371" y="9040143"/>
            <a:ext cx="2926080" cy="519289"/>
          </a:xfrm>
        </p:spPr>
        <p:txBody>
          <a:bodyPr vert="horz" wrap="none" lIns="91440" tIns="45720" rIns="91440" bIns="45720" rtlCol="0" anchor="ctr">
            <a:normAutofit/>
          </a:bodyPr>
          <a:lstStyle/>
          <a:p>
            <a:pPr algn="r" defTabSz="914400" hangingPunct="1">
              <a:spcAft>
                <a:spcPts val="600"/>
              </a:spcAft>
            </a:pPr>
            <a:fld id="{86CB4B4D-7CA3-9044-876B-883B54F8677D}" type="slidenum">
              <a:rPr lang="en-US" altLang="ja-JP" sz="1200" kern="1200">
                <a:solidFill>
                  <a:schemeClr val="tx1">
                    <a:tint val="75000"/>
                  </a:schemeClr>
                </a:solidFill>
                <a:latin typeface="+mn-lt"/>
                <a:ea typeface="+mn-ea"/>
                <a:cs typeface="+mn-cs"/>
              </a:rPr>
              <a:pPr algn="r" defTabSz="914400" hangingPunct="1">
                <a:spcAft>
                  <a:spcPts val="600"/>
                </a:spcAft>
              </a:pPr>
              <a:t>29</a:t>
            </a:fld>
            <a:endParaRPr lang="en-US" altLang="ja-JP" sz="1200" kern="1200">
              <a:solidFill>
                <a:schemeClr val="tx1">
                  <a:tint val="75000"/>
                </a:schemeClr>
              </a:solidFill>
              <a:latin typeface="+mn-lt"/>
              <a:ea typeface="+mn-ea"/>
              <a:cs typeface="+mn-cs"/>
            </a:endParaRPr>
          </a:p>
        </p:txBody>
      </p:sp>
      <p:pic>
        <p:nvPicPr>
          <p:cNvPr id="3" name="図 2">
            <a:extLst>
              <a:ext uri="{FF2B5EF4-FFF2-40B4-BE49-F238E27FC236}">
                <a16:creationId xmlns:a16="http://schemas.microsoft.com/office/drawing/2014/main" id="{8399F7DA-C840-D00A-724F-0B4710911BDA}"/>
              </a:ext>
            </a:extLst>
          </p:cNvPr>
          <p:cNvPicPr>
            <a:picLocks noChangeAspect="1"/>
          </p:cNvPicPr>
          <p:nvPr/>
        </p:nvPicPr>
        <p:blipFill>
          <a:blip r:embed="rId2"/>
          <a:stretch>
            <a:fillRect/>
          </a:stretch>
        </p:blipFill>
        <p:spPr>
          <a:xfrm>
            <a:off x="2711154" y="600889"/>
            <a:ext cx="11400064" cy="7667900"/>
          </a:xfrm>
          <a:prstGeom prst="rect">
            <a:avLst/>
          </a:prstGeom>
        </p:spPr>
      </p:pic>
    </p:spTree>
    <p:extLst>
      <p:ext uri="{BB962C8B-B14F-4D97-AF65-F5344CB8AC3E}">
        <p14:creationId xmlns:p14="http://schemas.microsoft.com/office/powerpoint/2010/main" val="329177965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48801-3C9E-92BF-63C5-6943F807BD20}"/>
              </a:ext>
            </a:extLst>
          </p:cNvPr>
          <p:cNvSpPr>
            <a:spLocks noGrp="1"/>
          </p:cNvSpPr>
          <p:nvPr>
            <p:ph type="title"/>
          </p:nvPr>
        </p:nvSpPr>
        <p:spPr/>
        <p:txBody>
          <a:bodyPr/>
          <a:lstStyle/>
          <a:p>
            <a:r>
              <a:rPr lang="en-JP" dirty="0"/>
              <a:t>本章の問い</a:t>
            </a:r>
          </a:p>
        </p:txBody>
      </p:sp>
      <p:sp>
        <p:nvSpPr>
          <p:cNvPr id="3" name="Text Placeholder 2">
            <a:extLst>
              <a:ext uri="{FF2B5EF4-FFF2-40B4-BE49-F238E27FC236}">
                <a16:creationId xmlns:a16="http://schemas.microsoft.com/office/drawing/2014/main" id="{71AEA406-1B58-BEE9-0420-0BFD1FFAF02C}"/>
              </a:ext>
            </a:extLst>
          </p:cNvPr>
          <p:cNvSpPr>
            <a:spLocks noGrp="1"/>
          </p:cNvSpPr>
          <p:nvPr>
            <p:ph type="body" idx="1"/>
          </p:nvPr>
        </p:nvSpPr>
        <p:spPr/>
        <p:txBody>
          <a:bodyPr>
            <a:normAutofit/>
          </a:bodyPr>
          <a:lstStyle/>
          <a:p>
            <a:pPr marL="0" indent="0">
              <a:buNone/>
            </a:pPr>
            <a:r>
              <a:rPr lang="en-US" altLang="zh-CN" dirty="0"/>
              <a:t>1980 </a:t>
            </a:r>
            <a:r>
              <a:rPr lang="zh-CN" altLang="en-US" dirty="0"/>
              <a:t>年代以降，</a:t>
            </a:r>
            <a:r>
              <a:rPr lang="ja-JP" altLang="en-US"/>
              <a:t>アメリカ</a:t>
            </a:r>
            <a:r>
              <a:rPr lang="zh-CN" altLang="en-US" dirty="0"/>
              <a:t>国内</a:t>
            </a:r>
            <a:r>
              <a:rPr lang="ja-JP" altLang="en-US"/>
              <a:t>で</a:t>
            </a:r>
            <a:r>
              <a:rPr lang="zh-CN" altLang="en-US" dirty="0"/>
              <a:t>賃金格差</a:t>
            </a:r>
            <a:r>
              <a:rPr lang="ja-JP" altLang="en-US"/>
              <a:t>が</a:t>
            </a:r>
            <a:r>
              <a:rPr lang="zh-CN" altLang="en-US" dirty="0"/>
              <a:t>拡大傾向</a:t>
            </a:r>
            <a:endParaRPr lang="en-US" altLang="zh-CN" dirty="0"/>
          </a:p>
          <a:p>
            <a:pPr lvl="1"/>
            <a:r>
              <a:rPr lang="zh-CN" altLang="en-US" dirty="0"/>
              <a:t>高卒労働者</a:t>
            </a:r>
            <a:r>
              <a:rPr lang="ja-JP" altLang="en-US"/>
              <a:t>に</a:t>
            </a:r>
            <a:r>
              <a:rPr lang="zh-CN" altLang="en-US" dirty="0"/>
              <a:t>対</a:t>
            </a:r>
            <a:r>
              <a:rPr lang="ja-JP" altLang="en-US"/>
              <a:t>しての</a:t>
            </a:r>
            <a:r>
              <a:rPr lang="zh-CN" altLang="en-US" dirty="0"/>
              <a:t>大卒労働者</a:t>
            </a:r>
            <a:r>
              <a:rPr lang="ja-JP" altLang="en-US"/>
              <a:t>の</a:t>
            </a:r>
            <a:r>
              <a:rPr lang="zh-CN" altLang="en-US" dirty="0"/>
              <a:t>賃金</a:t>
            </a:r>
            <a:endParaRPr lang="en-US" altLang="ja-JP" dirty="0"/>
          </a:p>
          <a:p>
            <a:pPr lvl="1"/>
            <a:r>
              <a:rPr lang="en-US" altLang="ja-JP" dirty="0"/>
              <a:t>1980 </a:t>
            </a:r>
            <a:r>
              <a:rPr lang="zh-CN" altLang="en-US" dirty="0"/>
              <a:t>年頃</a:t>
            </a:r>
            <a:r>
              <a:rPr lang="ja-JP" altLang="en-US"/>
              <a:t>には</a:t>
            </a:r>
            <a:r>
              <a:rPr lang="en-US" altLang="ja-JP" dirty="0"/>
              <a:t>1.5 </a:t>
            </a:r>
            <a:r>
              <a:rPr lang="zh-CN" altLang="en-US" dirty="0"/>
              <a:t>倍程度</a:t>
            </a:r>
            <a:endParaRPr lang="en-US" altLang="zh-CN" dirty="0"/>
          </a:p>
          <a:p>
            <a:pPr lvl="1"/>
            <a:r>
              <a:rPr lang="en-US" altLang="zh-CN" dirty="0"/>
              <a:t>2010 </a:t>
            </a:r>
            <a:r>
              <a:rPr lang="zh-CN" altLang="en-US" dirty="0"/>
              <a:t>年頃</a:t>
            </a:r>
            <a:r>
              <a:rPr lang="ja-JP" altLang="en-US"/>
              <a:t>には </a:t>
            </a:r>
            <a:r>
              <a:rPr lang="en-US" altLang="ja-JP" dirty="0"/>
              <a:t>2 </a:t>
            </a:r>
            <a:r>
              <a:rPr lang="zh-CN" altLang="en-US" dirty="0"/>
              <a:t>倍近い</a:t>
            </a:r>
            <a:endParaRPr lang="en-US" altLang="zh-CN" dirty="0"/>
          </a:p>
          <a:p>
            <a:pPr marL="0" indent="0">
              <a:buNone/>
            </a:pPr>
            <a:r>
              <a:rPr lang="en-US" altLang="zh-CN" dirty="0">
                <a:sym typeface="Wingdings" pitchFamily="2" charset="2"/>
              </a:rPr>
              <a:t></a:t>
            </a:r>
            <a:r>
              <a:rPr lang="zh-CN" altLang="en-US" dirty="0">
                <a:sym typeface="Wingdings" pitchFamily="2" charset="2"/>
              </a:rPr>
              <a:t>同時期に進んだ貿易</a:t>
            </a:r>
            <a:r>
              <a:rPr lang="ja-JP" altLang="en-US">
                <a:sym typeface="Wingdings" pitchFamily="2" charset="2"/>
              </a:rPr>
              <a:t>の</a:t>
            </a:r>
            <a:r>
              <a:rPr lang="zh-CN" altLang="en-US" dirty="0">
                <a:sym typeface="Wingdings" pitchFamily="2" charset="2"/>
              </a:rPr>
              <a:t>拡大</a:t>
            </a:r>
            <a:r>
              <a:rPr lang="ja-JP" altLang="en-US">
                <a:sym typeface="Wingdings" pitchFamily="2" charset="2"/>
              </a:rPr>
              <a:t>（グローバル</a:t>
            </a:r>
            <a:r>
              <a:rPr lang="zh-CN" altLang="en-US" dirty="0">
                <a:sym typeface="Wingdings" pitchFamily="2" charset="2"/>
              </a:rPr>
              <a:t>化</a:t>
            </a:r>
            <a:r>
              <a:rPr lang="ja-JP" altLang="en-US">
                <a:sym typeface="Wingdings" pitchFamily="2" charset="2"/>
              </a:rPr>
              <a:t>）が</a:t>
            </a:r>
            <a:r>
              <a:rPr lang="zh-CN" altLang="en-US" dirty="0">
                <a:sym typeface="Wingdings" pitchFamily="2" charset="2"/>
              </a:rPr>
              <a:t>賃金格差拡大</a:t>
            </a:r>
            <a:r>
              <a:rPr lang="ja-JP" altLang="en-US">
                <a:sym typeface="Wingdings" pitchFamily="2" charset="2"/>
              </a:rPr>
              <a:t>の</a:t>
            </a:r>
            <a:r>
              <a:rPr lang="zh-CN" altLang="en-US" dirty="0">
                <a:sym typeface="Wingdings" pitchFamily="2" charset="2"/>
              </a:rPr>
              <a:t>主因</a:t>
            </a:r>
            <a:r>
              <a:rPr lang="ja-JP" altLang="en-US">
                <a:sym typeface="Wingdings" pitchFamily="2" charset="2"/>
              </a:rPr>
              <a:t>なのだろうか？</a:t>
            </a:r>
            <a:endParaRPr lang="en-US" altLang="zh-CN" dirty="0"/>
          </a:p>
        </p:txBody>
      </p:sp>
      <p:sp>
        <p:nvSpPr>
          <p:cNvPr id="4" name="Slide Number Placeholder 3">
            <a:extLst>
              <a:ext uri="{FF2B5EF4-FFF2-40B4-BE49-F238E27FC236}">
                <a16:creationId xmlns:a16="http://schemas.microsoft.com/office/drawing/2014/main" id="{2DA814CC-0FBE-31AF-B7E3-88537DEA6CE9}"/>
              </a:ext>
            </a:extLst>
          </p:cNvPr>
          <p:cNvSpPr>
            <a:spLocks noGrp="1"/>
          </p:cNvSpPr>
          <p:nvPr>
            <p:ph type="sldNum" sz="quarter" idx="2"/>
          </p:nvPr>
        </p:nvSpPr>
        <p:spPr>
          <a:xfrm>
            <a:off x="16674977" y="9296400"/>
            <a:ext cx="216406" cy="348813"/>
          </a:xfrm>
        </p:spPr>
        <p:txBody>
          <a:bodyPr/>
          <a:lstStyle/>
          <a:p>
            <a:fld id="{86CB4B4D-7CA3-9044-876B-883B54F8677D}" type="slidenum">
              <a:rPr lang="en-JP" smtClean="0"/>
              <a:t>3</a:t>
            </a:fld>
            <a:endParaRPr lang="en-JP"/>
          </a:p>
        </p:txBody>
      </p:sp>
    </p:spTree>
    <p:extLst>
      <p:ext uri="{BB962C8B-B14F-4D97-AF65-F5344CB8AC3E}">
        <p14:creationId xmlns:p14="http://schemas.microsoft.com/office/powerpoint/2010/main" val="293460079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レオンチェフの逆説"/>
          <p:cNvSpPr txBox="1">
            <a:spLocks noGrp="1"/>
          </p:cNvSpPr>
          <p:nvPr>
            <p:ph type="title"/>
          </p:nvPr>
        </p:nvSpPr>
        <p:spPr>
          <a:prstGeom prst="rect">
            <a:avLst/>
          </a:prstGeom>
        </p:spPr>
        <p:txBody>
          <a:bodyPr/>
          <a:lstStyle>
            <a:lvl1pPr>
              <a:defRPr>
                <a:solidFill>
                  <a:srgbClr val="0433FF"/>
                </a:solidFill>
              </a:defRPr>
            </a:lvl1pPr>
          </a:lstStyle>
          <a:p>
            <a:r>
              <a:rPr lang="ja-JP" altLang="en-US" dirty="0">
                <a:solidFill>
                  <a:schemeClr val="tx1"/>
                </a:solidFill>
                <a:latin typeface="ＭＳ Ｐゴシック" panose="020B0600070205080204" pitchFamily="50" charset="-128"/>
                <a:ea typeface="ＭＳ Ｐゴシック" panose="020B0600070205080204" pitchFamily="50" charset="-128"/>
              </a:rPr>
              <a:t>レオンチェフの逆説</a:t>
            </a:r>
            <a:endParaRPr dirty="0">
              <a:solidFill>
                <a:schemeClr val="tx1"/>
              </a:solidFill>
              <a:latin typeface="ＭＳ Ｐゴシック" panose="020B0600070205080204" pitchFamily="50" charset="-128"/>
              <a:ea typeface="ＭＳ Ｐゴシック" panose="020B0600070205080204" pitchFamily="50" charset="-128"/>
            </a:endParaRPr>
          </a:p>
        </p:txBody>
      </p:sp>
      <p:sp>
        <p:nvSpPr>
          <p:cNvPr id="192" name="・・・資本豊富なUSにおいて、輸出よりも輸入が…"/>
          <p:cNvSpPr txBox="1">
            <a:spLocks noGrp="1"/>
          </p:cNvSpPr>
          <p:nvPr>
            <p:ph type="body" idx="1"/>
          </p:nvPr>
        </p:nvSpPr>
        <p:spPr>
          <a:prstGeom prst="rect">
            <a:avLst/>
          </a:prstGeom>
        </p:spPr>
        <p:txBody>
          <a:bodyPr anchor="t">
            <a:normAutofit/>
          </a:bodyPr>
          <a:lstStyle/>
          <a:p>
            <a:pPr marL="0" indent="0" defTabSz="537463">
              <a:spcBef>
                <a:spcPts val="3800"/>
              </a:spcBef>
              <a:buSzTx/>
              <a:buNone/>
              <a:defRPr sz="2944"/>
            </a:pPr>
            <a:r>
              <a:rPr lang="ja-JP" altLang="en-US" dirty="0">
                <a:solidFill>
                  <a:schemeClr val="tx1"/>
                </a:solidFill>
                <a:latin typeface="ＭＳ Ｐゴシック" panose="020B0600070205080204" pitchFamily="50" charset="-128"/>
                <a:ea typeface="ＭＳ Ｐゴシック" panose="020B0600070205080204" pitchFamily="50" charset="-128"/>
              </a:rPr>
              <a:t>・・・資本豊富な</a:t>
            </a:r>
            <a:r>
              <a:rPr lang="en-US" altLang="ja-JP" dirty="0">
                <a:solidFill>
                  <a:schemeClr val="tx1"/>
                </a:solidFill>
                <a:latin typeface="ＭＳ Ｐゴシック" panose="020B0600070205080204" pitchFamily="50" charset="-128"/>
                <a:ea typeface="ＭＳ Ｐゴシック" panose="020B0600070205080204" pitchFamily="50" charset="-128"/>
              </a:rPr>
              <a:t>US</a:t>
            </a:r>
            <a:r>
              <a:rPr lang="ja-JP" altLang="en-US" dirty="0">
                <a:solidFill>
                  <a:schemeClr val="tx1"/>
                </a:solidFill>
                <a:latin typeface="ＭＳ Ｐゴシック" panose="020B0600070205080204" pitchFamily="50" charset="-128"/>
                <a:ea typeface="ＭＳ Ｐゴシック" panose="020B0600070205080204" pitchFamily="50" charset="-128"/>
              </a:rPr>
              <a:t>において，輸出よりも輸入が</a:t>
            </a:r>
          </a:p>
          <a:p>
            <a:pPr marL="0" indent="0" defTabSz="537463">
              <a:spcBef>
                <a:spcPts val="3800"/>
              </a:spcBef>
              <a:buSzTx/>
              <a:buNone/>
              <a:defRPr sz="2944"/>
            </a:pPr>
            <a:r>
              <a:rPr lang="ja-JP" altLang="en-US" dirty="0">
                <a:solidFill>
                  <a:schemeClr val="tx1"/>
                </a:solidFill>
                <a:latin typeface="ＭＳ Ｐゴシック" panose="020B0600070205080204" pitchFamily="50" charset="-128"/>
                <a:ea typeface="ＭＳ Ｐゴシック" panose="020B0600070205080204" pitchFamily="50" charset="-128"/>
              </a:rPr>
              <a:t>　　　より資本集約的であること。レオンチェフ</a:t>
            </a:r>
            <a:r>
              <a:rPr lang="en-US" altLang="ja-JP" dirty="0">
                <a:solidFill>
                  <a:schemeClr val="tx1"/>
                </a:solidFill>
                <a:latin typeface="ＭＳ Ｐゴシック" panose="020B0600070205080204" pitchFamily="50" charset="-128"/>
                <a:ea typeface="ＭＳ Ｐゴシック" panose="020B0600070205080204" pitchFamily="50" charset="-128"/>
              </a:rPr>
              <a:t>(1953)</a:t>
            </a:r>
            <a:r>
              <a:rPr lang="ja-JP" altLang="en-US" dirty="0">
                <a:solidFill>
                  <a:schemeClr val="tx1"/>
                </a:solidFill>
                <a:latin typeface="ＭＳ Ｐゴシック" panose="020B0600070205080204" pitchFamily="50" charset="-128"/>
                <a:ea typeface="ＭＳ Ｐゴシック" panose="020B0600070205080204" pitchFamily="50" charset="-128"/>
              </a:rPr>
              <a:t>が発見。</a:t>
            </a:r>
          </a:p>
          <a:p>
            <a:pPr marL="0" indent="0" defTabSz="537463">
              <a:spcBef>
                <a:spcPts val="3800"/>
              </a:spcBef>
              <a:buSzTx/>
              <a:buNone/>
              <a:defRPr sz="2944"/>
            </a:pPr>
            <a:r>
              <a:rPr lang="ja-JP" altLang="en-US" dirty="0">
                <a:solidFill>
                  <a:schemeClr val="tx1"/>
                </a:solidFill>
                <a:latin typeface="ＭＳ Ｐゴシック" panose="020B0600070205080204" pitchFamily="50" charset="-128"/>
                <a:ea typeface="ＭＳ Ｐゴシック" panose="020B0600070205080204" pitchFamily="50" charset="-128"/>
              </a:rPr>
              <a:t>　　　</a:t>
            </a:r>
            <a:r>
              <a:rPr lang="en-US" altLang="ja-JP" dirty="0">
                <a:solidFill>
                  <a:schemeClr val="tx1"/>
                </a:solidFill>
                <a:latin typeface="ＭＳ Ｐゴシック" panose="020B0600070205080204" pitchFamily="50" charset="-128"/>
                <a:ea typeface="ＭＳ Ｐゴシック" panose="020B0600070205080204" pitchFamily="50" charset="-128"/>
                <a:sym typeface="Wingdings" panose="05000000000000000000" pitchFamily="2" charset="2"/>
              </a:rPr>
              <a:t></a:t>
            </a:r>
            <a:r>
              <a:rPr lang="en-US" altLang="ja-JP" dirty="0">
                <a:solidFill>
                  <a:schemeClr val="tx1"/>
                </a:solidFill>
                <a:latin typeface="ＭＳ Ｐゴシック" panose="020B0600070205080204" pitchFamily="50" charset="-128"/>
                <a:ea typeface="ＭＳ Ｐゴシック" panose="020B0600070205080204" pitchFamily="50" charset="-128"/>
              </a:rPr>
              <a:t>HO</a:t>
            </a:r>
            <a:r>
              <a:rPr lang="ja-JP" altLang="en-US" dirty="0">
                <a:solidFill>
                  <a:schemeClr val="tx1"/>
                </a:solidFill>
                <a:latin typeface="ＭＳ Ｐゴシック" panose="020B0600070205080204" pitchFamily="50" charset="-128"/>
                <a:ea typeface="ＭＳ Ｐゴシック" panose="020B0600070205080204" pitchFamily="50" charset="-128"/>
              </a:rPr>
              <a:t>定理に反する</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defTabSz="537463">
              <a:spcBef>
                <a:spcPts val="3800"/>
              </a:spcBef>
              <a:buSzTx/>
              <a:buNone/>
              <a:defRPr sz="2944"/>
            </a:pPr>
            <a:endParaRPr lang="en-US" altLang="ja-JP" dirty="0">
              <a:latin typeface="ＭＳ Ｐゴシック" panose="020B0600070205080204" pitchFamily="50" charset="-128"/>
              <a:ea typeface="ＭＳ Ｐゴシック" panose="020B0600070205080204" pitchFamily="50" charset="-128"/>
            </a:endParaRPr>
          </a:p>
          <a:p>
            <a:pPr marL="0" indent="0" defTabSz="537463">
              <a:spcBef>
                <a:spcPts val="3800"/>
              </a:spcBef>
              <a:buSzTx/>
              <a:buNone/>
              <a:defRPr sz="2944"/>
            </a:pPr>
            <a:r>
              <a:rPr lang="ja-JP" altLang="en-US" dirty="0">
                <a:latin typeface="ＭＳ Ｐゴシック" panose="020B0600070205080204" pitchFamily="50" charset="-128"/>
                <a:ea typeface="ＭＳ Ｐゴシック" panose="020B0600070205080204" pitchFamily="50" charset="-128"/>
              </a:rPr>
              <a:t>その後，各国間の生産性格差を許容することで，モデルの説明力が高まることが明らかになっている。</a:t>
            </a:r>
            <a:endParaRPr lang="ja-JP" altLang="en-US" dirty="0">
              <a:solidFill>
                <a:schemeClr val="tx1"/>
              </a:solidFill>
              <a:latin typeface="ＭＳ Ｐゴシック" panose="020B0600070205080204" pitchFamily="50" charset="-128"/>
              <a:ea typeface="ＭＳ Ｐゴシック" panose="020B0600070205080204" pitchFamily="50" charset="-128"/>
            </a:endParaRPr>
          </a:p>
          <a:p>
            <a:pPr marL="0" indent="0" defTabSz="537463">
              <a:spcBef>
                <a:spcPts val="3800"/>
              </a:spcBef>
              <a:buSzTx/>
              <a:buNone/>
              <a:defRPr sz="2944"/>
            </a:pPr>
            <a:endParaRPr dirty="0">
              <a:solidFill>
                <a:srgbClr val="0433FF"/>
              </a:solidFill>
              <a:latin typeface="ＭＳ Ｐゴシック" panose="020B0600070205080204" pitchFamily="50" charset="-128"/>
              <a:ea typeface="ＭＳ Ｐゴシック" panose="020B0600070205080204" pitchFamily="50" charset="-128"/>
            </a:endParaRPr>
          </a:p>
        </p:txBody>
      </p:sp>
      <p:sp>
        <p:nvSpPr>
          <p:cNvPr id="19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30</a:t>
            </a:fld>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補論：ワシリー・レオンチェフ（Wassily Leontief, 1905–1999）"/>
          <p:cNvSpPr txBox="1">
            <a:spLocks noGrp="1"/>
          </p:cNvSpPr>
          <p:nvPr>
            <p:ph type="title"/>
          </p:nvPr>
        </p:nvSpPr>
        <p:spPr>
          <a:prstGeom prst="rect">
            <a:avLst/>
          </a:prstGeom>
        </p:spPr>
        <p:txBody>
          <a:bodyPr/>
          <a:lstStyle>
            <a:lvl1pPr defTabSz="379729">
              <a:defRPr sz="5200"/>
            </a:lvl1pPr>
          </a:lstStyle>
          <a:p>
            <a:r>
              <a:rPr lang="ja-JP" altLang="en-US" dirty="0">
                <a:latin typeface="ＭＳ Ｐゴシック" panose="020B0600070205080204" pitchFamily="50" charset="-128"/>
                <a:ea typeface="ＭＳ Ｐゴシック" panose="020B0600070205080204" pitchFamily="50" charset="-128"/>
              </a:rPr>
              <a:t>ワシリー・レオンチェフ</a:t>
            </a:r>
            <a:br>
              <a:rPr lang="ja-JP" altLang="en-US" dirty="0">
                <a:latin typeface="ＭＳ Ｐゴシック" panose="020B0600070205080204" pitchFamily="50" charset="-128"/>
                <a:ea typeface="ＭＳ Ｐゴシック" panose="020B0600070205080204" pitchFamily="50" charset="-128"/>
              </a:rPr>
            </a:b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Wassily Leontief, 1905–1999</a:t>
            </a:r>
            <a:r>
              <a:rPr lang="ja-JP" altLang="en-US" dirty="0">
                <a:latin typeface="ＭＳ Ｐゴシック" panose="020B0600070205080204" pitchFamily="50" charset="-128"/>
                <a:ea typeface="ＭＳ Ｐゴシック" panose="020B0600070205080204" pitchFamily="50" charset="-128"/>
              </a:rPr>
              <a:t>）</a:t>
            </a:r>
            <a:endParaRPr dirty="0">
              <a:latin typeface="ＭＳ Ｐゴシック" panose="020B0600070205080204" pitchFamily="50" charset="-128"/>
              <a:ea typeface="ＭＳ Ｐゴシック" panose="020B0600070205080204" pitchFamily="50" charset="-128"/>
            </a:endParaRPr>
          </a:p>
        </p:txBody>
      </p:sp>
      <p:sp>
        <p:nvSpPr>
          <p:cNvPr id="218" name="ドイツ生まれ、ソビエト連邦出身のアメリカの経済学者。…"/>
          <p:cNvSpPr txBox="1">
            <a:spLocks noGrp="1"/>
          </p:cNvSpPr>
          <p:nvPr>
            <p:ph type="body" idx="1"/>
          </p:nvPr>
        </p:nvSpPr>
        <p:spPr>
          <a:prstGeom prst="rect">
            <a:avLst/>
          </a:prstGeom>
        </p:spPr>
        <p:txBody>
          <a:bodyPr anchor="t"/>
          <a:lstStyle/>
          <a:p>
            <a:pPr marL="400050" indent="-400050" defTabSz="525779">
              <a:spcBef>
                <a:spcPts val="3700"/>
              </a:spcBef>
              <a:defRPr sz="2880"/>
            </a:pPr>
            <a:r>
              <a:rPr lang="ja-JP" altLang="en-US" dirty="0">
                <a:latin typeface="ＭＳ Ｐゴシック" panose="020B0600070205080204" pitchFamily="50" charset="-128"/>
                <a:ea typeface="ＭＳ Ｐゴシック" panose="020B0600070205080204" pitchFamily="50" charset="-128"/>
              </a:rPr>
              <a:t>ドイツ生まれ，ソビエト連邦出身のアメリカの経済学者。</a:t>
            </a:r>
          </a:p>
          <a:p>
            <a:pPr marL="400050" indent="-400050" defTabSz="525779">
              <a:spcBef>
                <a:spcPts val="3700"/>
              </a:spcBef>
              <a:defRPr sz="2880"/>
            </a:pPr>
            <a:r>
              <a:rPr lang="en-US" altLang="ja-JP" dirty="0">
                <a:latin typeface="ＭＳ Ｐゴシック" panose="020B0600070205080204" pitchFamily="50" charset="-128"/>
                <a:ea typeface="ＭＳ Ｐゴシック" panose="020B0600070205080204" pitchFamily="50" charset="-128"/>
              </a:rPr>
              <a:t>1929</a:t>
            </a:r>
            <a:r>
              <a:rPr lang="ja-JP" altLang="en-US" dirty="0">
                <a:latin typeface="ＭＳ Ｐゴシック" panose="020B0600070205080204" pitchFamily="50" charset="-128"/>
                <a:ea typeface="ＭＳ Ｐゴシック" panose="020B0600070205080204" pitchFamily="50" charset="-128"/>
              </a:rPr>
              <a:t>年にベルリン・フンボルト大学で博士号取得。</a:t>
            </a:r>
          </a:p>
          <a:p>
            <a:pPr marL="400050" indent="-400050" defTabSz="525779">
              <a:spcBef>
                <a:spcPts val="3700"/>
              </a:spcBef>
              <a:defRPr sz="2880"/>
            </a:pPr>
            <a:r>
              <a:rPr lang="en-US" altLang="ja-JP" dirty="0">
                <a:latin typeface="ＭＳ Ｐゴシック" panose="020B0600070205080204" pitchFamily="50" charset="-128"/>
                <a:ea typeface="ＭＳ Ｐゴシック" panose="020B0600070205080204" pitchFamily="50" charset="-128"/>
              </a:rPr>
              <a:t>1931</a:t>
            </a:r>
            <a:r>
              <a:rPr lang="ja-JP" altLang="en-US" dirty="0">
                <a:latin typeface="ＭＳ Ｐゴシック" panose="020B0600070205080204" pitchFamily="50" charset="-128"/>
                <a:ea typeface="ＭＳ Ｐゴシック" panose="020B0600070205080204" pitchFamily="50" charset="-128"/>
              </a:rPr>
              <a:t>年に渡米。</a:t>
            </a:r>
            <a:r>
              <a:rPr lang="en-US" altLang="ja-JP" dirty="0">
                <a:latin typeface="ＭＳ Ｐゴシック" panose="020B0600070205080204" pitchFamily="50" charset="-128"/>
                <a:ea typeface="ＭＳ Ｐゴシック" panose="020B0600070205080204" pitchFamily="50" charset="-128"/>
              </a:rPr>
              <a:t>1932</a:t>
            </a:r>
            <a:r>
              <a:rPr lang="ja-JP" altLang="en-US" dirty="0">
                <a:latin typeface="ＭＳ Ｐゴシック" panose="020B0600070205080204" pitchFamily="50" charset="-128"/>
                <a:ea typeface="ＭＳ Ｐゴシック" panose="020B0600070205080204" pitchFamily="50" charset="-128"/>
              </a:rPr>
              <a:t>年にハーバード大経済学部に加わり，</a:t>
            </a:r>
            <a:r>
              <a:rPr lang="en-US" altLang="ja-JP" dirty="0">
                <a:latin typeface="ＭＳ Ｐゴシック" panose="020B0600070205080204" pitchFamily="50" charset="-128"/>
                <a:ea typeface="ＭＳ Ｐゴシック" panose="020B0600070205080204" pitchFamily="50" charset="-128"/>
              </a:rPr>
              <a:t>1946</a:t>
            </a:r>
            <a:r>
              <a:rPr lang="ja-JP" altLang="en-US" dirty="0">
                <a:latin typeface="ＭＳ Ｐゴシック" panose="020B0600070205080204" pitchFamily="50" charset="-128"/>
                <a:ea typeface="ＭＳ Ｐゴシック" panose="020B0600070205080204" pitchFamily="50" charset="-128"/>
              </a:rPr>
              <a:t>年にハーバード大教授。</a:t>
            </a:r>
          </a:p>
          <a:p>
            <a:pPr marL="400050" indent="-400050" defTabSz="525779">
              <a:spcBef>
                <a:spcPts val="3700"/>
              </a:spcBef>
              <a:defRPr sz="2880"/>
            </a:pPr>
            <a:r>
              <a:rPr lang="en-US" altLang="ja-JP" dirty="0">
                <a:latin typeface="ＭＳ Ｐゴシック" panose="020B0600070205080204" pitchFamily="50" charset="-128"/>
                <a:ea typeface="ＭＳ Ｐゴシック" panose="020B0600070205080204" pitchFamily="50" charset="-128"/>
              </a:rPr>
              <a:t>1973</a:t>
            </a:r>
            <a:r>
              <a:rPr lang="ja-JP" altLang="en-US" dirty="0">
                <a:latin typeface="ＭＳ Ｐゴシック" panose="020B0600070205080204" pitchFamily="50" charset="-128"/>
                <a:ea typeface="ＭＳ Ｐゴシック" panose="020B0600070205080204" pitchFamily="50" charset="-128"/>
              </a:rPr>
              <a:t>年にノーベル経済学賞受賞。</a:t>
            </a:r>
            <a:r>
              <a:rPr lang="en-US" altLang="ja-JP" dirty="0">
                <a:latin typeface="ＭＳ Ｐゴシック" panose="020B0600070205080204" pitchFamily="50" charset="-128"/>
                <a:ea typeface="ＭＳ Ｐゴシック" panose="020B0600070205080204" pitchFamily="50" charset="-128"/>
              </a:rPr>
              <a:t>1975</a:t>
            </a:r>
            <a:r>
              <a:rPr lang="ja-JP" altLang="en-US" dirty="0">
                <a:latin typeface="ＭＳ Ｐゴシック" panose="020B0600070205080204" pitchFamily="50" charset="-128"/>
                <a:ea typeface="ＭＳ Ｐゴシック" panose="020B0600070205080204" pitchFamily="50" charset="-128"/>
              </a:rPr>
              <a:t>年にニューヨーク大学に異動。</a:t>
            </a:r>
          </a:p>
          <a:p>
            <a:pPr marL="400050" indent="-400050" defTabSz="525779">
              <a:spcBef>
                <a:spcPts val="3700"/>
              </a:spcBef>
              <a:defRPr sz="2880"/>
            </a:pPr>
            <a:r>
              <a:rPr lang="ja-JP" altLang="en-US" dirty="0">
                <a:latin typeface="ＭＳ Ｐゴシック" panose="020B0600070205080204" pitchFamily="50" charset="-128"/>
                <a:ea typeface="ＭＳ Ｐゴシック" panose="020B0600070205080204" pitchFamily="50" charset="-128"/>
              </a:rPr>
              <a:t>レオンチェフの逆説だけではなく，投入産出分析（産業連関分析）の研究でも有名。</a:t>
            </a:r>
          </a:p>
        </p:txBody>
      </p:sp>
      <p:sp>
        <p:nvSpPr>
          <p:cNvPr id="219" name="Slide Number"/>
          <p:cNvSpPr txBox="1">
            <a:spLocks noGrp="1"/>
          </p:cNvSpPr>
          <p:nvPr>
            <p:ph type="sldNum" sz="quarter" idx="2"/>
          </p:nvPr>
        </p:nvSpPr>
        <p:spPr>
          <a:xfrm>
            <a:off x="16618070" y="9296400"/>
            <a:ext cx="330219" cy="3488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31</a:t>
            </a:fld>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8AB697E-E582-CDC0-135D-1AF65ACC6A96}"/>
              </a:ext>
            </a:extLst>
          </p:cNvPr>
          <p:cNvPicPr>
            <a:picLocks noChangeAspect="1"/>
          </p:cNvPicPr>
          <p:nvPr/>
        </p:nvPicPr>
        <p:blipFill>
          <a:blip r:embed="rId2"/>
          <a:stretch>
            <a:fillRect/>
          </a:stretch>
        </p:blipFill>
        <p:spPr>
          <a:xfrm>
            <a:off x="2412881" y="3519259"/>
            <a:ext cx="7757664" cy="5939294"/>
          </a:xfrm>
          <a:prstGeom prst="rect">
            <a:avLst/>
          </a:prstGeom>
        </p:spPr>
      </p:pic>
      <p:sp>
        <p:nvSpPr>
          <p:cNvPr id="2" name="タイトル 1">
            <a:extLst>
              <a:ext uri="{FF2B5EF4-FFF2-40B4-BE49-F238E27FC236}">
                <a16:creationId xmlns:a16="http://schemas.microsoft.com/office/drawing/2014/main" id="{68C428A1-547C-ABD3-0D38-63B093A5D553}"/>
              </a:ext>
            </a:extLst>
          </p:cNvPr>
          <p:cNvSpPr>
            <a:spLocks noGrp="1"/>
          </p:cNvSpPr>
          <p:nvPr>
            <p:ph type="title"/>
          </p:nvPr>
        </p:nvSpPr>
        <p:spPr/>
        <p:txBody>
          <a:bodyPr/>
          <a:lstStyle/>
          <a:p>
            <a:r>
              <a:rPr kumimoji="1" lang="ja-JP" altLang="en-US" dirty="0">
                <a:latin typeface="ＭＳ Ｐゴシック" panose="020B0600070205080204" pitchFamily="50" charset="-128"/>
                <a:ea typeface="ＭＳ Ｐゴシック" panose="020B0600070205080204" pitchFamily="50" charset="-128"/>
              </a:rPr>
              <a:t>移民</a:t>
            </a:r>
          </a:p>
        </p:txBody>
      </p:sp>
      <p:sp>
        <p:nvSpPr>
          <p:cNvPr id="3" name="テキスト プレースホルダー 2">
            <a:extLst>
              <a:ext uri="{FF2B5EF4-FFF2-40B4-BE49-F238E27FC236}">
                <a16:creationId xmlns:a16="http://schemas.microsoft.com/office/drawing/2014/main" id="{0D6D4627-17FE-A2DA-7FED-B9D4279191F5}"/>
              </a:ext>
            </a:extLst>
          </p:cNvPr>
          <p:cNvSpPr>
            <a:spLocks noGrp="1"/>
          </p:cNvSpPr>
          <p:nvPr>
            <p:ph type="body" idx="1"/>
          </p:nvPr>
        </p:nvSpPr>
        <p:spPr>
          <a:xfrm>
            <a:off x="2946715" y="2042160"/>
            <a:ext cx="11099800" cy="1458686"/>
          </a:xfrm>
        </p:spPr>
        <p:txBody>
          <a:bodyPr>
            <a:normAutofit fontScale="92500" lnSpcReduction="10000"/>
          </a:bodyPr>
          <a:lstStyle/>
          <a:p>
            <a:r>
              <a:rPr kumimoji="1" lang="ja-JP" altLang="en-US" dirty="0">
                <a:latin typeface="ＭＳ Ｐゴシック" panose="020B0600070205080204" pitchFamily="50" charset="-128"/>
                <a:ea typeface="ＭＳ Ｐゴシック" panose="020B0600070205080204" pitchFamily="50" charset="-128"/>
              </a:rPr>
              <a:t> </a:t>
            </a:r>
            <a:r>
              <a:rPr kumimoji="1" lang="en-US" altLang="ja-JP" dirty="0">
                <a:latin typeface="ＭＳ Ｐゴシック" panose="020B0600070205080204" pitchFamily="50" charset="-128"/>
                <a:ea typeface="ＭＳ Ｐゴシック" panose="020B0600070205080204" pitchFamily="50" charset="-128"/>
              </a:rPr>
              <a:t>300 </a:t>
            </a:r>
            <a:r>
              <a:rPr kumimoji="1" lang="ja-JP" altLang="en-US" dirty="0">
                <a:latin typeface="ＭＳ Ｐゴシック" panose="020B0600070205080204" pitchFamily="50" charset="-128"/>
                <a:ea typeface="ＭＳ Ｐゴシック" panose="020B0600070205080204" pitchFamily="50" charset="-128"/>
              </a:rPr>
              <a:t>人の高卒労働者がアメリカに移住すると仮定</a:t>
            </a:r>
            <a:endParaRPr kumimoji="1" lang="en-US" altLang="ja-JP" dirty="0">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sym typeface="Wingdings" panose="05000000000000000000" pitchFamily="2" charset="2"/>
              </a:rPr>
              <a:t></a:t>
            </a:r>
            <a:r>
              <a:rPr kumimoji="1" lang="ja-JP" altLang="en-US" dirty="0">
                <a:latin typeface="ＭＳ Ｐゴシック" panose="020B0600070205080204" pitchFamily="50" charset="-128"/>
                <a:ea typeface="ＭＳ Ｐゴシック" panose="020B0600070205080204" pitchFamily="50" charset="-128"/>
              </a:rPr>
              <a:t>アメリカの高卒労働者は </a:t>
            </a:r>
            <a:r>
              <a:rPr kumimoji="1" lang="en-US" altLang="ja-JP" dirty="0">
                <a:latin typeface="ＭＳ Ｐゴシック" panose="020B0600070205080204" pitchFamily="50" charset="-128"/>
                <a:ea typeface="ＭＳ Ｐゴシック" panose="020B0600070205080204" pitchFamily="50" charset="-128"/>
              </a:rPr>
              <a:t>1800 </a:t>
            </a:r>
            <a:r>
              <a:rPr kumimoji="1" lang="ja-JP" altLang="en-US" dirty="0">
                <a:latin typeface="ＭＳ Ｐゴシック" panose="020B0600070205080204" pitchFamily="50" charset="-128"/>
                <a:ea typeface="ＭＳ Ｐゴシック" panose="020B0600070205080204" pitchFamily="50" charset="-128"/>
              </a:rPr>
              <a:t>人から </a:t>
            </a:r>
            <a:r>
              <a:rPr kumimoji="1" lang="en-US" altLang="ja-JP" dirty="0">
                <a:latin typeface="ＭＳ Ｐゴシック" panose="020B0600070205080204" pitchFamily="50" charset="-128"/>
                <a:ea typeface="ＭＳ Ｐゴシック" panose="020B0600070205080204" pitchFamily="50" charset="-128"/>
              </a:rPr>
              <a:t>2100 </a:t>
            </a:r>
            <a:r>
              <a:rPr kumimoji="1" lang="ja-JP" altLang="en-US" dirty="0">
                <a:latin typeface="ＭＳ Ｐゴシック" panose="020B0600070205080204" pitchFamily="50" charset="-128"/>
                <a:ea typeface="ＭＳ Ｐゴシック" panose="020B0600070205080204" pitchFamily="50" charset="-128"/>
              </a:rPr>
              <a:t>人へ増加</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D371E187-FA11-1F7C-B9B3-A33535D4B0DE}"/>
              </a:ext>
            </a:extLst>
          </p:cNvPr>
          <p:cNvSpPr>
            <a:spLocks noGrp="1"/>
          </p:cNvSpPr>
          <p:nvPr>
            <p:ph type="sldNum" sz="quarter" idx="2"/>
          </p:nvPr>
        </p:nvSpPr>
        <p:spPr>
          <a:xfrm>
            <a:off x="16618070" y="9296400"/>
            <a:ext cx="330219" cy="348813"/>
          </a:xfrm>
        </p:spPr>
        <p:txBody>
          <a:bodyPr/>
          <a:lstStyle/>
          <a:p>
            <a:fld id="{86CB4B4D-7CA3-9044-876B-883B54F8677D}" type="slidenum">
              <a:rPr lang="en-US" altLang="ja-JP" smtClean="0"/>
              <a:t>32</a:t>
            </a:fld>
            <a:endParaRPr lang="ja-JP" altLang="en-US"/>
          </a:p>
        </p:txBody>
      </p:sp>
      <p:sp>
        <p:nvSpPr>
          <p:cNvPr id="8" name="テキスト ボックス 7">
            <a:extLst>
              <a:ext uri="{FF2B5EF4-FFF2-40B4-BE49-F238E27FC236}">
                <a16:creationId xmlns:a16="http://schemas.microsoft.com/office/drawing/2014/main" id="{168D2D5D-6DA1-CEB3-D791-4D25DE635D20}"/>
              </a:ext>
            </a:extLst>
          </p:cNvPr>
          <p:cNvSpPr txBox="1"/>
          <p:nvPr/>
        </p:nvSpPr>
        <p:spPr>
          <a:xfrm>
            <a:off x="10444867" y="4276635"/>
            <a:ext cx="3775165"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ja-JP" altLang="en-US" dirty="0">
                <a:latin typeface="ＭＳ Ｐゴシック" panose="020B0600070205080204" pitchFamily="50" charset="-128"/>
                <a:ea typeface="ＭＳ Ｐゴシック" panose="020B0600070205080204" pitchFamily="50" charset="-128"/>
              </a:rPr>
              <a:t>衣服の生産量が増えるだけではなく，</a:t>
            </a:r>
            <a:r>
              <a:rPr lang="en-US" altLang="ja-JP" dirty="0">
                <a:latin typeface="ＭＳ Ｐゴシック" panose="020B0600070205080204" pitchFamily="50" charset="-128"/>
                <a:ea typeface="ＭＳ Ｐゴシック" panose="020B0600070205080204" pitchFamily="50" charset="-128"/>
              </a:rPr>
              <a:t>PC </a:t>
            </a:r>
            <a:r>
              <a:rPr lang="ja-JP" altLang="en-US" dirty="0">
                <a:latin typeface="ＭＳ Ｐゴシック" panose="020B0600070205080204" pitchFamily="50" charset="-128"/>
                <a:ea typeface="ＭＳ Ｐゴシック" panose="020B0600070205080204" pitchFamily="50" charset="-128"/>
              </a:rPr>
              <a:t>の生産量（</a:t>
            </a:r>
            <a:r>
              <a:rPr lang="en-US" altLang="ja-JP" dirty="0">
                <a:latin typeface="ＭＳ Ｐゴシック" panose="020B0600070205080204" pitchFamily="50" charset="-128"/>
                <a:ea typeface="ＭＳ Ｐゴシック" panose="020B0600070205080204" pitchFamily="50" charset="-128"/>
              </a:rPr>
              <a:t>x</a:t>
            </a:r>
            <a:r>
              <a:rPr lang="ja-JP" altLang="en-US" dirty="0">
                <a:latin typeface="ＭＳ Ｐゴシック" panose="020B0600070205080204" pitchFamily="50" charset="-128"/>
                <a:ea typeface="ＭＳ Ｐゴシック" panose="020B0600070205080204" pitchFamily="50" charset="-128"/>
              </a:rPr>
              <a:t>）が減る</a:t>
            </a:r>
            <a:endParaRPr lang="en-US" altLang="ja-JP" dirty="0">
              <a:latin typeface="ＭＳ Ｐゴシック" panose="020B0600070205080204" pitchFamily="50" charset="-128"/>
              <a:ea typeface="ＭＳ Ｐゴシック" panose="020B0600070205080204" pitchFamily="50" charset="-128"/>
            </a:endParaRPr>
          </a:p>
          <a:p>
            <a:pPr algn="just"/>
            <a:endParaRPr lang="en-US" altLang="ja-JP" dirty="0">
              <a:latin typeface="ＭＳ Ｐゴシック" panose="020B0600070205080204" pitchFamily="50" charset="-128"/>
              <a:ea typeface="ＭＳ Ｐゴシック" panose="020B0600070205080204" pitchFamily="50" charset="-128"/>
            </a:endParaRPr>
          </a:p>
          <a:p>
            <a:pPr algn="just"/>
            <a:r>
              <a:rPr lang="ja-JP" altLang="en-US" dirty="0">
                <a:latin typeface="ＭＳ Ｐゴシック" panose="020B0600070205080204" pitchFamily="50" charset="-128"/>
                <a:ea typeface="ＭＳ Ｐゴシック" panose="020B0600070205080204" pitchFamily="50" charset="-128"/>
              </a:rPr>
              <a:t>・・リプチンスキー定理</a:t>
            </a:r>
          </a:p>
        </p:txBody>
      </p:sp>
    </p:spTree>
    <p:extLst>
      <p:ext uri="{BB962C8B-B14F-4D97-AF65-F5344CB8AC3E}">
        <p14:creationId xmlns:p14="http://schemas.microsoft.com/office/powerpoint/2010/main" val="269614558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C65266-7724-1D80-A9E2-C6C5E492CD8B}"/>
              </a:ext>
            </a:extLst>
          </p:cNvPr>
          <p:cNvSpPr>
            <a:spLocks noGrp="1"/>
          </p:cNvSpPr>
          <p:nvPr>
            <p:ph type="title"/>
          </p:nvPr>
        </p:nvSpPr>
        <p:spPr/>
        <p:txBody>
          <a:bodyPr>
            <a:noAutofit/>
          </a:bodyPr>
          <a:lstStyle/>
          <a:p>
            <a:r>
              <a:rPr kumimoji="1" lang="ja-JP" altLang="en-US" sz="4800" dirty="0"/>
              <a:t>タデウシュ・リプチンスキー</a:t>
            </a:r>
            <a:br>
              <a:rPr kumimoji="1" lang="ja-JP" altLang="en-US" sz="4800" dirty="0"/>
            </a:br>
            <a:r>
              <a:rPr kumimoji="1" lang="en-US" altLang="ja-JP" sz="4800" dirty="0"/>
              <a:t>Tadeusz </a:t>
            </a:r>
            <a:r>
              <a:rPr kumimoji="1" lang="en-US" altLang="ja-JP" sz="4800" dirty="0" err="1"/>
              <a:t>Rybczynski</a:t>
            </a:r>
            <a:r>
              <a:rPr kumimoji="1" lang="ja-JP" altLang="en-US" sz="4800" dirty="0"/>
              <a:t>（</a:t>
            </a:r>
            <a:r>
              <a:rPr kumimoji="1" lang="en-US" altLang="ja-JP" sz="4800" dirty="0"/>
              <a:t>1923–1998</a:t>
            </a:r>
            <a:r>
              <a:rPr kumimoji="1" lang="ja-JP" altLang="en-US" sz="4800" dirty="0"/>
              <a:t>）</a:t>
            </a:r>
          </a:p>
        </p:txBody>
      </p:sp>
      <p:sp>
        <p:nvSpPr>
          <p:cNvPr id="3" name="テキスト プレースホルダー 2">
            <a:extLst>
              <a:ext uri="{FF2B5EF4-FFF2-40B4-BE49-F238E27FC236}">
                <a16:creationId xmlns:a16="http://schemas.microsoft.com/office/drawing/2014/main" id="{2CEB922E-E915-A8F4-B5E4-C1AC87AA0E95}"/>
              </a:ext>
            </a:extLst>
          </p:cNvPr>
          <p:cNvSpPr>
            <a:spLocks noGrp="1"/>
          </p:cNvSpPr>
          <p:nvPr>
            <p:ph type="body" idx="1"/>
          </p:nvPr>
        </p:nvSpPr>
        <p:spPr/>
        <p:txBody>
          <a:bodyPr/>
          <a:lstStyle/>
          <a:p>
            <a:pPr marL="0" indent="0">
              <a:buNone/>
            </a:pPr>
            <a:r>
              <a:rPr kumimoji="1" lang="ja-JP" altLang="en-US" dirty="0">
                <a:latin typeface="ＭＳ Ｐゴシック" panose="020B0600070205080204" pitchFamily="50" charset="-128"/>
                <a:ea typeface="ＭＳ Ｐゴシック" panose="020B0600070205080204" pitchFamily="50" charset="-128"/>
              </a:rPr>
              <a:t>リプチンスキー定理は，ポーランド生まれのイギリスの経済学者リプチンスキーによって，</a:t>
            </a:r>
            <a:r>
              <a:rPr kumimoji="1" lang="en-US" altLang="ja-JP" dirty="0">
                <a:latin typeface="ＭＳ Ｐゴシック" panose="020B0600070205080204" pitchFamily="50" charset="-128"/>
                <a:ea typeface="ＭＳ Ｐゴシック" panose="020B0600070205080204" pitchFamily="50" charset="-128"/>
              </a:rPr>
              <a:t>1955</a:t>
            </a:r>
            <a:r>
              <a:rPr kumimoji="1" lang="ja-JP" altLang="en-US" dirty="0">
                <a:latin typeface="ＭＳ Ｐゴシック" panose="020B0600070205080204" pitchFamily="50" charset="-128"/>
                <a:ea typeface="ＭＳ Ｐゴシック" panose="020B0600070205080204" pitchFamily="50" charset="-128"/>
              </a:rPr>
              <a:t>年に示された。</a:t>
            </a:r>
          </a:p>
          <a:p>
            <a:pPr marL="0" indent="0">
              <a:buNone/>
            </a:pPr>
            <a:r>
              <a:rPr kumimoji="1" lang="ja-JP" altLang="en-US" dirty="0">
                <a:latin typeface="ＭＳ Ｐゴシック" panose="020B0600070205080204" pitchFamily="50" charset="-128"/>
                <a:ea typeface="ＭＳ Ｐゴシック" panose="020B0600070205080204" pitchFamily="50" charset="-128"/>
              </a:rPr>
              <a:t>リプチンスキーは，ポーランドで生まれ，</a:t>
            </a:r>
            <a:r>
              <a:rPr kumimoji="1" lang="en-US" altLang="ja-JP" dirty="0">
                <a:latin typeface="ＭＳ Ｐゴシック" panose="020B0600070205080204" pitchFamily="50" charset="-128"/>
                <a:ea typeface="ＭＳ Ｐゴシック" panose="020B0600070205080204" pitchFamily="50" charset="-128"/>
              </a:rPr>
              <a:t>1942</a:t>
            </a:r>
            <a:r>
              <a:rPr kumimoji="1" lang="ja-JP" altLang="en-US" dirty="0">
                <a:latin typeface="ＭＳ Ｐゴシック" panose="020B0600070205080204" pitchFamily="50" charset="-128"/>
                <a:ea typeface="ＭＳ Ｐゴシック" panose="020B0600070205080204" pitchFamily="50" charset="-128"/>
              </a:rPr>
              <a:t>年にイギリスに移住。</a:t>
            </a:r>
            <a:r>
              <a:rPr kumimoji="1" lang="en-US" altLang="ja-JP" dirty="0">
                <a:latin typeface="ＭＳ Ｐゴシック" panose="020B0600070205080204" pitchFamily="50" charset="-128"/>
                <a:ea typeface="ＭＳ Ｐゴシック" panose="020B0600070205080204" pitchFamily="50" charset="-128"/>
              </a:rPr>
              <a:t>1952</a:t>
            </a:r>
            <a:r>
              <a:rPr kumimoji="1" lang="ja-JP" altLang="en-US" dirty="0">
                <a:latin typeface="ＭＳ Ｐゴシック" panose="020B0600070205080204" pitchFamily="50" charset="-128"/>
                <a:ea typeface="ＭＳ Ｐゴシック" panose="020B0600070205080204" pitchFamily="50" charset="-128"/>
              </a:rPr>
              <a:t>年，</a:t>
            </a:r>
            <a:r>
              <a:rPr kumimoji="1" lang="en-US" altLang="ja-JP" dirty="0">
                <a:latin typeface="ＭＳ Ｐゴシック" panose="020B0600070205080204" pitchFamily="50" charset="-128"/>
                <a:ea typeface="ＭＳ Ｐゴシック" panose="020B0600070205080204" pitchFamily="50" charset="-128"/>
              </a:rPr>
              <a:t>London School of Economics</a:t>
            </a:r>
            <a:r>
              <a:rPr kumimoji="1" lang="ja-JP" altLang="en-US" dirty="0">
                <a:latin typeface="ＭＳ Ｐゴシック" panose="020B0600070205080204" pitchFamily="50" charset="-128"/>
                <a:ea typeface="ＭＳ Ｐゴシック" panose="020B0600070205080204" pitchFamily="50" charset="-128"/>
              </a:rPr>
              <a:t>で博士号取得。</a:t>
            </a:r>
          </a:p>
          <a:p>
            <a:pPr marL="0" indent="0">
              <a:buNone/>
            </a:pPr>
            <a:r>
              <a:rPr kumimoji="1" lang="ja-JP" altLang="en-US" dirty="0">
                <a:latin typeface="ＭＳ Ｐゴシック" panose="020B0600070205080204" pitchFamily="50" charset="-128"/>
                <a:ea typeface="ＭＳ Ｐゴシック" panose="020B0600070205080204" pitchFamily="50" charset="-128"/>
              </a:rPr>
              <a:t>その後，リプチンスキーは投資銀行家として生涯を過ごしている。その一方で，</a:t>
            </a:r>
            <a:r>
              <a:rPr kumimoji="1" lang="en-US" altLang="ja-JP" dirty="0">
                <a:latin typeface="ＭＳ Ｐゴシック" panose="020B0600070205080204" pitchFamily="50" charset="-128"/>
                <a:ea typeface="ＭＳ Ｐゴシック" panose="020B0600070205080204" pitchFamily="50" charset="-128"/>
              </a:rPr>
              <a:t>1974-1998</a:t>
            </a:r>
            <a:r>
              <a:rPr kumimoji="1" lang="ja-JP" altLang="en-US" dirty="0">
                <a:latin typeface="ＭＳ Ｐゴシック" panose="020B0600070205080204" pitchFamily="50" charset="-128"/>
                <a:ea typeface="ＭＳ Ｐゴシック" panose="020B0600070205080204" pitchFamily="50" charset="-128"/>
              </a:rPr>
              <a:t>年の間，ロンドン大学客員教授も務めた。</a:t>
            </a:r>
          </a:p>
        </p:txBody>
      </p:sp>
      <p:sp>
        <p:nvSpPr>
          <p:cNvPr id="4" name="スライド番号プレースホルダー 3">
            <a:extLst>
              <a:ext uri="{FF2B5EF4-FFF2-40B4-BE49-F238E27FC236}">
                <a16:creationId xmlns:a16="http://schemas.microsoft.com/office/drawing/2014/main" id="{4D468FEC-5612-6E02-E624-1DACDC3AFE08}"/>
              </a:ext>
            </a:extLst>
          </p:cNvPr>
          <p:cNvSpPr>
            <a:spLocks noGrp="1"/>
          </p:cNvSpPr>
          <p:nvPr>
            <p:ph type="sldNum" sz="quarter" idx="2"/>
          </p:nvPr>
        </p:nvSpPr>
        <p:spPr>
          <a:xfrm>
            <a:off x="16618070" y="9296400"/>
            <a:ext cx="330219" cy="348813"/>
          </a:xfrm>
        </p:spPr>
        <p:txBody>
          <a:bodyPr/>
          <a:lstStyle/>
          <a:p>
            <a:fld id="{86CB4B4D-7CA3-9044-876B-883B54F8677D}" type="slidenum">
              <a:rPr lang="en-US" altLang="ja-JP" smtClean="0"/>
              <a:t>33</a:t>
            </a:fld>
            <a:endParaRPr lang="ja-JP" altLang="en-US"/>
          </a:p>
        </p:txBody>
      </p:sp>
    </p:spTree>
    <p:extLst>
      <p:ext uri="{BB962C8B-B14F-4D97-AF65-F5344CB8AC3E}">
        <p14:creationId xmlns:p14="http://schemas.microsoft.com/office/powerpoint/2010/main" val="298248454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AA76E0-681F-32DA-932F-72B50C2D5CE6}"/>
              </a:ext>
            </a:extLst>
          </p:cNvPr>
          <p:cNvSpPr>
            <a:spLocks noGrp="1"/>
          </p:cNvSpPr>
          <p:nvPr>
            <p:ph type="title"/>
          </p:nvPr>
        </p:nvSpPr>
        <p:spPr/>
        <p:txBody>
          <a:bodyPr/>
          <a:lstStyle/>
          <a:p>
            <a:r>
              <a:rPr kumimoji="1" lang="ja-JP" altLang="en-US" dirty="0">
                <a:latin typeface="ＭＳ Ｐゴシック" panose="020B0600070205080204" pitchFamily="50" charset="-128"/>
                <a:ea typeface="ＭＳ Ｐゴシック" panose="020B0600070205080204" pitchFamily="50" charset="-128"/>
              </a:rPr>
              <a:t>オランダ病</a:t>
            </a:r>
          </a:p>
        </p:txBody>
      </p:sp>
      <p:sp>
        <p:nvSpPr>
          <p:cNvPr id="3" name="テキスト プレースホルダー 2">
            <a:extLst>
              <a:ext uri="{FF2B5EF4-FFF2-40B4-BE49-F238E27FC236}">
                <a16:creationId xmlns:a16="http://schemas.microsoft.com/office/drawing/2014/main" id="{69BB7E02-9F76-6549-2CA9-37787C428A1F}"/>
              </a:ext>
            </a:extLst>
          </p:cNvPr>
          <p:cNvSpPr>
            <a:spLocks noGrp="1"/>
          </p:cNvSpPr>
          <p:nvPr>
            <p:ph type="body" idx="1"/>
          </p:nvPr>
        </p:nvSpPr>
        <p:spPr/>
        <p:txBody>
          <a:bodyPr/>
          <a:lstStyle/>
          <a:p>
            <a:pPr marL="0" indent="0">
              <a:buNone/>
            </a:pPr>
            <a:r>
              <a:rPr kumimoji="1" lang="ja-JP" altLang="en-US" dirty="0">
                <a:latin typeface="ＭＳ Ｐゴシック" panose="020B0600070205080204" pitchFamily="50" charset="-128"/>
                <a:ea typeface="ＭＳ Ｐゴシック" panose="020B0600070205080204" pitchFamily="50" charset="-128"/>
              </a:rPr>
              <a:t>オランダ沿岸で石油（ガス）発見</a:t>
            </a:r>
          </a:p>
          <a:p>
            <a:pPr marL="0" indent="0">
              <a:buNone/>
            </a:pPr>
            <a:r>
              <a:rPr kumimoji="1" lang="en-US" altLang="ja-JP" dirty="0">
                <a:latin typeface="ＭＳ Ｐゴシック" panose="020B0600070205080204" pitchFamily="50" charset="-128"/>
                <a:ea typeface="ＭＳ Ｐゴシック" panose="020B0600070205080204" pitchFamily="50" charset="-128"/>
                <a:sym typeface="Wingdings" panose="05000000000000000000" pitchFamily="2" charset="2"/>
              </a:rPr>
              <a:t></a:t>
            </a:r>
            <a:r>
              <a:rPr kumimoji="1" lang="ja-JP" altLang="en-US" dirty="0">
                <a:latin typeface="ＭＳ Ｐゴシック" panose="020B0600070205080204" pitchFamily="50" charset="-128"/>
                <a:ea typeface="ＭＳ Ｐゴシック" panose="020B0600070205080204" pitchFamily="50" charset="-128"/>
              </a:rPr>
              <a:t>石油</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ガス</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関連産業発展　</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人や資源集中</a:t>
            </a:r>
          </a:p>
          <a:p>
            <a:pPr marL="0" indent="0">
              <a:buNone/>
            </a:pPr>
            <a:r>
              <a:rPr kumimoji="1" lang="ja-JP" altLang="en-US" dirty="0">
                <a:latin typeface="ＭＳ Ｐゴシック" panose="020B0600070205080204" pitchFamily="50" charset="-128"/>
                <a:ea typeface="ＭＳ Ｐゴシック" panose="020B0600070205080204" pitchFamily="50" charset="-128"/>
              </a:rPr>
              <a:t>　　</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石油（ガス）を集約的に用いる産業</a:t>
            </a:r>
          </a:p>
          <a:p>
            <a:pPr marL="0" indent="0">
              <a:buNone/>
            </a:pPr>
            <a:r>
              <a:rPr kumimoji="1" lang="en-US" altLang="ja-JP" dirty="0">
                <a:latin typeface="ＭＳ Ｐゴシック" panose="020B0600070205080204" pitchFamily="50" charset="-128"/>
                <a:ea typeface="ＭＳ Ｐゴシック" panose="020B0600070205080204" pitchFamily="50" charset="-128"/>
                <a:sym typeface="Wingdings" panose="05000000000000000000" pitchFamily="2" charset="2"/>
              </a:rPr>
              <a:t></a:t>
            </a:r>
            <a:r>
              <a:rPr kumimoji="1" lang="en-US" altLang="ja-JP" dirty="0">
                <a:latin typeface="ＭＳ Ｐゴシック" panose="020B0600070205080204" pitchFamily="50" charset="-128"/>
                <a:ea typeface="ＭＳ Ｐゴシック" panose="020B0600070205080204" pitchFamily="50" charset="-128"/>
              </a:rPr>
              <a:t> </a:t>
            </a:r>
            <a:r>
              <a:rPr kumimoji="1" lang="ja-JP" altLang="en-US" dirty="0">
                <a:latin typeface="ＭＳ Ｐゴシック" panose="020B0600070205080204" pitchFamily="50" charset="-128"/>
                <a:ea typeface="ＭＳ Ｐゴシック" panose="020B0600070205080204" pitchFamily="50" charset="-128"/>
              </a:rPr>
              <a:t>伝統的な製造業衰退　</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人や資源離れていく</a:t>
            </a:r>
          </a:p>
          <a:p>
            <a:pPr marL="0" indent="0">
              <a:buNone/>
            </a:pPr>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69B1682D-4434-ED1A-5D5B-C8889F02C1BA}"/>
              </a:ext>
            </a:extLst>
          </p:cNvPr>
          <p:cNvSpPr>
            <a:spLocks noGrp="1"/>
          </p:cNvSpPr>
          <p:nvPr>
            <p:ph type="sldNum" sz="quarter" idx="2"/>
          </p:nvPr>
        </p:nvSpPr>
        <p:spPr>
          <a:xfrm>
            <a:off x="16618070" y="9296400"/>
            <a:ext cx="330219" cy="348813"/>
          </a:xfrm>
        </p:spPr>
        <p:txBody>
          <a:bodyPr/>
          <a:lstStyle/>
          <a:p>
            <a:fld id="{86CB4B4D-7CA3-9044-876B-883B54F8677D}" type="slidenum">
              <a:rPr lang="en-US" altLang="ja-JP" smtClean="0"/>
              <a:t>34</a:t>
            </a:fld>
            <a:endParaRPr lang="ja-JP" altLang="en-US"/>
          </a:p>
        </p:txBody>
      </p:sp>
    </p:spTree>
    <p:extLst>
      <p:ext uri="{BB962C8B-B14F-4D97-AF65-F5344CB8AC3E}">
        <p14:creationId xmlns:p14="http://schemas.microsoft.com/office/powerpoint/2010/main" val="103279354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51BDBF-D1D5-4315-A1B1-072B1FDEE7D2}"/>
              </a:ext>
            </a:extLst>
          </p:cNvPr>
          <p:cNvSpPr>
            <a:spLocks noGrp="1"/>
          </p:cNvSpPr>
          <p:nvPr>
            <p:ph type="title"/>
          </p:nvPr>
        </p:nvSpPr>
        <p:spPr/>
        <p:txBody>
          <a:bodyPr>
            <a:normAutofit/>
          </a:bodyPr>
          <a:lstStyle/>
          <a:p>
            <a:r>
              <a:rPr lang="en-US" altLang="ja-JP" dirty="0">
                <a:latin typeface="ＭＳ Ｐゴシック" panose="020B0600070205080204" pitchFamily="50" charset="-128"/>
                <a:ea typeface="ＭＳ Ｐゴシック" panose="020B0600070205080204" pitchFamily="50" charset="-128"/>
              </a:rPr>
              <a:t>3 </a:t>
            </a:r>
            <a:r>
              <a:rPr lang="ja-JP" altLang="en-US" dirty="0">
                <a:latin typeface="ＭＳ Ｐゴシック" panose="020B0600070205080204" pitchFamily="50" charset="-128"/>
                <a:ea typeface="ＭＳ Ｐゴシック" panose="020B0600070205080204" pitchFamily="50" charset="-128"/>
              </a:rPr>
              <a:t>要素価格とゼロ利潤条件</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テキスト プレースホルダー 2">
            <a:extLst>
              <a:ext uri="{FF2B5EF4-FFF2-40B4-BE49-F238E27FC236}">
                <a16:creationId xmlns:a16="http://schemas.microsoft.com/office/drawing/2014/main" id="{DF168B7D-3C47-D944-86E7-8575BCF71744}"/>
              </a:ext>
            </a:extLst>
          </p:cNvPr>
          <p:cNvSpPr>
            <a:spLocks noGrp="1"/>
          </p:cNvSpPr>
          <p:nvPr>
            <p:ph type="body" idx="1"/>
          </p:nvPr>
        </p:nvSpPr>
        <p:spPr/>
        <p:txBody>
          <a:bodyPr/>
          <a:lstStyle/>
          <a:p>
            <a:pPr marL="0" indent="0">
              <a:buNone/>
            </a:pPr>
            <a:r>
              <a:rPr lang="ja-JP" altLang="en-US" dirty="0">
                <a:latin typeface="ＭＳ Ｐゴシック" panose="020B0600070205080204" pitchFamily="50" charset="-128"/>
                <a:ea typeface="ＭＳ Ｐゴシック" panose="020B0600070205080204" pitchFamily="50" charset="-128"/>
              </a:rPr>
              <a:t>財価格（財価格）と生産要素価格（要素価格）の関係</a:t>
            </a:r>
            <a:endParaRPr lang="en-US" altLang="ja-JP" dirty="0">
              <a:latin typeface="ＭＳ Ｐゴシック" panose="020B0600070205080204" pitchFamily="50" charset="-128"/>
              <a:ea typeface="ＭＳ Ｐゴシック" panose="020B0600070205080204" pitchFamily="50" charset="-128"/>
            </a:endParaRPr>
          </a:p>
          <a:p>
            <a:pPr marL="0" indent="0">
              <a:buNone/>
            </a:pPr>
            <a:r>
              <a:rPr lang="en-US" altLang="ja-JP" dirty="0">
                <a:latin typeface="ＭＳ Ｐゴシック" panose="020B0600070205080204" pitchFamily="50" charset="-128"/>
                <a:ea typeface="ＭＳ Ｐゴシック" panose="020B0600070205080204" pitchFamily="50" charset="-128"/>
                <a:sym typeface="Wingdings" panose="05000000000000000000" pitchFamily="2" charset="2"/>
              </a:rPr>
              <a:t>	</a:t>
            </a:r>
            <a:r>
              <a:rPr lang="ja-JP" altLang="en-US" dirty="0">
                <a:latin typeface="ＭＳ Ｐゴシック" panose="020B0600070205080204" pitchFamily="50" charset="-128"/>
                <a:ea typeface="ＭＳ Ｐゴシック" panose="020B0600070205080204" pitchFamily="50" charset="-128"/>
                <a:sym typeface="Wingdings" panose="05000000000000000000" pitchFamily="2" charset="2"/>
              </a:rPr>
              <a:t>貿易と国内格差の関係</a:t>
            </a:r>
            <a:endParaRPr lang="en-US" altLang="ja-JP" dirty="0">
              <a:latin typeface="ＭＳ Ｐゴシック" panose="020B0600070205080204" pitchFamily="50" charset="-128"/>
              <a:ea typeface="ＭＳ Ｐゴシック" panose="020B0600070205080204" pitchFamily="50" charset="-128"/>
              <a:sym typeface="Wingdings" panose="05000000000000000000" pitchFamily="2" charset="2"/>
            </a:endParaRPr>
          </a:p>
          <a:p>
            <a:pPr marL="0" indent="0">
              <a:buNone/>
            </a:pPr>
            <a:r>
              <a:rPr lang="ja-JP" altLang="en-US" dirty="0">
                <a:latin typeface="ＭＳ Ｐゴシック" panose="020B0600070205080204" pitchFamily="50" charset="-128"/>
                <a:ea typeface="ＭＳ Ｐゴシック" panose="020B0600070205080204" pitchFamily="50" charset="-128"/>
              </a:rPr>
              <a:t>財価格についての仮定（アメリカ）</a:t>
            </a:r>
            <a:endParaRPr lang="en-US" altLang="ja-JP" dirty="0">
              <a:latin typeface="ＭＳ Ｐゴシック" panose="020B0600070205080204" pitchFamily="50" charset="-128"/>
              <a:ea typeface="ＭＳ Ｐゴシック" panose="020B0600070205080204" pitchFamily="50" charset="-128"/>
            </a:endParaRPr>
          </a:p>
          <a:p>
            <a:pPr lvl="1"/>
            <a:r>
              <a:rPr lang="ja-JP" altLang="en-US" dirty="0">
                <a:latin typeface="ＭＳ Ｐゴシック" panose="020B0600070205080204" pitchFamily="50" charset="-128"/>
                <a:ea typeface="ＭＳ Ｐゴシック" panose="020B0600070205080204" pitchFamily="50" charset="-128"/>
              </a:rPr>
              <a:t>大卒集約財（</a:t>
            </a:r>
            <a:r>
              <a:rPr lang="en-US" altLang="ja-JP" dirty="0">
                <a:latin typeface="ＭＳ Ｐゴシック" panose="020B0600070205080204" pitchFamily="50" charset="-128"/>
                <a:ea typeface="ＭＳ Ｐゴシック" panose="020B0600070205080204" pitchFamily="50" charset="-128"/>
              </a:rPr>
              <a:t>PC</a:t>
            </a:r>
            <a:r>
              <a:rPr lang="ja-JP" altLang="en-US" dirty="0">
                <a:latin typeface="ＭＳ Ｐゴシック" panose="020B0600070205080204" pitchFamily="50" charset="-128"/>
                <a:ea typeface="ＭＳ Ｐゴシック" panose="020B0600070205080204" pitchFamily="50" charset="-128"/>
              </a:rPr>
              <a:t>）の価格</a:t>
            </a:r>
            <a:r>
              <a:rPr lang="en-US" altLang="ja-JP" dirty="0">
                <a:latin typeface="ＭＳ Ｐゴシック" panose="020B0600070205080204" pitchFamily="50" charset="-128"/>
                <a:ea typeface="ＭＳ Ｐゴシック" panose="020B0600070205080204" pitchFamily="50" charset="-128"/>
              </a:rPr>
              <a:t>=400</a:t>
            </a:r>
          </a:p>
          <a:p>
            <a:pPr lvl="1"/>
            <a:r>
              <a:rPr lang="ja-JP" altLang="en-US" dirty="0">
                <a:latin typeface="ＭＳ Ｐゴシック" panose="020B0600070205080204" pitchFamily="50" charset="-128"/>
                <a:ea typeface="ＭＳ Ｐゴシック" panose="020B0600070205080204" pitchFamily="50" charset="-128"/>
              </a:rPr>
              <a:t>高卒集約財（衣服）の価格</a:t>
            </a:r>
            <a:r>
              <a:rPr lang="en-US" altLang="ja-JP" dirty="0">
                <a:latin typeface="ＭＳ Ｐゴシック" panose="020B0600070205080204" pitchFamily="50" charset="-128"/>
                <a:ea typeface="ＭＳ Ｐゴシック" panose="020B0600070205080204" pitchFamily="50" charset="-128"/>
              </a:rPr>
              <a:t>=300 </a:t>
            </a:r>
          </a:p>
          <a:p>
            <a:pPr marL="444500" lvl="1" indent="0">
              <a:buNone/>
            </a:pPr>
            <a:r>
              <a:rPr lang="ja-JP" altLang="en-US" dirty="0">
                <a:latin typeface="ＭＳ Ｐゴシック" panose="020B0600070205080204" pitchFamily="50" charset="-128"/>
                <a:ea typeface="ＭＳ Ｐゴシック" panose="020B0600070205080204" pitchFamily="50" charset="-128"/>
              </a:rPr>
              <a:t>注）計算が容易になる数値を便宜的に設定。</a:t>
            </a:r>
            <a:endParaRPr lang="en-US" altLang="ja-JP"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A10B2951-78B7-6818-E210-110DBDCF6D70}"/>
              </a:ext>
            </a:extLst>
          </p:cNvPr>
          <p:cNvSpPr>
            <a:spLocks noGrp="1"/>
          </p:cNvSpPr>
          <p:nvPr>
            <p:ph type="sldNum" sz="quarter" idx="2"/>
          </p:nvPr>
        </p:nvSpPr>
        <p:spPr>
          <a:xfrm>
            <a:off x="16618070" y="9296400"/>
            <a:ext cx="330219" cy="348813"/>
          </a:xfrm>
        </p:spPr>
        <p:txBody>
          <a:bodyPr/>
          <a:lstStyle/>
          <a:p>
            <a:fld id="{86CB4B4D-7CA3-9044-876B-883B54F8677D}" type="slidenum">
              <a:rPr lang="en-US" altLang="ja-JP" smtClean="0"/>
              <a:t>35</a:t>
            </a:fld>
            <a:endParaRPr lang="ja-JP" altLang="en-US"/>
          </a:p>
        </p:txBody>
      </p:sp>
    </p:spTree>
    <p:extLst>
      <p:ext uri="{BB962C8B-B14F-4D97-AF65-F5344CB8AC3E}">
        <p14:creationId xmlns:p14="http://schemas.microsoft.com/office/powerpoint/2010/main" val="209060872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C47C613-D9A8-36A1-B7E4-9B203096AE17}"/>
              </a:ext>
            </a:extLst>
          </p:cNvPr>
          <p:cNvSpPr>
            <a:spLocks noGrp="1"/>
          </p:cNvSpPr>
          <p:nvPr>
            <p:ph type="title"/>
          </p:nvPr>
        </p:nvSpPr>
        <p:spPr/>
        <p:txBody>
          <a:bodyPr/>
          <a:lstStyle/>
          <a:p>
            <a:r>
              <a:rPr lang="ja-JP" altLang="en-US" dirty="0"/>
              <a:t>要素価格</a:t>
            </a:r>
          </a:p>
        </p:txBody>
      </p:sp>
      <p:sp>
        <p:nvSpPr>
          <p:cNvPr id="5" name="テキスト プレースホルダー 4">
            <a:extLst>
              <a:ext uri="{FF2B5EF4-FFF2-40B4-BE49-F238E27FC236}">
                <a16:creationId xmlns:a16="http://schemas.microsoft.com/office/drawing/2014/main" id="{0108143C-A4A2-5221-1675-8F8E83A86469}"/>
              </a:ext>
            </a:extLst>
          </p:cNvPr>
          <p:cNvSpPr>
            <a:spLocks noGrp="1"/>
          </p:cNvSpPr>
          <p:nvPr>
            <p:ph type="body" idx="1"/>
          </p:nvPr>
        </p:nvSpPr>
        <p:spPr/>
        <p:txBody>
          <a:bodyPr/>
          <a:lstStyle/>
          <a:p>
            <a:r>
              <a:rPr lang="ja-JP" altLang="en-US" dirty="0"/>
              <a:t>大卒労働者の </a:t>
            </a:r>
            <a:r>
              <a:rPr lang="en-US" altLang="ja-JP" dirty="0"/>
              <a:t>1 </a:t>
            </a:r>
            <a:r>
              <a:rPr lang="ja-JP" altLang="en-US" dirty="0"/>
              <a:t>日当たりの賃金</a:t>
            </a:r>
            <a:r>
              <a:rPr lang="en-US" altLang="ja-JP" dirty="0"/>
              <a:t>=</a:t>
            </a:r>
            <a:r>
              <a:rPr lang="ja-JP" altLang="en-US" dirty="0"/>
              <a:t> </a:t>
            </a:r>
            <a:r>
              <a:rPr lang="en-US" altLang="ja-JP" dirty="0"/>
              <a:t>r</a:t>
            </a:r>
          </a:p>
          <a:p>
            <a:r>
              <a:rPr lang="ja-JP" altLang="en-US" dirty="0"/>
              <a:t>高卒労働者の </a:t>
            </a:r>
            <a:r>
              <a:rPr lang="en-US" altLang="ja-JP" dirty="0"/>
              <a:t>1 </a:t>
            </a:r>
            <a:r>
              <a:rPr lang="ja-JP" altLang="en-US" dirty="0"/>
              <a:t>日当たりの賃金</a:t>
            </a:r>
            <a:r>
              <a:rPr lang="en-US" altLang="ja-JP" dirty="0"/>
              <a:t>=w</a:t>
            </a:r>
            <a:endParaRPr kumimoji="1" lang="ja-JP" altLang="en-US" dirty="0"/>
          </a:p>
          <a:p>
            <a:endParaRPr lang="ja-JP" altLang="en-US" dirty="0"/>
          </a:p>
        </p:txBody>
      </p:sp>
      <p:sp>
        <p:nvSpPr>
          <p:cNvPr id="3" name="スライド番号プレースホルダー 2">
            <a:extLst>
              <a:ext uri="{FF2B5EF4-FFF2-40B4-BE49-F238E27FC236}">
                <a16:creationId xmlns:a16="http://schemas.microsoft.com/office/drawing/2014/main" id="{FF567A7C-240D-DD80-7BD8-7E5A90032539}"/>
              </a:ext>
            </a:extLst>
          </p:cNvPr>
          <p:cNvSpPr>
            <a:spLocks noGrp="1"/>
          </p:cNvSpPr>
          <p:nvPr>
            <p:ph type="sldNum" sz="quarter" idx="2"/>
          </p:nvPr>
        </p:nvSpPr>
        <p:spPr>
          <a:xfrm>
            <a:off x="16618070" y="9296400"/>
            <a:ext cx="330219" cy="348813"/>
          </a:xfrm>
        </p:spPr>
        <p:txBody>
          <a:bodyPr/>
          <a:lstStyle/>
          <a:p>
            <a:fld id="{86CB4B4D-7CA3-9044-876B-883B54F8677D}" type="slidenum">
              <a:rPr lang="en-US" altLang="ja-JP" smtClean="0"/>
              <a:t>36</a:t>
            </a:fld>
            <a:endParaRPr lang="ja-JP" altLang="en-US"/>
          </a:p>
        </p:txBody>
      </p:sp>
    </p:spTree>
    <p:extLst>
      <p:ext uri="{BB962C8B-B14F-4D97-AF65-F5344CB8AC3E}">
        <p14:creationId xmlns:p14="http://schemas.microsoft.com/office/powerpoint/2010/main" val="29201584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5F25BD-5BA7-9067-CB5C-301767354F52}"/>
              </a:ext>
            </a:extLst>
          </p:cNvPr>
          <p:cNvSpPr>
            <a:spLocks noGrp="1"/>
          </p:cNvSpPr>
          <p:nvPr>
            <p:ph type="title"/>
          </p:nvPr>
        </p:nvSpPr>
        <p:spPr>
          <a:xfrm>
            <a:off x="3061810" y="413994"/>
            <a:ext cx="11216639" cy="1326490"/>
          </a:xfrm>
        </p:spPr>
        <p:txBody>
          <a:bodyPr vert="horz" lIns="91440" tIns="45720" rIns="91440" bIns="45720" rtlCol="0" anchor="b">
            <a:normAutofit/>
          </a:bodyPr>
          <a:lstStyle/>
          <a:p>
            <a:pPr algn="l" defTabSz="914400">
              <a:lnSpc>
                <a:spcPct val="90000"/>
              </a:lnSpc>
              <a:spcBef>
                <a:spcPct val="0"/>
              </a:spcBef>
            </a:pPr>
            <a:r>
              <a:rPr lang="zh-TW" altLang="en-US" sz="6700" kern="1200" dirty="0">
                <a:solidFill>
                  <a:schemeClr val="tx1"/>
                </a:solidFill>
                <a:cs typeface="+mj-cs"/>
              </a:rPr>
              <a:t>固定技術係数</a:t>
            </a:r>
            <a:endParaRPr kumimoji="1" lang="en-US" altLang="ja-JP" sz="6700" kern="1200" dirty="0">
              <a:solidFill>
                <a:schemeClr val="tx1"/>
              </a:solidFill>
              <a:cs typeface="+mj-cs"/>
            </a:endParaRPr>
          </a:p>
        </p:txBody>
      </p:sp>
      <p:pic>
        <p:nvPicPr>
          <p:cNvPr id="4" name="図 3" descr="テーブル&#10;&#10;自動的に生成された説明">
            <a:extLst>
              <a:ext uri="{FF2B5EF4-FFF2-40B4-BE49-F238E27FC236}">
                <a16:creationId xmlns:a16="http://schemas.microsoft.com/office/drawing/2014/main" id="{70845AAA-1010-F175-B3AA-0FB03009D55D}"/>
              </a:ext>
            </a:extLst>
          </p:cNvPr>
          <p:cNvPicPr>
            <a:picLocks noChangeAspect="1"/>
          </p:cNvPicPr>
          <p:nvPr/>
        </p:nvPicPr>
        <p:blipFill>
          <a:blip r:embed="rId2"/>
          <a:stretch>
            <a:fillRect/>
          </a:stretch>
        </p:blipFill>
        <p:spPr>
          <a:xfrm>
            <a:off x="3228555" y="2896190"/>
            <a:ext cx="11216638" cy="3757574"/>
          </a:xfrm>
          <a:prstGeom prst="rect">
            <a:avLst/>
          </a:prstGeom>
        </p:spPr>
      </p:pic>
      <p:sp>
        <p:nvSpPr>
          <p:cNvPr id="3" name="スライド番号プレースホルダー 2">
            <a:extLst>
              <a:ext uri="{FF2B5EF4-FFF2-40B4-BE49-F238E27FC236}">
                <a16:creationId xmlns:a16="http://schemas.microsoft.com/office/drawing/2014/main" id="{FEC00408-A04B-2057-8FD1-9AE903894FED}"/>
              </a:ext>
            </a:extLst>
          </p:cNvPr>
          <p:cNvSpPr>
            <a:spLocks noGrp="1"/>
          </p:cNvSpPr>
          <p:nvPr>
            <p:ph type="sldNum" sz="quarter" idx="2"/>
          </p:nvPr>
        </p:nvSpPr>
        <p:spPr>
          <a:xfrm>
            <a:off x="16457647" y="9296400"/>
            <a:ext cx="330219" cy="348813"/>
          </a:xfrm>
        </p:spPr>
        <p:txBody>
          <a:bodyPr/>
          <a:lstStyle/>
          <a:p>
            <a:fld id="{86CB4B4D-7CA3-9044-876B-883B54F8677D}" type="slidenum">
              <a:rPr lang="en-US" altLang="ja-JP" smtClean="0"/>
              <a:t>37</a:t>
            </a:fld>
            <a:endParaRPr lang="ja-JP" altLang="en-US"/>
          </a:p>
        </p:txBody>
      </p:sp>
      <p:sp>
        <p:nvSpPr>
          <p:cNvPr id="7" name="テキスト ボックス 6">
            <a:extLst>
              <a:ext uri="{FF2B5EF4-FFF2-40B4-BE49-F238E27FC236}">
                <a16:creationId xmlns:a16="http://schemas.microsoft.com/office/drawing/2014/main" id="{3E73F992-5679-826A-271A-B3914C6B1A04}"/>
              </a:ext>
            </a:extLst>
          </p:cNvPr>
          <p:cNvSpPr txBox="1"/>
          <p:nvPr/>
        </p:nvSpPr>
        <p:spPr>
          <a:xfrm>
            <a:off x="2761364" y="2087505"/>
            <a:ext cx="11049894"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ja-JP" altLang="en-US" dirty="0"/>
              <a:t>各財 </a:t>
            </a:r>
            <a:r>
              <a:rPr lang="en-US" altLang="ja-JP" dirty="0"/>
              <a:t>1 </a:t>
            </a:r>
            <a:r>
              <a:rPr lang="ja-JP" altLang="en-US" dirty="0"/>
              <a:t>単位の生産に必要な大卒労働者と高卒労働者 の人数（</a:t>
            </a:r>
            <a:r>
              <a:rPr lang="en-US" altLang="ja-JP" b="1" dirty="0"/>
              <a:t>1 </a:t>
            </a:r>
            <a:r>
              <a:rPr lang="ja-JP" altLang="en-US" b="1" dirty="0"/>
              <a:t>日当たり</a:t>
            </a:r>
            <a:r>
              <a:rPr lang="ja-JP" altLang="en-US" dirty="0"/>
              <a:t>）</a:t>
            </a:r>
          </a:p>
        </p:txBody>
      </p:sp>
    </p:spTree>
    <p:extLst>
      <p:ext uri="{BB962C8B-B14F-4D97-AF65-F5344CB8AC3E}">
        <p14:creationId xmlns:p14="http://schemas.microsoft.com/office/powerpoint/2010/main" val="203296885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F1502E-4424-7034-5AAC-2D6A0F2C67FA}"/>
              </a:ext>
            </a:extLst>
          </p:cNvPr>
          <p:cNvSpPr>
            <a:spLocks noGrp="1"/>
          </p:cNvSpPr>
          <p:nvPr>
            <p:ph type="title"/>
          </p:nvPr>
        </p:nvSpPr>
        <p:spPr/>
        <p:txBody>
          <a:bodyPr/>
          <a:lstStyle/>
          <a:p>
            <a:r>
              <a:rPr lang="ja-JP" altLang="en-US" dirty="0"/>
              <a:t>完全競争</a:t>
            </a:r>
            <a:endParaRPr kumimoji="1" lang="ja-JP" altLang="en-US" dirty="0"/>
          </a:p>
        </p:txBody>
      </p:sp>
      <p:sp>
        <p:nvSpPr>
          <p:cNvPr id="3" name="テキスト プレースホルダー 2">
            <a:extLst>
              <a:ext uri="{FF2B5EF4-FFF2-40B4-BE49-F238E27FC236}">
                <a16:creationId xmlns:a16="http://schemas.microsoft.com/office/drawing/2014/main" id="{DB98D1AB-0A36-0FB1-DED6-32EF5B9436A2}"/>
              </a:ext>
            </a:extLst>
          </p:cNvPr>
          <p:cNvSpPr>
            <a:spLocks noGrp="1"/>
          </p:cNvSpPr>
          <p:nvPr>
            <p:ph type="body" idx="1"/>
          </p:nvPr>
        </p:nvSpPr>
        <p:spPr/>
        <p:txBody>
          <a:bodyPr/>
          <a:lstStyle/>
          <a:p>
            <a:pPr marL="0" indent="0">
              <a:buNone/>
            </a:pPr>
            <a:r>
              <a:rPr lang="ja-JP" altLang="en-US" dirty="0"/>
              <a:t>財市場について完全競争を仮定</a:t>
            </a:r>
            <a:endParaRPr lang="en-US" altLang="ja-JP" dirty="0"/>
          </a:p>
          <a:p>
            <a:pPr marL="0" indent="0">
              <a:buNone/>
            </a:pPr>
            <a:r>
              <a:rPr lang="en-US" altLang="ja-JP" dirty="0">
                <a:sym typeface="Wingdings" panose="05000000000000000000" pitchFamily="2" charset="2"/>
              </a:rPr>
              <a:t></a:t>
            </a:r>
            <a:r>
              <a:rPr lang="ja-JP" altLang="en-US" dirty="0"/>
              <a:t>利潤</a:t>
            </a:r>
            <a:r>
              <a:rPr lang="en-US" altLang="ja-JP" dirty="0"/>
              <a:t>=0</a:t>
            </a:r>
          </a:p>
          <a:p>
            <a:pPr marL="0" indent="0">
              <a:buNone/>
            </a:pPr>
            <a:r>
              <a:rPr lang="en-US" altLang="ja-JP" dirty="0">
                <a:sym typeface="Wingdings" panose="05000000000000000000" pitchFamily="2" charset="2"/>
              </a:rPr>
              <a:t></a:t>
            </a:r>
            <a:r>
              <a:rPr lang="ja-JP" altLang="en-US" dirty="0"/>
              <a:t>財の価格</a:t>
            </a:r>
            <a:r>
              <a:rPr lang="en-US" altLang="ja-JP" dirty="0"/>
              <a:t>=</a:t>
            </a:r>
            <a:r>
              <a:rPr lang="ja-JP" altLang="en-US" dirty="0"/>
              <a:t>財 </a:t>
            </a:r>
            <a:r>
              <a:rPr lang="en-US" altLang="ja-JP" dirty="0"/>
              <a:t>1 </a:t>
            </a:r>
            <a:r>
              <a:rPr lang="ja-JP" altLang="en-US" dirty="0"/>
              <a:t>単位当たりの単位費用</a:t>
            </a:r>
            <a:endParaRPr lang="en-US" altLang="ja-JP" dirty="0"/>
          </a:p>
          <a:p>
            <a:pPr marL="0" indent="0">
              <a:buNone/>
            </a:pPr>
            <a:r>
              <a:rPr lang="ja-JP" altLang="en-US" dirty="0"/>
              <a:t>　したがって，財価格が賃金支払額合計と一致</a:t>
            </a:r>
            <a:endParaRPr lang="en-US" altLang="ja-JP" dirty="0"/>
          </a:p>
        </p:txBody>
      </p:sp>
      <p:sp>
        <p:nvSpPr>
          <p:cNvPr id="4" name="スライド番号プレースホルダー 3">
            <a:extLst>
              <a:ext uri="{FF2B5EF4-FFF2-40B4-BE49-F238E27FC236}">
                <a16:creationId xmlns:a16="http://schemas.microsoft.com/office/drawing/2014/main" id="{BF765093-9D6A-08A0-F4BA-AB9ADA6B2BB6}"/>
              </a:ext>
            </a:extLst>
          </p:cNvPr>
          <p:cNvSpPr>
            <a:spLocks noGrp="1"/>
          </p:cNvSpPr>
          <p:nvPr>
            <p:ph type="sldNum" sz="quarter" idx="2"/>
          </p:nvPr>
        </p:nvSpPr>
        <p:spPr>
          <a:xfrm>
            <a:off x="16618070" y="9296400"/>
            <a:ext cx="330219" cy="348813"/>
          </a:xfrm>
        </p:spPr>
        <p:txBody>
          <a:bodyPr/>
          <a:lstStyle/>
          <a:p>
            <a:fld id="{86CB4B4D-7CA3-9044-876B-883B54F8677D}" type="slidenum">
              <a:rPr lang="en-US" altLang="ja-JP" smtClean="0"/>
              <a:t>38</a:t>
            </a:fld>
            <a:endParaRPr lang="ja-JP" altLang="en-US"/>
          </a:p>
        </p:txBody>
      </p:sp>
    </p:spTree>
    <p:extLst>
      <p:ext uri="{BB962C8B-B14F-4D97-AF65-F5344CB8AC3E}">
        <p14:creationId xmlns:p14="http://schemas.microsoft.com/office/powerpoint/2010/main" val="2570577705"/>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C0FEAE-A902-CDB7-C767-BD2BAE0B43FB}"/>
              </a:ext>
            </a:extLst>
          </p:cNvPr>
          <p:cNvSpPr>
            <a:spLocks noGrp="1"/>
          </p:cNvSpPr>
          <p:nvPr>
            <p:ph type="title"/>
          </p:nvPr>
        </p:nvSpPr>
        <p:spPr/>
        <p:txBody>
          <a:bodyPr/>
          <a:lstStyle/>
          <a:p>
            <a:r>
              <a:rPr kumimoji="1" lang="ja-JP" altLang="en-US" dirty="0"/>
              <a:t>ゼロ利潤条件①</a:t>
            </a:r>
          </a:p>
        </p:txBody>
      </p:sp>
      <mc:AlternateContent xmlns:mc="http://schemas.openxmlformats.org/markup-compatibility/2006" xmlns:a14="http://schemas.microsoft.com/office/drawing/2010/main">
        <mc:Choice Requires="a14">
          <p:sp>
            <p:nvSpPr>
              <p:cNvPr id="3" name="テキスト プレースホルダー 2">
                <a:extLst>
                  <a:ext uri="{FF2B5EF4-FFF2-40B4-BE49-F238E27FC236}">
                    <a16:creationId xmlns:a16="http://schemas.microsoft.com/office/drawing/2014/main" id="{EEB9825F-21B3-6706-779B-460F507ED613}"/>
                  </a:ext>
                </a:extLst>
              </p:cNvPr>
              <p:cNvSpPr>
                <a:spLocks noGrp="1"/>
              </p:cNvSpPr>
              <p:nvPr>
                <p:ph type="body" idx="1"/>
              </p:nvPr>
            </p:nvSpPr>
            <p:spPr/>
            <p:txBody>
              <a:bodyPr>
                <a:normAutofit/>
              </a:bodyPr>
              <a:lstStyle/>
              <a:p>
                <a:pPr marL="0" indent="0">
                  <a:buNone/>
                </a:pPr>
                <a:r>
                  <a:rPr lang="ja-JP" altLang="ja-JP" sz="2800" dirty="0">
                    <a:cs typeface="ＭＳ 明朝" panose="02020609040205080304" pitchFamily="17" charset="-128"/>
                  </a:rPr>
                  <a:t>大卒集約財</a:t>
                </a:r>
                <a:r>
                  <a:rPr lang="ja-JP" altLang="en-US" sz="2800" dirty="0">
                    <a:cs typeface="ＭＳ 明朝" panose="02020609040205080304" pitchFamily="17" charset="-128"/>
                  </a:rPr>
                  <a:t>（</a:t>
                </a:r>
                <a:r>
                  <a:rPr lang="en-US" altLang="ja-JP" sz="2800" dirty="0">
                    <a:cs typeface="ＭＳ 明朝" panose="02020609040205080304" pitchFamily="17" charset="-128"/>
                  </a:rPr>
                  <a:t>PC</a:t>
                </a:r>
                <a:r>
                  <a:rPr lang="ja-JP" altLang="en-US" sz="2800" dirty="0">
                    <a:cs typeface="ＭＳ 明朝" panose="02020609040205080304" pitchFamily="17" charset="-128"/>
                  </a:rPr>
                  <a:t>）</a:t>
                </a:r>
                <a:r>
                  <a:rPr lang="ja-JP" altLang="ja-JP" sz="2800" dirty="0">
                    <a:cs typeface="ＭＳ 明朝" panose="02020609040205080304" pitchFamily="17" charset="-128"/>
                  </a:rPr>
                  <a:t>について</a:t>
                </a:r>
                <a:r>
                  <a:rPr lang="ja-JP" altLang="en-US" sz="2800" dirty="0">
                    <a:cs typeface="ＭＳ 明朝" panose="02020609040205080304" pitchFamily="17" charset="-128"/>
                  </a:rPr>
                  <a:t>，</a:t>
                </a:r>
                <a:endParaRPr lang="ja-JP" altLang="ja-JP" sz="2800" dirty="0"/>
              </a:p>
              <a:p>
                <a:pPr marL="0" indent="0">
                  <a:buNone/>
                </a:pPr>
                <a14:m>
                  <m:oMathPara xmlns:m="http://schemas.openxmlformats.org/officeDocument/2006/math">
                    <m:oMathParaPr>
                      <m:jc m:val="centerGroup"/>
                    </m:oMathParaPr>
                    <m:oMath xmlns:m="http://schemas.openxmlformats.org/officeDocument/2006/math">
                      <m:r>
                        <a:rPr lang="en-US" altLang="ja-JP" sz="2800" i="1">
                          <a:latin typeface="Cambria Math" panose="02040503050406030204" pitchFamily="18" charset="0"/>
                          <a:ea typeface="ＭＳ 明朝" panose="02020609040205080304" pitchFamily="17" charset="-128"/>
                          <a:cs typeface="ＭＳ 明朝" panose="02020609040205080304" pitchFamily="17" charset="-128"/>
                        </a:rPr>
                        <m:t>2</m:t>
                      </m:r>
                      <m:r>
                        <a:rPr lang="en-US" altLang="ja-JP" sz="2800" i="1">
                          <a:latin typeface="Cambria Math" panose="02040503050406030204" pitchFamily="18" charset="0"/>
                          <a:ea typeface="ＭＳ 明朝" panose="02020609040205080304" pitchFamily="17" charset="-128"/>
                          <a:cs typeface="ＭＳ 明朝" panose="02020609040205080304" pitchFamily="17" charset="-128"/>
                        </a:rPr>
                        <m:t>𝑟</m:t>
                      </m:r>
                      <m:r>
                        <a:rPr lang="en-US" altLang="ja-JP" sz="2800" i="1">
                          <a:latin typeface="Cambria Math" panose="02040503050406030204" pitchFamily="18" charset="0"/>
                          <a:ea typeface="ＭＳ 明朝" panose="02020609040205080304" pitchFamily="17" charset="-128"/>
                          <a:cs typeface="ＭＳ 明朝" panose="02020609040205080304" pitchFamily="17" charset="-128"/>
                        </a:rPr>
                        <m:t>+2</m:t>
                      </m:r>
                      <m:r>
                        <a:rPr lang="en-US" altLang="ja-JP" sz="2800" i="1">
                          <a:latin typeface="Cambria Math" panose="02040503050406030204" pitchFamily="18" charset="0"/>
                          <a:ea typeface="ＭＳ 明朝" panose="02020609040205080304" pitchFamily="17" charset="-128"/>
                          <a:cs typeface="ＭＳ 明朝" panose="02020609040205080304" pitchFamily="17" charset="-128"/>
                        </a:rPr>
                        <m:t>𝑤</m:t>
                      </m:r>
                      <m:r>
                        <a:rPr lang="en-US" altLang="ja-JP" sz="2800" i="1">
                          <a:latin typeface="Cambria Math" panose="02040503050406030204" pitchFamily="18" charset="0"/>
                          <a:ea typeface="ＭＳ 明朝" panose="02020609040205080304" pitchFamily="17" charset="-128"/>
                          <a:cs typeface="ＭＳ 明朝" panose="02020609040205080304" pitchFamily="17" charset="-128"/>
                        </a:rPr>
                        <m:t>=400</m:t>
                      </m:r>
                    </m:oMath>
                  </m:oMathPara>
                </a14:m>
                <a:endParaRPr lang="ja-JP" altLang="ja-JP" sz="2800" dirty="0"/>
              </a:p>
              <a:p>
                <a:pPr marL="0" indent="0">
                  <a:buNone/>
                </a:pPr>
                <a:r>
                  <a:rPr lang="ja-JP" altLang="ja-JP" sz="2800" dirty="0">
                    <a:cs typeface="ＭＳ 明朝" panose="02020609040205080304" pitchFamily="17" charset="-128"/>
                  </a:rPr>
                  <a:t>が成り立つはずである。式を変形すると</a:t>
                </a:r>
                <a:r>
                  <a:rPr lang="ja-JP" altLang="en-US" sz="2800" dirty="0">
                    <a:cs typeface="ＭＳ 明朝" panose="02020609040205080304" pitchFamily="17" charset="-128"/>
                  </a:rPr>
                  <a:t>，</a:t>
                </a:r>
                <a:endParaRPr lang="en-US" altLang="ja-JP" sz="2800" dirty="0">
                  <a:cs typeface="ＭＳ 明朝" panose="02020609040205080304" pitchFamily="17" charset="-128"/>
                </a:endParaRPr>
              </a:p>
              <a:p>
                <a:pPr marL="0" indent="0">
                  <a:buNone/>
                </a:pPr>
                <a:endParaRPr lang="ja-JP" altLang="ja-JP" sz="2800" dirty="0"/>
              </a:p>
              <a:p>
                <a:pPr marL="0" indent="0">
                  <a:buNone/>
                </a:pPr>
                <a14:m>
                  <m:oMathPara xmlns:m="http://schemas.openxmlformats.org/officeDocument/2006/math">
                    <m:oMathParaPr>
                      <m:jc m:val="centerGroup"/>
                    </m:oMathParaPr>
                    <m:oMath xmlns:m="http://schemas.openxmlformats.org/officeDocument/2006/math">
                      <m:eqArr>
                        <m:eqArrPr>
                          <m:ctrlPr>
                            <a:rPr lang="ja-JP" altLang="ja-JP" sz="2800" i="1">
                              <a:latin typeface="Cambria Math" panose="02040503050406030204" pitchFamily="18" charset="0"/>
                              <a:ea typeface="Cambria Math" panose="02040503050406030204" pitchFamily="18" charset="0"/>
                              <a:cs typeface="ＭＳ 明朝" panose="02020609040205080304" pitchFamily="17" charset="-128"/>
                            </a:rPr>
                          </m:ctrlPr>
                        </m:eqArrPr>
                        <m:e>
                          <m:r>
                            <a:rPr lang="en-US" altLang="ja-JP" sz="2800" i="1">
                              <a:latin typeface="Cambria Math" panose="02040503050406030204" pitchFamily="18" charset="0"/>
                              <a:ea typeface="ＭＳ 明朝" panose="02020609040205080304" pitchFamily="17" charset="-128"/>
                              <a:cs typeface="ＭＳ 明朝" panose="02020609040205080304" pitchFamily="17" charset="-128"/>
                            </a:rPr>
                            <m:t>𝑤</m:t>
                          </m:r>
                          <m:r>
                            <a:rPr lang="en-US" altLang="ja-JP" sz="2800" i="1">
                              <a:latin typeface="Cambria Math" panose="02040503050406030204" pitchFamily="18" charset="0"/>
                              <a:ea typeface="ＭＳ 明朝" panose="02020609040205080304" pitchFamily="17" charset="-128"/>
                              <a:cs typeface="ＭＳ 明朝" panose="02020609040205080304" pitchFamily="17" charset="-128"/>
                            </a:rPr>
                            <m:t>=−</m:t>
                          </m:r>
                          <m:r>
                            <a:rPr lang="en-US" altLang="ja-JP" sz="2800" i="1">
                              <a:latin typeface="Cambria Math" panose="02040503050406030204" pitchFamily="18" charset="0"/>
                              <a:ea typeface="ＭＳ 明朝" panose="02020609040205080304" pitchFamily="17" charset="-128"/>
                              <a:cs typeface="ＭＳ 明朝" panose="02020609040205080304" pitchFamily="17" charset="-128"/>
                            </a:rPr>
                            <m:t>𝑟</m:t>
                          </m:r>
                          <m:r>
                            <a:rPr lang="en-US" altLang="ja-JP" sz="2800" i="1">
                              <a:latin typeface="Cambria Math" panose="02040503050406030204" pitchFamily="18" charset="0"/>
                              <a:ea typeface="ＭＳ 明朝" panose="02020609040205080304" pitchFamily="17" charset="-128"/>
                              <a:cs typeface="ＭＳ 明朝" panose="02020609040205080304" pitchFamily="17" charset="-128"/>
                            </a:rPr>
                            <m:t>+200</m:t>
                          </m:r>
                        </m:e>
                      </m:eqArr>
                    </m:oMath>
                  </m:oMathPara>
                </a14:m>
                <a:endParaRPr lang="ja-JP" altLang="ja-JP" sz="2800" dirty="0"/>
              </a:p>
              <a:p>
                <a:pPr marL="0" indent="0">
                  <a:buNone/>
                </a:pPr>
                <a:r>
                  <a:rPr lang="ja-JP" altLang="ja-JP" sz="2800" dirty="0">
                    <a:cs typeface="ＭＳ 明朝" panose="02020609040205080304" pitchFamily="17" charset="-128"/>
                  </a:rPr>
                  <a:t>が得られる（</a:t>
                </a:r>
                <a:r>
                  <a:rPr lang="en-US" altLang="ja-JP" sz="2800" dirty="0">
                    <a:cs typeface="ＭＳ 明朝" panose="02020609040205080304" pitchFamily="17" charset="-128"/>
                  </a:rPr>
                  <a:t>PC</a:t>
                </a:r>
                <a:r>
                  <a:rPr lang="ja-JP" altLang="ja-JP" sz="2800" dirty="0">
                    <a:cs typeface="ＭＳ 明朝" panose="02020609040205080304" pitchFamily="17" charset="-128"/>
                  </a:rPr>
                  <a:t>のゼロ利潤条件式）</a:t>
                </a:r>
                <a:endParaRPr kumimoji="1" lang="ja-JP" altLang="en-US" sz="4400" dirty="0"/>
              </a:p>
            </p:txBody>
          </p:sp>
        </mc:Choice>
        <mc:Fallback xmlns="">
          <p:sp>
            <p:nvSpPr>
              <p:cNvPr id="3" name="テキスト プレースホルダー 2">
                <a:extLst>
                  <a:ext uri="{FF2B5EF4-FFF2-40B4-BE49-F238E27FC236}">
                    <a16:creationId xmlns:a16="http://schemas.microsoft.com/office/drawing/2014/main" id="{EEB9825F-21B3-6706-779B-460F507ED613}"/>
                  </a:ext>
                </a:extLst>
              </p:cNvPr>
              <p:cNvSpPr>
                <a:spLocks noGrp="1" noRot="1" noChangeAspect="1" noMove="1" noResize="1" noEditPoints="1" noAdjustHandles="1" noChangeArrowheads="1" noChangeShapeType="1" noTextEdit="1"/>
              </p:cNvSpPr>
              <p:nvPr>
                <p:ph type="body" idx="1"/>
              </p:nvPr>
            </p:nvSpPr>
            <p:spPr>
              <a:blipFill>
                <a:blip r:embed="rId2"/>
                <a:stretch>
                  <a:fillRect l="-1483"/>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F31CAB4D-9C74-3D4E-E4D0-01B5653F5837}"/>
              </a:ext>
            </a:extLst>
          </p:cNvPr>
          <p:cNvSpPr>
            <a:spLocks noGrp="1"/>
          </p:cNvSpPr>
          <p:nvPr>
            <p:ph type="sldNum" sz="quarter" idx="2"/>
          </p:nvPr>
        </p:nvSpPr>
        <p:spPr>
          <a:xfrm>
            <a:off x="16618070" y="9296400"/>
            <a:ext cx="330219" cy="348813"/>
          </a:xfrm>
        </p:spPr>
        <p:txBody>
          <a:bodyPr/>
          <a:lstStyle/>
          <a:p>
            <a:fld id="{86CB4B4D-7CA3-9044-876B-883B54F8677D}" type="slidenum">
              <a:rPr lang="en-US" altLang="ja-JP" smtClean="0"/>
              <a:t>39</a:t>
            </a:fld>
            <a:endParaRPr lang="ja-JP" altLang="en-US"/>
          </a:p>
        </p:txBody>
      </p:sp>
    </p:spTree>
    <p:extLst>
      <p:ext uri="{BB962C8B-B14F-4D97-AF65-F5344CB8AC3E}">
        <p14:creationId xmlns:p14="http://schemas.microsoft.com/office/powerpoint/2010/main" val="164090998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1. 産業間貿易"/>
          <p:cNvSpPr txBox="1">
            <a:spLocks noGrp="1"/>
          </p:cNvSpPr>
          <p:nvPr>
            <p:ph type="title"/>
          </p:nvPr>
        </p:nvSpPr>
        <p:spPr>
          <a:prstGeom prst="rect">
            <a:avLst/>
          </a:prstGeom>
        </p:spPr>
        <p:txBody>
          <a:bodyPr>
            <a:noAutofit/>
          </a:bodyPr>
          <a:lstStyle/>
          <a:p>
            <a:r>
              <a:rPr lang="en-US" altLang="ja-JP" sz="6000" dirty="0"/>
              <a:t>1 </a:t>
            </a:r>
            <a:r>
              <a:rPr lang="ja-JP" altLang="en-US" sz="6000" dirty="0"/>
              <a:t>ヘクシャー ＝ オリーン・モデル</a:t>
            </a:r>
            <a:endParaRPr sz="6000" dirty="0"/>
          </a:p>
        </p:txBody>
      </p:sp>
      <p:sp>
        <p:nvSpPr>
          <p:cNvPr id="124" name="・・・A国が産業Xの財をB国に輸出し、…"/>
          <p:cNvSpPr txBox="1">
            <a:spLocks noGrp="1"/>
          </p:cNvSpPr>
          <p:nvPr>
            <p:ph type="body" sz="half" idx="1"/>
          </p:nvPr>
        </p:nvSpPr>
        <p:spPr>
          <a:xfrm>
            <a:off x="3120231" y="2590800"/>
            <a:ext cx="11099800" cy="3220492"/>
          </a:xfrm>
          <a:prstGeom prst="rect">
            <a:avLst/>
          </a:prstGeom>
        </p:spPr>
        <p:txBody>
          <a:bodyPr anchor="t">
            <a:normAutofit fontScale="92500" lnSpcReduction="20000"/>
          </a:bodyPr>
          <a:lstStyle/>
          <a:p>
            <a:pPr marL="0" indent="0">
              <a:buSzTx/>
              <a:buNone/>
            </a:pPr>
            <a:r>
              <a:rPr lang="ja-JP" altLang="en-US" dirty="0">
                <a:latin typeface="ＭＳ Ｐゴシック" panose="020B0600070205080204" pitchFamily="50" charset="-128"/>
                <a:ea typeface="ＭＳ Ｐゴシック" panose="020B0600070205080204" pitchFamily="50" charset="-128"/>
              </a:rPr>
              <a:t>産業</a:t>
            </a:r>
            <a:r>
              <a:rPr lang="ja-JP" altLang="en-US" dirty="0">
                <a:solidFill>
                  <a:srgbClr val="0433FF"/>
                </a:solidFill>
                <a:latin typeface="ＭＳ Ｐゴシック" panose="020B0600070205080204" pitchFamily="50" charset="-128"/>
                <a:ea typeface="ＭＳ Ｐゴシック" panose="020B0600070205080204" pitchFamily="50" charset="-128"/>
              </a:rPr>
              <a:t>間</a:t>
            </a:r>
            <a:r>
              <a:rPr lang="ja-JP" altLang="en-US" dirty="0">
                <a:latin typeface="ＭＳ Ｐゴシック" panose="020B0600070205080204" pitchFamily="50" charset="-128"/>
                <a:ea typeface="ＭＳ Ｐゴシック" panose="020B0600070205080204" pitchFamily="50" charset="-128"/>
              </a:rPr>
              <a:t>貿易</a:t>
            </a:r>
            <a:endParaRPr lang="en-US" dirty="0">
              <a:latin typeface="ＭＳ Ｐゴシック" panose="020B0600070205080204" pitchFamily="50" charset="-128"/>
              <a:ea typeface="ＭＳ Ｐゴシック" panose="020B0600070205080204" pitchFamily="50" charset="-128"/>
            </a:endParaRPr>
          </a:p>
          <a:p>
            <a:pPr marL="0" indent="0">
              <a:buSzTx/>
              <a:buNone/>
            </a:pP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A</a:t>
            </a:r>
            <a:r>
              <a:rPr lang="ja-JP" altLang="en-US" dirty="0">
                <a:latin typeface="ＭＳ Ｐゴシック" panose="020B0600070205080204" pitchFamily="50" charset="-128"/>
                <a:ea typeface="ＭＳ Ｐゴシック" panose="020B0600070205080204" pitchFamily="50" charset="-128"/>
              </a:rPr>
              <a:t>国が産業</a:t>
            </a:r>
            <a:r>
              <a:rPr lang="en-US" altLang="ja-JP" dirty="0">
                <a:latin typeface="ＭＳ Ｐゴシック" panose="020B0600070205080204" pitchFamily="50" charset="-128"/>
                <a:ea typeface="ＭＳ Ｐゴシック" panose="020B0600070205080204" pitchFamily="50" charset="-128"/>
              </a:rPr>
              <a:t>X</a:t>
            </a:r>
            <a:r>
              <a:rPr lang="ja-JP" altLang="en-US" dirty="0">
                <a:latin typeface="ＭＳ Ｐゴシック" panose="020B0600070205080204" pitchFamily="50" charset="-128"/>
                <a:ea typeface="ＭＳ Ｐゴシック" panose="020B0600070205080204" pitchFamily="50" charset="-128"/>
              </a:rPr>
              <a:t>の財を</a:t>
            </a:r>
            <a:r>
              <a:rPr lang="en-US" altLang="ja-JP" dirty="0">
                <a:latin typeface="ＭＳ Ｐゴシック" panose="020B0600070205080204" pitchFamily="50" charset="-128"/>
                <a:ea typeface="ＭＳ Ｐゴシック" panose="020B0600070205080204" pitchFamily="50" charset="-128"/>
              </a:rPr>
              <a:t>B</a:t>
            </a:r>
            <a:r>
              <a:rPr lang="ja-JP" altLang="en-US" dirty="0">
                <a:latin typeface="ＭＳ Ｐゴシック" panose="020B0600070205080204" pitchFamily="50" charset="-128"/>
                <a:ea typeface="ＭＳ Ｐゴシック" panose="020B0600070205080204" pitchFamily="50" charset="-128"/>
              </a:rPr>
              <a:t>国に輸出し，</a:t>
            </a:r>
          </a:p>
          <a:p>
            <a:pPr marL="0" indent="0">
              <a:buSzTx/>
              <a:buNone/>
            </a:pP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B</a:t>
            </a:r>
            <a:r>
              <a:rPr lang="ja-JP" altLang="en-US" dirty="0">
                <a:latin typeface="ＭＳ Ｐゴシック" panose="020B0600070205080204" pitchFamily="50" charset="-128"/>
                <a:ea typeface="ＭＳ Ｐゴシック" panose="020B0600070205080204" pitchFamily="50" charset="-128"/>
              </a:rPr>
              <a:t>国が産業</a:t>
            </a:r>
            <a:r>
              <a:rPr lang="en-US" altLang="ja-JP" dirty="0">
                <a:latin typeface="ＭＳ Ｐゴシック" panose="020B0600070205080204" pitchFamily="50" charset="-128"/>
                <a:ea typeface="ＭＳ Ｐゴシック" panose="020B0600070205080204" pitchFamily="50" charset="-128"/>
              </a:rPr>
              <a:t>Y</a:t>
            </a:r>
            <a:r>
              <a:rPr lang="ja-JP" altLang="en-US" dirty="0">
                <a:latin typeface="ＭＳ Ｐゴシック" panose="020B0600070205080204" pitchFamily="50" charset="-128"/>
                <a:ea typeface="ＭＳ Ｐゴシック" panose="020B0600070205080204" pitchFamily="50" charset="-128"/>
              </a:rPr>
              <a:t>の財を</a:t>
            </a:r>
            <a:r>
              <a:rPr lang="en-US" altLang="ja-JP" dirty="0">
                <a:latin typeface="ＭＳ Ｐゴシック" panose="020B0600070205080204" pitchFamily="50" charset="-128"/>
                <a:ea typeface="ＭＳ Ｐゴシック" panose="020B0600070205080204" pitchFamily="50" charset="-128"/>
              </a:rPr>
              <a:t>A</a:t>
            </a:r>
            <a:r>
              <a:rPr lang="ja-JP" altLang="en-US" dirty="0">
                <a:latin typeface="ＭＳ Ｐゴシック" panose="020B0600070205080204" pitchFamily="50" charset="-128"/>
                <a:ea typeface="ＭＳ Ｐゴシック" panose="020B0600070205080204" pitchFamily="50" charset="-128"/>
              </a:rPr>
              <a:t>国に輸出する</a:t>
            </a:r>
          </a:p>
          <a:p>
            <a:pPr marL="0" indent="0">
              <a:buSzTx/>
              <a:buNone/>
            </a:pPr>
            <a:r>
              <a:rPr lang="ja-JP" altLang="en-US" dirty="0">
                <a:latin typeface="ＭＳ Ｐゴシック" panose="020B0600070205080204" pitchFamily="50" charset="-128"/>
                <a:ea typeface="ＭＳ Ｐゴシック" panose="020B0600070205080204" pitchFamily="50" charset="-128"/>
              </a:rPr>
              <a:t>　　　といった，異なる産業の財を輸出し合う貿易パターン</a:t>
            </a:r>
          </a:p>
        </p:txBody>
      </p:sp>
      <p:sp>
        <p:nvSpPr>
          <p:cNvPr id="125" name="日本"/>
          <p:cNvSpPr/>
          <p:nvPr/>
        </p:nvSpPr>
        <p:spPr>
          <a:xfrm>
            <a:off x="3717131" y="6756400"/>
            <a:ext cx="2147888" cy="8809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21600" y="0"/>
                </a:lnTo>
                <a:lnTo>
                  <a:pt x="21600" y="21600"/>
                </a:lnTo>
                <a:lnTo>
                  <a:pt x="0" y="21600"/>
                </a:lnTo>
                <a:lnTo>
                  <a:pt x="0" y="0"/>
                </a:lnTo>
                <a:close/>
              </a:path>
            </a:pathLst>
          </a:cu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3900">
                <a:latin typeface="+mn-lt"/>
                <a:ea typeface="+mn-ea"/>
                <a:cs typeface="+mn-cs"/>
                <a:sym typeface="ヒラギノ角ゴ ProN W3"/>
              </a:defRPr>
            </a:lvl1pPr>
          </a:lstStyle>
          <a:p>
            <a:r>
              <a:rPr dirty="0" err="1">
                <a:latin typeface="ＭＳ Ｐゴシック" panose="020B0600070205080204" pitchFamily="50" charset="-128"/>
                <a:ea typeface="ＭＳ Ｐゴシック" panose="020B0600070205080204" pitchFamily="50" charset="-128"/>
              </a:rPr>
              <a:t>日本</a:t>
            </a:r>
            <a:endParaRPr dirty="0">
              <a:latin typeface="ＭＳ Ｐゴシック" panose="020B0600070205080204" pitchFamily="50" charset="-128"/>
              <a:ea typeface="ＭＳ Ｐゴシック" panose="020B0600070205080204" pitchFamily="50" charset="-128"/>
            </a:endParaRPr>
          </a:p>
        </p:txBody>
      </p:sp>
      <p:sp>
        <p:nvSpPr>
          <p:cNvPr id="126" name="インド"/>
          <p:cNvSpPr/>
          <p:nvPr/>
        </p:nvSpPr>
        <p:spPr>
          <a:xfrm>
            <a:off x="10194131" y="6756400"/>
            <a:ext cx="2147888" cy="8809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21600" y="0"/>
                </a:lnTo>
                <a:lnTo>
                  <a:pt x="21600" y="21600"/>
                </a:lnTo>
                <a:lnTo>
                  <a:pt x="0" y="21600"/>
                </a:lnTo>
                <a:lnTo>
                  <a:pt x="0" y="0"/>
                </a:lnTo>
                <a:close/>
              </a:path>
            </a:pathLst>
          </a:cu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3900">
                <a:latin typeface="+mn-lt"/>
                <a:ea typeface="+mn-ea"/>
                <a:cs typeface="+mn-cs"/>
                <a:sym typeface="ヒラギノ角ゴ ProN W3"/>
              </a:defRPr>
            </a:lvl1pPr>
          </a:lstStyle>
          <a:p>
            <a:r>
              <a:rPr dirty="0" err="1">
                <a:latin typeface="ＭＳ Ｐゴシック" panose="020B0600070205080204" pitchFamily="50" charset="-128"/>
                <a:ea typeface="ＭＳ Ｐゴシック" panose="020B0600070205080204" pitchFamily="50" charset="-128"/>
              </a:rPr>
              <a:t>インド</a:t>
            </a:r>
            <a:endParaRPr dirty="0">
              <a:latin typeface="ＭＳ Ｐゴシック" panose="020B0600070205080204" pitchFamily="50" charset="-128"/>
              <a:ea typeface="ＭＳ Ｐゴシック" panose="020B0600070205080204" pitchFamily="50" charset="-128"/>
            </a:endParaRPr>
          </a:p>
        </p:txBody>
      </p:sp>
      <p:sp>
        <p:nvSpPr>
          <p:cNvPr id="127" name="Line"/>
          <p:cNvSpPr/>
          <p:nvPr/>
        </p:nvSpPr>
        <p:spPr>
          <a:xfrm>
            <a:off x="5863432" y="7061200"/>
            <a:ext cx="4152405" cy="0"/>
          </a:xfrm>
          <a:prstGeom prst="line">
            <a:avLst/>
          </a:prstGeom>
          <a:ln w="25400">
            <a:solidFill>
              <a:srgbClr val="000000"/>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sz="2200">
              <a:latin typeface="ＭＳ Ｐゴシック" panose="020B0600070205080204" pitchFamily="50" charset="-128"/>
              <a:ea typeface="ＭＳ Ｐゴシック" panose="020B0600070205080204" pitchFamily="50" charset="-128"/>
            </a:endParaRPr>
          </a:p>
        </p:txBody>
      </p:sp>
      <p:sp>
        <p:nvSpPr>
          <p:cNvPr id="128" name="車"/>
          <p:cNvSpPr txBox="1"/>
          <p:nvPr/>
        </p:nvSpPr>
        <p:spPr>
          <a:xfrm>
            <a:off x="6966347" y="6539667"/>
            <a:ext cx="410369"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dirty="0">
                <a:latin typeface="ＭＳ Ｐゴシック" panose="020B0600070205080204" pitchFamily="50" charset="-128"/>
                <a:ea typeface="ＭＳ Ｐゴシック" panose="020B0600070205080204" pitchFamily="50" charset="-128"/>
              </a:rPr>
              <a:t>車</a:t>
            </a:r>
          </a:p>
        </p:txBody>
      </p:sp>
      <p:sp>
        <p:nvSpPr>
          <p:cNvPr id="129" name="Line"/>
          <p:cNvSpPr/>
          <p:nvPr/>
        </p:nvSpPr>
        <p:spPr>
          <a:xfrm flipH="1">
            <a:off x="6287838" y="7415709"/>
            <a:ext cx="3875587" cy="1"/>
          </a:xfrm>
          <a:prstGeom prst="line">
            <a:avLst/>
          </a:prstGeom>
          <a:ln w="25400">
            <a:solidFill>
              <a:srgbClr val="000000"/>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sz="2200">
              <a:latin typeface="ＭＳ Ｐゴシック" panose="020B0600070205080204" pitchFamily="50" charset="-128"/>
              <a:ea typeface="ＭＳ Ｐゴシック" panose="020B0600070205080204" pitchFamily="50" charset="-128"/>
            </a:endParaRPr>
          </a:p>
        </p:txBody>
      </p:sp>
      <p:sp>
        <p:nvSpPr>
          <p:cNvPr id="130" name="小麦"/>
          <p:cNvSpPr txBox="1"/>
          <p:nvPr/>
        </p:nvSpPr>
        <p:spPr>
          <a:xfrm>
            <a:off x="7580563" y="7409438"/>
            <a:ext cx="7181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lang="ja-JP" altLang="en-US" dirty="0">
                <a:latin typeface="ＭＳ Ｐゴシック" panose="020B0600070205080204" pitchFamily="50" charset="-128"/>
                <a:ea typeface="ＭＳ Ｐゴシック" panose="020B0600070205080204" pitchFamily="50" charset="-128"/>
              </a:rPr>
              <a:t>小麦</a:t>
            </a:r>
            <a:endParaRPr dirty="0">
              <a:latin typeface="ＭＳ Ｐゴシック" panose="020B0600070205080204" pitchFamily="50" charset="-128"/>
              <a:ea typeface="ＭＳ Ｐゴシック" panose="020B0600070205080204" pitchFamily="50" charset="-128"/>
            </a:endParaRPr>
          </a:p>
        </p:txBody>
      </p:sp>
      <p:sp>
        <p:nvSpPr>
          <p:cNvPr id="131" name="例"/>
          <p:cNvSpPr txBox="1"/>
          <p:nvPr/>
        </p:nvSpPr>
        <p:spPr>
          <a:xfrm>
            <a:off x="3232547" y="6341547"/>
            <a:ext cx="410369"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dirty="0">
                <a:latin typeface="ＭＳ Ｐゴシック" panose="020B0600070205080204" pitchFamily="50" charset="-128"/>
                <a:ea typeface="ＭＳ Ｐゴシック" panose="020B0600070205080204" pitchFamily="50" charset="-128"/>
              </a:rPr>
              <a:t>例</a:t>
            </a:r>
          </a:p>
        </p:txBody>
      </p:sp>
      <p:sp>
        <p:nvSpPr>
          <p:cNvPr id="132" name="—&gt;伝統的貿易理論"/>
          <p:cNvSpPr txBox="1"/>
          <p:nvPr/>
        </p:nvSpPr>
        <p:spPr>
          <a:xfrm>
            <a:off x="3234581" y="8549710"/>
            <a:ext cx="2616101"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lang="en-US" altLang="zh-TW" dirty="0">
                <a:latin typeface="ＭＳ Ｐゴシック" panose="020B0600070205080204" pitchFamily="50" charset="-128"/>
                <a:ea typeface="ＭＳ Ｐゴシック" panose="020B0600070205080204" pitchFamily="50" charset="-128"/>
              </a:rPr>
              <a:t>—&gt;</a:t>
            </a:r>
            <a:r>
              <a:rPr lang="zh-TW" altLang="en-US" dirty="0">
                <a:latin typeface="ＭＳ Ｐゴシック" panose="020B0600070205080204" pitchFamily="50" charset="-128"/>
                <a:ea typeface="ＭＳ Ｐゴシック" panose="020B0600070205080204" pitchFamily="50" charset="-128"/>
              </a:rPr>
              <a:t>伝統的貿易理論</a:t>
            </a:r>
          </a:p>
        </p:txBody>
      </p:sp>
      <p:sp>
        <p:nvSpPr>
          <p:cNvPr id="133" name="Slide Number"/>
          <p:cNvSpPr txBox="1">
            <a:spLocks noGrp="1"/>
          </p:cNvSpPr>
          <p:nvPr>
            <p:ph type="sldNum" sz="quarter" idx="2"/>
          </p:nvPr>
        </p:nvSpPr>
        <p:spPr>
          <a:xfrm>
            <a:off x="16605283" y="9296400"/>
            <a:ext cx="216406" cy="3488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a:p>
        </p:txBody>
      </p:sp>
      <p:sp>
        <p:nvSpPr>
          <p:cNvPr id="4" name="Rounded Rectangle 3">
            <a:extLst>
              <a:ext uri="{FF2B5EF4-FFF2-40B4-BE49-F238E27FC236}">
                <a16:creationId xmlns:a16="http://schemas.microsoft.com/office/drawing/2014/main" id="{BE784E45-13A1-3B7A-D6BE-58DAD6135DB8}"/>
              </a:ext>
            </a:extLst>
          </p:cNvPr>
          <p:cNvSpPr/>
          <p:nvPr/>
        </p:nvSpPr>
        <p:spPr>
          <a:xfrm>
            <a:off x="6781800" y="6539667"/>
            <a:ext cx="798763" cy="521533"/>
          </a:xfrm>
          <a:prstGeom prst="roundRect">
            <a:avLst/>
          </a:prstGeom>
          <a:no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JP"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5" name="Rounded Rectangle 4">
            <a:extLst>
              <a:ext uri="{FF2B5EF4-FFF2-40B4-BE49-F238E27FC236}">
                <a16:creationId xmlns:a16="http://schemas.microsoft.com/office/drawing/2014/main" id="{D1568C20-AF5A-0547-7EE1-37D066B5D9D7}"/>
              </a:ext>
            </a:extLst>
          </p:cNvPr>
          <p:cNvSpPr/>
          <p:nvPr/>
        </p:nvSpPr>
        <p:spPr>
          <a:xfrm>
            <a:off x="7577809" y="7359829"/>
            <a:ext cx="798763" cy="521533"/>
          </a:xfrm>
          <a:prstGeom prst="roundRect">
            <a:avLst/>
          </a:prstGeom>
          <a:noFill/>
          <a:ln>
            <a:solidFill>
              <a:schemeClr val="accent4"/>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JP" sz="2200" b="0" i="0" u="none" strike="noStrike" cap="none" spc="0" normalizeH="0" baseline="0">
              <a:ln>
                <a:noFill/>
              </a:ln>
              <a:solidFill>
                <a:srgbClr val="FFFFFF"/>
              </a:solidFill>
              <a:effectLst/>
              <a:uFillTx/>
              <a:latin typeface="+mn-lt"/>
              <a:ea typeface="+mn-ea"/>
              <a:cs typeface="+mn-cs"/>
              <a:sym typeface="ヒラギノ角ゴ ProN W3"/>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C0FEAE-A902-CDB7-C767-BD2BAE0B43FB}"/>
              </a:ext>
            </a:extLst>
          </p:cNvPr>
          <p:cNvSpPr>
            <a:spLocks noGrp="1"/>
          </p:cNvSpPr>
          <p:nvPr>
            <p:ph type="title"/>
          </p:nvPr>
        </p:nvSpPr>
        <p:spPr/>
        <p:txBody>
          <a:bodyPr/>
          <a:lstStyle/>
          <a:p>
            <a:r>
              <a:rPr kumimoji="1" lang="ja-JP" altLang="en-US" dirty="0"/>
              <a:t>ゼロ利潤条件②</a:t>
            </a:r>
          </a:p>
        </p:txBody>
      </p:sp>
      <mc:AlternateContent xmlns:mc="http://schemas.openxmlformats.org/markup-compatibility/2006" xmlns:a14="http://schemas.microsoft.com/office/drawing/2010/main">
        <mc:Choice Requires="a14">
          <p:sp>
            <p:nvSpPr>
              <p:cNvPr id="3" name="テキスト プレースホルダー 2">
                <a:extLst>
                  <a:ext uri="{FF2B5EF4-FFF2-40B4-BE49-F238E27FC236}">
                    <a16:creationId xmlns:a16="http://schemas.microsoft.com/office/drawing/2014/main" id="{EEB9825F-21B3-6706-779B-460F507ED613}"/>
                  </a:ext>
                </a:extLst>
              </p:cNvPr>
              <p:cNvSpPr>
                <a:spLocks noGrp="1"/>
              </p:cNvSpPr>
              <p:nvPr>
                <p:ph type="body" idx="1"/>
              </p:nvPr>
            </p:nvSpPr>
            <p:spPr/>
            <p:txBody>
              <a:bodyPr>
                <a:normAutofit/>
              </a:bodyPr>
              <a:lstStyle/>
              <a:p>
                <a:pPr marL="0" indent="0">
                  <a:buNone/>
                </a:pPr>
                <a:r>
                  <a:rPr lang="ja-JP" altLang="en-US" sz="3600" dirty="0">
                    <a:cs typeface="ＭＳ 明朝" panose="02020609040205080304" pitchFamily="17" charset="-128"/>
                  </a:rPr>
                  <a:t>高卒集約財（</a:t>
                </a:r>
                <a:r>
                  <a:rPr lang="ja-JP" altLang="ja-JP" sz="3600" dirty="0">
                    <a:cs typeface="ＭＳ 明朝" panose="02020609040205080304" pitchFamily="17" charset="-128"/>
                  </a:rPr>
                  <a:t>衣服</a:t>
                </a:r>
                <a:r>
                  <a:rPr lang="ja-JP" altLang="en-US" sz="3600" dirty="0">
                    <a:cs typeface="ＭＳ 明朝" panose="02020609040205080304" pitchFamily="17" charset="-128"/>
                  </a:rPr>
                  <a:t>）</a:t>
                </a:r>
                <a:r>
                  <a:rPr lang="ja-JP" altLang="ja-JP" sz="3600" dirty="0">
                    <a:cs typeface="ＭＳ 明朝" panose="02020609040205080304" pitchFamily="17" charset="-128"/>
                  </a:rPr>
                  <a:t>について</a:t>
                </a:r>
                <a:r>
                  <a:rPr lang="ja-JP" altLang="en-US" sz="3600" dirty="0">
                    <a:cs typeface="ＭＳ 明朝" panose="02020609040205080304" pitchFamily="17" charset="-128"/>
                  </a:rPr>
                  <a:t>，</a:t>
                </a:r>
                <a:endParaRPr lang="ja-JP" altLang="ja-JP" sz="3600" dirty="0"/>
              </a:p>
              <a:p>
                <a:pPr marL="0" indent="0">
                  <a:buNone/>
                </a:pPr>
                <a14:m>
                  <m:oMathPara xmlns:m="http://schemas.openxmlformats.org/officeDocument/2006/math">
                    <m:oMathParaPr>
                      <m:jc m:val="centerGroup"/>
                    </m:oMathParaPr>
                    <m:oMath xmlns:m="http://schemas.openxmlformats.org/officeDocument/2006/math">
                      <m:r>
                        <a:rPr lang="en-US" altLang="ja-JP" sz="3600" i="1">
                          <a:latin typeface="Cambria Math" panose="02040503050406030204" pitchFamily="18" charset="0"/>
                          <a:ea typeface="ＭＳ 明朝" panose="02020609040205080304" pitchFamily="17" charset="-128"/>
                          <a:cs typeface="ＭＳ 明朝" panose="02020609040205080304" pitchFamily="17" charset="-128"/>
                        </a:rPr>
                        <m:t>𝑟</m:t>
                      </m:r>
                      <m:r>
                        <a:rPr lang="en-US" altLang="ja-JP" sz="3600" i="1">
                          <a:latin typeface="Cambria Math" panose="02040503050406030204" pitchFamily="18" charset="0"/>
                          <a:ea typeface="ＭＳ 明朝" panose="02020609040205080304" pitchFamily="17" charset="-128"/>
                          <a:cs typeface="ＭＳ 明朝" panose="02020609040205080304" pitchFamily="17" charset="-128"/>
                        </a:rPr>
                        <m:t>+3</m:t>
                      </m:r>
                      <m:r>
                        <a:rPr lang="en-US" altLang="ja-JP" sz="3600" i="1">
                          <a:latin typeface="Cambria Math" panose="02040503050406030204" pitchFamily="18" charset="0"/>
                          <a:ea typeface="ＭＳ 明朝" panose="02020609040205080304" pitchFamily="17" charset="-128"/>
                          <a:cs typeface="ＭＳ 明朝" panose="02020609040205080304" pitchFamily="17" charset="-128"/>
                        </a:rPr>
                        <m:t>𝑤</m:t>
                      </m:r>
                      <m:r>
                        <a:rPr lang="en-US" altLang="ja-JP" sz="3600" i="1">
                          <a:latin typeface="Cambria Math" panose="02040503050406030204" pitchFamily="18" charset="0"/>
                          <a:ea typeface="ＭＳ 明朝" panose="02020609040205080304" pitchFamily="17" charset="-128"/>
                          <a:cs typeface="ＭＳ 明朝" panose="02020609040205080304" pitchFamily="17" charset="-128"/>
                        </a:rPr>
                        <m:t>=300</m:t>
                      </m:r>
                    </m:oMath>
                  </m:oMathPara>
                </a14:m>
                <a:endParaRPr lang="ja-JP" altLang="ja-JP" sz="3600" dirty="0"/>
              </a:p>
              <a:p>
                <a:pPr marL="0" indent="0">
                  <a:buNone/>
                </a:pPr>
                <a:r>
                  <a:rPr lang="en-US" altLang="ja-JP" sz="3600" dirty="0">
                    <a:cs typeface="ＭＳ 明朝" panose="02020609040205080304" pitchFamily="17" charset="-128"/>
                  </a:rPr>
                  <a:t> </a:t>
                </a:r>
                <a:r>
                  <a:rPr lang="ja-JP" altLang="ja-JP" sz="3600" dirty="0">
                    <a:cs typeface="ＭＳ 明朝" panose="02020609040205080304" pitchFamily="17" charset="-128"/>
                  </a:rPr>
                  <a:t>が成り立つはずである。式を変形すると</a:t>
                </a:r>
                <a:r>
                  <a:rPr lang="ja-JP" altLang="en-US" sz="3600" dirty="0">
                    <a:cs typeface="ＭＳ 明朝" panose="02020609040205080304" pitchFamily="17" charset="-128"/>
                  </a:rPr>
                  <a:t>，</a:t>
                </a:r>
                <a:endParaRPr lang="ja-JP" altLang="ja-JP" sz="3600" dirty="0"/>
              </a:p>
              <a:p>
                <a:pPr marL="0" indent="0">
                  <a:buNone/>
                </a:pPr>
                <a14:m>
                  <m:oMathPara xmlns:m="http://schemas.openxmlformats.org/officeDocument/2006/math">
                    <m:oMathParaPr>
                      <m:jc m:val="centerGroup"/>
                    </m:oMathParaPr>
                    <m:oMath xmlns:m="http://schemas.openxmlformats.org/officeDocument/2006/math">
                      <m:eqArr>
                        <m:eqArrPr>
                          <m:ctrlPr>
                            <a:rPr lang="ja-JP" altLang="ja-JP" sz="3600" i="1">
                              <a:latin typeface="Cambria Math" panose="02040503050406030204" pitchFamily="18" charset="0"/>
                              <a:ea typeface="Cambria Math" panose="02040503050406030204" pitchFamily="18" charset="0"/>
                              <a:cs typeface="ＭＳ 明朝" panose="02020609040205080304" pitchFamily="17" charset="-128"/>
                            </a:rPr>
                          </m:ctrlPr>
                        </m:eqArrPr>
                        <m:e>
                          <m:r>
                            <a:rPr lang="en-US" altLang="ja-JP" sz="3600" i="1">
                              <a:latin typeface="Cambria Math" panose="02040503050406030204" pitchFamily="18" charset="0"/>
                              <a:ea typeface="ＭＳ 明朝" panose="02020609040205080304" pitchFamily="17" charset="-128"/>
                              <a:cs typeface="ＭＳ 明朝" panose="02020609040205080304" pitchFamily="17" charset="-128"/>
                            </a:rPr>
                            <m:t>𝑤</m:t>
                          </m:r>
                          <m:r>
                            <a:rPr lang="en-US" altLang="ja-JP" sz="3600" i="1">
                              <a:latin typeface="Cambria Math" panose="02040503050406030204" pitchFamily="18" charset="0"/>
                              <a:ea typeface="ＭＳ 明朝" panose="02020609040205080304" pitchFamily="17" charset="-128"/>
                              <a:cs typeface="ＭＳ 明朝" panose="02020609040205080304" pitchFamily="17" charset="-128"/>
                            </a:rPr>
                            <m:t>=−</m:t>
                          </m:r>
                          <m:f>
                            <m:fPr>
                              <m:ctrlPr>
                                <a:rPr lang="ja-JP" altLang="ja-JP" sz="3600" i="1">
                                  <a:latin typeface="Cambria Math" panose="02040503050406030204" pitchFamily="18" charset="0"/>
                                  <a:ea typeface="Cambria Math" panose="02040503050406030204" pitchFamily="18" charset="0"/>
                                  <a:cs typeface="ＭＳ 明朝" panose="02020609040205080304" pitchFamily="17" charset="-128"/>
                                </a:rPr>
                              </m:ctrlPr>
                            </m:fPr>
                            <m:num>
                              <m:r>
                                <a:rPr lang="en-US" altLang="ja-JP" sz="3600" i="1">
                                  <a:latin typeface="Cambria Math" panose="02040503050406030204" pitchFamily="18" charset="0"/>
                                  <a:ea typeface="ＭＳ 明朝" panose="02020609040205080304" pitchFamily="17" charset="-128"/>
                                  <a:cs typeface="ＭＳ 明朝" panose="02020609040205080304" pitchFamily="17" charset="-128"/>
                                </a:rPr>
                                <m:t>1</m:t>
                              </m:r>
                            </m:num>
                            <m:den>
                              <m:r>
                                <a:rPr lang="en-US" altLang="ja-JP" sz="3600" i="1">
                                  <a:latin typeface="Cambria Math" panose="02040503050406030204" pitchFamily="18" charset="0"/>
                                  <a:ea typeface="ＭＳ 明朝" panose="02020609040205080304" pitchFamily="17" charset="-128"/>
                                  <a:cs typeface="ＭＳ 明朝" panose="02020609040205080304" pitchFamily="17" charset="-128"/>
                                </a:rPr>
                                <m:t>3</m:t>
                              </m:r>
                            </m:den>
                          </m:f>
                          <m:r>
                            <a:rPr lang="en-US" altLang="ja-JP" sz="3600" i="1">
                              <a:latin typeface="Cambria Math" panose="02040503050406030204" pitchFamily="18" charset="0"/>
                              <a:ea typeface="ＭＳ 明朝" panose="02020609040205080304" pitchFamily="17" charset="-128"/>
                              <a:cs typeface="ＭＳ 明朝" panose="02020609040205080304" pitchFamily="17" charset="-128"/>
                            </a:rPr>
                            <m:t>𝑟</m:t>
                          </m:r>
                          <m:r>
                            <a:rPr lang="en-US" altLang="ja-JP" sz="3600" i="1">
                              <a:latin typeface="Cambria Math" panose="02040503050406030204" pitchFamily="18" charset="0"/>
                              <a:ea typeface="ＭＳ 明朝" panose="02020609040205080304" pitchFamily="17" charset="-128"/>
                              <a:cs typeface="ＭＳ 明朝" panose="02020609040205080304" pitchFamily="17" charset="-128"/>
                            </a:rPr>
                            <m:t>+100#</m:t>
                          </m:r>
                        </m:e>
                      </m:eqArr>
                    </m:oMath>
                  </m:oMathPara>
                </a14:m>
                <a:endParaRPr lang="ja-JP" altLang="ja-JP" sz="3600" dirty="0"/>
              </a:p>
              <a:p>
                <a:pPr marL="0" indent="0">
                  <a:buNone/>
                </a:pPr>
                <a:r>
                  <a:rPr lang="en-US" altLang="ja-JP" sz="3600" dirty="0">
                    <a:cs typeface="ＭＳ 明朝" panose="02020609040205080304" pitchFamily="17" charset="-128"/>
                  </a:rPr>
                  <a:t> </a:t>
                </a:r>
                <a:r>
                  <a:rPr lang="ja-JP" altLang="ja-JP" sz="3600" dirty="0">
                    <a:cs typeface="ＭＳ 明朝" panose="02020609040205080304" pitchFamily="17" charset="-128"/>
                  </a:rPr>
                  <a:t>が得られる（衣服のゼロ利潤条件式）</a:t>
                </a:r>
                <a:endParaRPr kumimoji="1" lang="ja-JP" altLang="en-US" sz="7200" dirty="0"/>
              </a:p>
            </p:txBody>
          </p:sp>
        </mc:Choice>
        <mc:Fallback xmlns="">
          <p:sp>
            <p:nvSpPr>
              <p:cNvPr id="3" name="テキスト プレースホルダー 2">
                <a:extLst>
                  <a:ext uri="{FF2B5EF4-FFF2-40B4-BE49-F238E27FC236}">
                    <a16:creationId xmlns:a16="http://schemas.microsoft.com/office/drawing/2014/main" id="{EEB9825F-21B3-6706-779B-460F507ED613}"/>
                  </a:ext>
                </a:extLst>
              </p:cNvPr>
              <p:cNvSpPr>
                <a:spLocks noGrp="1" noRot="1" noChangeAspect="1" noMove="1" noResize="1" noEditPoints="1" noAdjustHandles="1" noChangeArrowheads="1" noChangeShapeType="1" noTextEdit="1"/>
              </p:cNvSpPr>
              <p:nvPr>
                <p:ph type="body" idx="1"/>
              </p:nvPr>
            </p:nvSpPr>
            <p:spPr>
              <a:blipFill>
                <a:blip r:embed="rId2"/>
                <a:stretch>
                  <a:fillRect l="-2032"/>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F31CAB4D-9C74-3D4E-E4D0-01B5653F5837}"/>
              </a:ext>
            </a:extLst>
          </p:cNvPr>
          <p:cNvSpPr>
            <a:spLocks noGrp="1"/>
          </p:cNvSpPr>
          <p:nvPr>
            <p:ph type="sldNum" sz="quarter" idx="2"/>
          </p:nvPr>
        </p:nvSpPr>
        <p:spPr>
          <a:xfrm>
            <a:off x="16618070" y="9296400"/>
            <a:ext cx="330219" cy="348813"/>
          </a:xfrm>
        </p:spPr>
        <p:txBody>
          <a:bodyPr/>
          <a:lstStyle/>
          <a:p>
            <a:fld id="{86CB4B4D-7CA3-9044-876B-883B54F8677D}" type="slidenum">
              <a:rPr lang="en-US" altLang="ja-JP" smtClean="0"/>
              <a:t>40</a:t>
            </a:fld>
            <a:endParaRPr lang="ja-JP" altLang="en-US"/>
          </a:p>
        </p:txBody>
      </p:sp>
    </p:spTree>
    <p:extLst>
      <p:ext uri="{BB962C8B-B14F-4D97-AF65-F5344CB8AC3E}">
        <p14:creationId xmlns:p14="http://schemas.microsoft.com/office/powerpoint/2010/main" val="394315636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B724ED9-709F-DE6C-26CC-0AD00864A70F}"/>
              </a:ext>
            </a:extLst>
          </p:cNvPr>
          <p:cNvSpPr>
            <a:spLocks noGrp="1"/>
          </p:cNvSpPr>
          <p:nvPr>
            <p:ph type="sldNum" sz="quarter" idx="2"/>
          </p:nvPr>
        </p:nvSpPr>
        <p:spPr>
          <a:xfrm>
            <a:off x="16618070" y="9296400"/>
            <a:ext cx="330219" cy="348813"/>
          </a:xfrm>
        </p:spPr>
        <p:txBody>
          <a:bodyPr/>
          <a:lstStyle/>
          <a:p>
            <a:fld id="{86CB4B4D-7CA3-9044-876B-883B54F8677D}" type="slidenum">
              <a:rPr lang="en-US" altLang="ja-JP" smtClean="0"/>
              <a:t>41</a:t>
            </a:fld>
            <a:endParaRPr lang="ja-JP" altLang="en-US"/>
          </a:p>
        </p:txBody>
      </p:sp>
      <p:pic>
        <p:nvPicPr>
          <p:cNvPr id="6" name="図 5">
            <a:extLst>
              <a:ext uri="{FF2B5EF4-FFF2-40B4-BE49-F238E27FC236}">
                <a16:creationId xmlns:a16="http://schemas.microsoft.com/office/drawing/2014/main" id="{8643F66E-0649-38E4-CCCC-30BF5F928863}"/>
              </a:ext>
            </a:extLst>
          </p:cNvPr>
          <p:cNvPicPr>
            <a:picLocks noChangeAspect="1"/>
          </p:cNvPicPr>
          <p:nvPr/>
        </p:nvPicPr>
        <p:blipFill>
          <a:blip r:embed="rId2"/>
          <a:stretch>
            <a:fillRect/>
          </a:stretch>
        </p:blipFill>
        <p:spPr>
          <a:xfrm>
            <a:off x="2648100" y="641297"/>
            <a:ext cx="12010636" cy="7954063"/>
          </a:xfrm>
          <a:prstGeom prst="rect">
            <a:avLst/>
          </a:prstGeom>
        </p:spPr>
      </p:pic>
    </p:spTree>
    <p:extLst>
      <p:ext uri="{BB962C8B-B14F-4D97-AF65-F5344CB8AC3E}">
        <p14:creationId xmlns:p14="http://schemas.microsoft.com/office/powerpoint/2010/main" val="2746874757"/>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1095EE-A6DB-2AE2-84CA-D755FA79D1CA}"/>
              </a:ext>
            </a:extLst>
          </p:cNvPr>
          <p:cNvSpPr>
            <a:spLocks noGrp="1"/>
          </p:cNvSpPr>
          <p:nvPr>
            <p:ph type="title"/>
          </p:nvPr>
        </p:nvSpPr>
        <p:spPr/>
        <p:txBody>
          <a:bodyPr>
            <a:noAutofit/>
          </a:bodyPr>
          <a:lstStyle/>
          <a:p>
            <a:r>
              <a:rPr lang="ja-JP" altLang="en-US" sz="6600" dirty="0"/>
              <a:t>要素価格均等化定理の仕組み</a:t>
            </a:r>
            <a:endParaRPr kumimoji="1" lang="ja-JP" altLang="en-US" sz="6600" dirty="0"/>
          </a:p>
        </p:txBody>
      </p:sp>
      <p:sp>
        <p:nvSpPr>
          <p:cNvPr id="3" name="テキスト プレースホルダー 2">
            <a:extLst>
              <a:ext uri="{FF2B5EF4-FFF2-40B4-BE49-F238E27FC236}">
                <a16:creationId xmlns:a16="http://schemas.microsoft.com/office/drawing/2014/main" id="{D6BF1296-E423-2E3F-5A42-87503D3F7F58}"/>
              </a:ext>
            </a:extLst>
          </p:cNvPr>
          <p:cNvSpPr>
            <a:spLocks noGrp="1"/>
          </p:cNvSpPr>
          <p:nvPr>
            <p:ph type="body" idx="1"/>
          </p:nvPr>
        </p:nvSpPr>
        <p:spPr/>
        <p:txBody>
          <a:bodyPr/>
          <a:lstStyle/>
          <a:p>
            <a:pPr marL="0" indent="0">
              <a:buNone/>
            </a:pPr>
            <a:r>
              <a:rPr kumimoji="1" lang="ja-JP" altLang="en-US" dirty="0"/>
              <a:t>大卒豊富国であるアメリカは，メキシコに比べて，</a:t>
            </a:r>
            <a:endParaRPr kumimoji="1" lang="en-US" altLang="ja-JP" dirty="0"/>
          </a:p>
          <a:p>
            <a:pPr marL="0" indent="0">
              <a:buNone/>
            </a:pPr>
            <a:r>
              <a:rPr kumimoji="1" lang="ja-JP" altLang="en-US" dirty="0"/>
              <a:t>貿易前，</a:t>
            </a:r>
            <a:r>
              <a:rPr kumimoji="1" lang="en-US" altLang="ja-JP" dirty="0"/>
              <a:t>PC</a:t>
            </a:r>
            <a:r>
              <a:rPr kumimoji="1" lang="ja-JP" altLang="en-US" dirty="0"/>
              <a:t>の相対価格が低く，衣服の相対価格は高い。</a:t>
            </a:r>
            <a:endParaRPr kumimoji="1" lang="en-US" altLang="ja-JP" dirty="0"/>
          </a:p>
          <a:p>
            <a:pPr marL="0" indent="0">
              <a:buNone/>
            </a:pPr>
            <a:r>
              <a:rPr kumimoji="1" lang="en-US" altLang="ja-JP" dirty="0">
                <a:sym typeface="Wingdings" panose="05000000000000000000" pitchFamily="2" charset="2"/>
              </a:rPr>
              <a:t></a:t>
            </a:r>
            <a:r>
              <a:rPr kumimoji="1" lang="ja-JP" altLang="en-US" dirty="0">
                <a:sym typeface="Wingdings" panose="05000000000000000000" pitchFamily="2" charset="2"/>
              </a:rPr>
              <a:t>アメリカが</a:t>
            </a:r>
            <a:r>
              <a:rPr kumimoji="1" lang="ja-JP" altLang="en-US" dirty="0"/>
              <a:t>メキシコに</a:t>
            </a:r>
            <a:r>
              <a:rPr kumimoji="1" lang="en-US" altLang="ja-JP" dirty="0"/>
              <a:t>PC</a:t>
            </a:r>
            <a:r>
              <a:rPr kumimoji="1" lang="ja-JP" altLang="en-US" dirty="0"/>
              <a:t>を輸出し，</a:t>
            </a:r>
            <a:endParaRPr kumimoji="1" lang="en-US" altLang="ja-JP" dirty="0"/>
          </a:p>
          <a:p>
            <a:pPr marL="0" indent="0">
              <a:buNone/>
            </a:pPr>
            <a:r>
              <a:rPr kumimoji="1" lang="ja-JP" altLang="en-US" dirty="0"/>
              <a:t>　　メキシコがアメリカに衣服輸出</a:t>
            </a:r>
            <a:endParaRPr kumimoji="1" lang="en-US" altLang="ja-JP" dirty="0"/>
          </a:p>
          <a:p>
            <a:pPr marL="0" indent="0">
              <a:buNone/>
            </a:pPr>
            <a:r>
              <a:rPr kumimoji="1" lang="en-US" altLang="ja-JP" dirty="0">
                <a:sym typeface="Wingdings" panose="05000000000000000000" pitchFamily="2" charset="2"/>
              </a:rPr>
              <a:t></a:t>
            </a:r>
            <a:r>
              <a:rPr kumimoji="1" lang="ja-JP" altLang="en-US" dirty="0">
                <a:sym typeface="Wingdings" panose="05000000000000000000" pitchFamily="2" charset="2"/>
              </a:rPr>
              <a:t>次第に，両国の価格差は縮小。</a:t>
            </a:r>
            <a:endParaRPr kumimoji="1" lang="en-US" altLang="ja-JP" dirty="0">
              <a:sym typeface="Wingdings" panose="05000000000000000000" pitchFamily="2" charset="2"/>
            </a:endParaRPr>
          </a:p>
          <a:p>
            <a:pPr marL="0" indent="0">
              <a:buNone/>
            </a:pPr>
            <a:r>
              <a:rPr kumimoji="1" lang="ja-JP" altLang="en-US" dirty="0">
                <a:sym typeface="Wingdings" panose="05000000000000000000" pitchFamily="2" charset="2"/>
              </a:rPr>
              <a:t>輸送費など無視すれば，価格差が消滅するまで貿易が行われる。</a:t>
            </a:r>
            <a:endParaRPr kumimoji="1" lang="ja-JP" altLang="en-US" dirty="0"/>
          </a:p>
        </p:txBody>
      </p:sp>
      <p:sp>
        <p:nvSpPr>
          <p:cNvPr id="4" name="スライド番号プレースホルダー 3">
            <a:extLst>
              <a:ext uri="{FF2B5EF4-FFF2-40B4-BE49-F238E27FC236}">
                <a16:creationId xmlns:a16="http://schemas.microsoft.com/office/drawing/2014/main" id="{AF3AEB65-25AD-6972-4A4C-89C6EAC97EAE}"/>
              </a:ext>
            </a:extLst>
          </p:cNvPr>
          <p:cNvSpPr>
            <a:spLocks noGrp="1"/>
          </p:cNvSpPr>
          <p:nvPr>
            <p:ph type="sldNum" sz="quarter" idx="2"/>
          </p:nvPr>
        </p:nvSpPr>
        <p:spPr>
          <a:xfrm>
            <a:off x="16618070" y="9296400"/>
            <a:ext cx="330219" cy="348813"/>
          </a:xfrm>
        </p:spPr>
        <p:txBody>
          <a:bodyPr/>
          <a:lstStyle/>
          <a:p>
            <a:fld id="{86CB4B4D-7CA3-9044-876B-883B54F8677D}" type="slidenum">
              <a:rPr lang="en-US" altLang="ja-JP" smtClean="0"/>
              <a:t>42</a:t>
            </a:fld>
            <a:endParaRPr lang="ja-JP" altLang="en-US"/>
          </a:p>
        </p:txBody>
      </p:sp>
    </p:spTree>
    <p:extLst>
      <p:ext uri="{BB962C8B-B14F-4D97-AF65-F5344CB8AC3E}">
        <p14:creationId xmlns:p14="http://schemas.microsoft.com/office/powerpoint/2010/main" val="2679381570"/>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85EA22-817D-59E3-BB11-3FF85B28947E}"/>
              </a:ext>
            </a:extLst>
          </p:cNvPr>
          <p:cNvSpPr>
            <a:spLocks noGrp="1"/>
          </p:cNvSpPr>
          <p:nvPr>
            <p:ph type="title"/>
          </p:nvPr>
        </p:nvSpPr>
        <p:spPr/>
        <p:txBody>
          <a:bodyPr/>
          <a:lstStyle/>
          <a:p>
            <a:r>
              <a:rPr lang="ja-JP" altLang="en-US" dirty="0"/>
              <a:t>要素価格均等化定理</a:t>
            </a:r>
            <a:endParaRPr kumimoji="1" lang="ja-JP" altLang="en-US" dirty="0"/>
          </a:p>
        </p:txBody>
      </p:sp>
      <p:sp>
        <p:nvSpPr>
          <p:cNvPr id="3" name="テキスト プレースホルダー 2">
            <a:extLst>
              <a:ext uri="{FF2B5EF4-FFF2-40B4-BE49-F238E27FC236}">
                <a16:creationId xmlns:a16="http://schemas.microsoft.com/office/drawing/2014/main" id="{858C81DE-8366-A967-2E04-587C110258D8}"/>
              </a:ext>
            </a:extLst>
          </p:cNvPr>
          <p:cNvSpPr>
            <a:spLocks noGrp="1"/>
          </p:cNvSpPr>
          <p:nvPr>
            <p:ph type="body" idx="1"/>
          </p:nvPr>
        </p:nvSpPr>
        <p:spPr/>
        <p:txBody>
          <a:bodyPr>
            <a:normAutofit/>
          </a:bodyPr>
          <a:lstStyle/>
          <a:p>
            <a:pPr marL="0" indent="0">
              <a:buNone/>
            </a:pPr>
            <a:r>
              <a:rPr kumimoji="1" lang="en-US" altLang="ja-JP" dirty="0">
                <a:sym typeface="Wingdings" panose="05000000000000000000" pitchFamily="2" charset="2"/>
              </a:rPr>
              <a:t></a:t>
            </a:r>
            <a:r>
              <a:rPr kumimoji="1" lang="ja-JP" altLang="en-US" dirty="0"/>
              <a:t>貿易を通じて，アメリカとメキシコの間で財価格が均等化</a:t>
            </a:r>
            <a:endParaRPr kumimoji="1" lang="en-US" altLang="ja-JP" dirty="0"/>
          </a:p>
          <a:p>
            <a:pPr marL="0" indent="0">
              <a:buNone/>
            </a:pPr>
            <a:r>
              <a:rPr kumimoji="1" lang="en-US" altLang="ja-JP" dirty="0">
                <a:sym typeface="Wingdings" panose="05000000000000000000" pitchFamily="2" charset="2"/>
              </a:rPr>
              <a:t></a:t>
            </a:r>
            <a:r>
              <a:rPr kumimoji="1" lang="ja-JP" altLang="en-US" dirty="0">
                <a:sym typeface="Wingdings" panose="05000000000000000000" pitchFamily="2" charset="2"/>
              </a:rPr>
              <a:t>ゼロ利潤条件式が両国で同一になる</a:t>
            </a:r>
            <a:endParaRPr kumimoji="1" lang="en-US" altLang="ja-JP" dirty="0">
              <a:sym typeface="Wingdings" panose="05000000000000000000" pitchFamily="2" charset="2"/>
            </a:endParaRPr>
          </a:p>
          <a:p>
            <a:pPr marL="0" indent="0">
              <a:buNone/>
            </a:pPr>
            <a:r>
              <a:rPr kumimoji="1" lang="en-US" altLang="ja-JP" dirty="0">
                <a:sym typeface="Wingdings" panose="05000000000000000000" pitchFamily="2" charset="2"/>
              </a:rPr>
              <a:t></a:t>
            </a:r>
            <a:r>
              <a:rPr kumimoji="1" lang="ja-JP" altLang="en-US" dirty="0">
                <a:sym typeface="Wingdings" panose="05000000000000000000" pitchFamily="2" charset="2"/>
              </a:rPr>
              <a:t>均衡要素価格が両国で同一になる</a:t>
            </a:r>
            <a:endParaRPr kumimoji="1" lang="en-US" altLang="ja-JP" dirty="0">
              <a:sym typeface="Wingdings" panose="05000000000000000000" pitchFamily="2" charset="2"/>
            </a:endParaRPr>
          </a:p>
          <a:p>
            <a:pPr marL="0" indent="0">
              <a:buNone/>
            </a:pPr>
            <a:endParaRPr lang="en-US" altLang="ja-JP" dirty="0"/>
          </a:p>
          <a:p>
            <a:pPr marL="0" indent="0">
              <a:buNone/>
            </a:pPr>
            <a:r>
              <a:rPr lang="ja-JP" altLang="en-US" b="1" dirty="0"/>
              <a:t>要素価格均等化定理</a:t>
            </a:r>
            <a:endParaRPr lang="en-US" altLang="ja-JP" b="1" dirty="0"/>
          </a:p>
          <a:p>
            <a:pPr marL="0" indent="0">
              <a:buNone/>
            </a:pPr>
            <a:r>
              <a:rPr lang="ja-JP" altLang="en-US" dirty="0"/>
              <a:t>「財の貿易が行われると，生産要素価格も各国間で均等化する」</a:t>
            </a:r>
            <a:endParaRPr kumimoji="1" lang="ja-JP" altLang="en-US" dirty="0"/>
          </a:p>
        </p:txBody>
      </p:sp>
      <p:sp>
        <p:nvSpPr>
          <p:cNvPr id="4" name="スライド番号プレースホルダー 3">
            <a:extLst>
              <a:ext uri="{FF2B5EF4-FFF2-40B4-BE49-F238E27FC236}">
                <a16:creationId xmlns:a16="http://schemas.microsoft.com/office/drawing/2014/main" id="{671C129B-F985-3B83-6BAE-119C03C46962}"/>
              </a:ext>
            </a:extLst>
          </p:cNvPr>
          <p:cNvSpPr>
            <a:spLocks noGrp="1"/>
          </p:cNvSpPr>
          <p:nvPr>
            <p:ph type="sldNum" sz="quarter" idx="2"/>
          </p:nvPr>
        </p:nvSpPr>
        <p:spPr>
          <a:xfrm>
            <a:off x="16618070" y="9296400"/>
            <a:ext cx="330219" cy="348813"/>
          </a:xfrm>
        </p:spPr>
        <p:txBody>
          <a:bodyPr/>
          <a:lstStyle/>
          <a:p>
            <a:fld id="{86CB4B4D-7CA3-9044-876B-883B54F8677D}" type="slidenum">
              <a:rPr lang="en-US" altLang="ja-JP" smtClean="0"/>
              <a:t>43</a:t>
            </a:fld>
            <a:endParaRPr lang="ja-JP" altLang="en-US"/>
          </a:p>
        </p:txBody>
      </p:sp>
    </p:spTree>
    <p:extLst>
      <p:ext uri="{BB962C8B-B14F-4D97-AF65-F5344CB8AC3E}">
        <p14:creationId xmlns:p14="http://schemas.microsoft.com/office/powerpoint/2010/main" val="45672971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E3325E-7CD6-23BC-FD01-BB9A1A8E5DA9}"/>
              </a:ext>
            </a:extLst>
          </p:cNvPr>
          <p:cNvSpPr>
            <a:spLocks noGrp="1"/>
          </p:cNvSpPr>
          <p:nvPr>
            <p:ph type="title"/>
          </p:nvPr>
        </p:nvSpPr>
        <p:spPr/>
        <p:txBody>
          <a:bodyPr>
            <a:noAutofit/>
          </a:bodyPr>
          <a:lstStyle/>
          <a:p>
            <a:r>
              <a:rPr kumimoji="1" lang="ja-JP" altLang="en-US" sz="6000" dirty="0"/>
              <a:t>財価格の変化とゼロ利潤条件</a:t>
            </a:r>
          </a:p>
        </p:txBody>
      </p:sp>
      <p:sp>
        <p:nvSpPr>
          <p:cNvPr id="3" name="テキスト プレースホルダー 2">
            <a:extLst>
              <a:ext uri="{FF2B5EF4-FFF2-40B4-BE49-F238E27FC236}">
                <a16:creationId xmlns:a16="http://schemas.microsoft.com/office/drawing/2014/main" id="{4E11C998-10F5-6A69-A625-4D53F72C7776}"/>
              </a:ext>
            </a:extLst>
          </p:cNvPr>
          <p:cNvSpPr>
            <a:spLocks noGrp="1"/>
          </p:cNvSpPr>
          <p:nvPr>
            <p:ph type="body" idx="1"/>
          </p:nvPr>
        </p:nvSpPr>
        <p:spPr>
          <a:xfrm>
            <a:off x="3120231" y="2590800"/>
            <a:ext cx="11099800" cy="1184366"/>
          </a:xfrm>
        </p:spPr>
        <p:txBody>
          <a:bodyPr/>
          <a:lstStyle/>
          <a:p>
            <a:pPr marL="0" indent="0">
              <a:buNone/>
            </a:pPr>
            <a:r>
              <a:rPr kumimoji="1" lang="en-US" altLang="ja-JP" dirty="0"/>
              <a:t>PC</a:t>
            </a:r>
            <a:r>
              <a:rPr kumimoji="1" lang="ja-JP" altLang="en-US" dirty="0"/>
              <a:t>をメキシコに輸出することで，アメリカにおける</a:t>
            </a:r>
            <a:r>
              <a:rPr kumimoji="1" lang="en-US" altLang="ja-JP" dirty="0"/>
              <a:t>PC</a:t>
            </a:r>
            <a:r>
              <a:rPr kumimoji="1" lang="ja-JP" altLang="en-US" dirty="0"/>
              <a:t>の価格が</a:t>
            </a:r>
            <a:r>
              <a:rPr lang="en-US" altLang="ja-JP" dirty="0"/>
              <a:t>400 </a:t>
            </a:r>
            <a:r>
              <a:rPr lang="ja-JP" altLang="en-US" dirty="0"/>
              <a:t>から </a:t>
            </a:r>
            <a:r>
              <a:rPr lang="en-US" altLang="ja-JP" dirty="0"/>
              <a:t>500 </a:t>
            </a:r>
            <a:r>
              <a:rPr lang="ja-JP" altLang="en-US" dirty="0"/>
              <a:t>へ</a:t>
            </a:r>
            <a:r>
              <a:rPr kumimoji="1" lang="ja-JP" altLang="en-US" dirty="0"/>
              <a:t>上昇すると仮定</a:t>
            </a:r>
            <a:endParaRPr kumimoji="1" lang="en-US" altLang="ja-JP" dirty="0"/>
          </a:p>
        </p:txBody>
      </p:sp>
      <p:sp>
        <p:nvSpPr>
          <p:cNvPr id="4" name="スライド番号プレースホルダー 3">
            <a:extLst>
              <a:ext uri="{FF2B5EF4-FFF2-40B4-BE49-F238E27FC236}">
                <a16:creationId xmlns:a16="http://schemas.microsoft.com/office/drawing/2014/main" id="{7B4AAFC0-48D1-326C-1B8E-074ED48DB7EA}"/>
              </a:ext>
            </a:extLst>
          </p:cNvPr>
          <p:cNvSpPr>
            <a:spLocks noGrp="1"/>
          </p:cNvSpPr>
          <p:nvPr>
            <p:ph type="sldNum" sz="quarter" idx="2"/>
          </p:nvPr>
        </p:nvSpPr>
        <p:spPr>
          <a:xfrm>
            <a:off x="16618070" y="9296400"/>
            <a:ext cx="330219" cy="348813"/>
          </a:xfrm>
        </p:spPr>
        <p:txBody>
          <a:bodyPr/>
          <a:lstStyle/>
          <a:p>
            <a:fld id="{86CB4B4D-7CA3-9044-876B-883B54F8677D}" type="slidenum">
              <a:rPr lang="en-US" altLang="ja-JP" smtClean="0"/>
              <a:t>44</a:t>
            </a:fld>
            <a:endParaRPr lang="ja-JP" altLang="en-US"/>
          </a:p>
        </p:txBody>
      </p:sp>
      <p:pic>
        <p:nvPicPr>
          <p:cNvPr id="8" name="図 7">
            <a:extLst>
              <a:ext uri="{FF2B5EF4-FFF2-40B4-BE49-F238E27FC236}">
                <a16:creationId xmlns:a16="http://schemas.microsoft.com/office/drawing/2014/main" id="{65320DD1-17F2-85A1-B3A0-6BFCDC9BC4DF}"/>
              </a:ext>
            </a:extLst>
          </p:cNvPr>
          <p:cNvPicPr>
            <a:picLocks noChangeAspect="1"/>
          </p:cNvPicPr>
          <p:nvPr/>
        </p:nvPicPr>
        <p:blipFill>
          <a:blip r:embed="rId2"/>
          <a:stretch>
            <a:fillRect/>
          </a:stretch>
        </p:blipFill>
        <p:spPr>
          <a:xfrm>
            <a:off x="3302859" y="3955856"/>
            <a:ext cx="8034998" cy="5164777"/>
          </a:xfrm>
          <a:prstGeom prst="rect">
            <a:avLst/>
          </a:prstGeom>
        </p:spPr>
      </p:pic>
    </p:spTree>
    <p:extLst>
      <p:ext uri="{BB962C8B-B14F-4D97-AF65-F5344CB8AC3E}">
        <p14:creationId xmlns:p14="http://schemas.microsoft.com/office/powerpoint/2010/main" val="512573976"/>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E3325E-7CD6-23BC-FD01-BB9A1A8E5DA9}"/>
              </a:ext>
            </a:extLst>
          </p:cNvPr>
          <p:cNvSpPr>
            <a:spLocks noGrp="1"/>
          </p:cNvSpPr>
          <p:nvPr>
            <p:ph type="title"/>
          </p:nvPr>
        </p:nvSpPr>
        <p:spPr/>
        <p:txBody>
          <a:bodyPr>
            <a:noAutofit/>
          </a:bodyPr>
          <a:lstStyle/>
          <a:p>
            <a:r>
              <a:rPr lang="ja-JP" altLang="en-US" sz="6000" dirty="0"/>
              <a:t>ストルパー ＝ サミュエルソン定理</a:t>
            </a:r>
            <a:endParaRPr kumimoji="1" lang="ja-JP" altLang="en-US" sz="6000" dirty="0"/>
          </a:p>
        </p:txBody>
      </p:sp>
      <p:sp>
        <p:nvSpPr>
          <p:cNvPr id="3" name="テキスト プレースホルダー 2">
            <a:extLst>
              <a:ext uri="{FF2B5EF4-FFF2-40B4-BE49-F238E27FC236}">
                <a16:creationId xmlns:a16="http://schemas.microsoft.com/office/drawing/2014/main" id="{4E11C998-10F5-6A69-A625-4D53F72C7776}"/>
              </a:ext>
            </a:extLst>
          </p:cNvPr>
          <p:cNvSpPr>
            <a:spLocks noGrp="1"/>
          </p:cNvSpPr>
          <p:nvPr>
            <p:ph type="body" idx="1"/>
          </p:nvPr>
        </p:nvSpPr>
        <p:spPr/>
        <p:txBody>
          <a:bodyPr/>
          <a:lstStyle/>
          <a:p>
            <a:pPr marL="0" indent="0">
              <a:buNone/>
            </a:pPr>
            <a:r>
              <a:rPr kumimoji="1" lang="en-US" altLang="ja-JP" dirty="0"/>
              <a:t>PC</a:t>
            </a:r>
            <a:r>
              <a:rPr kumimoji="1" lang="ja-JP" altLang="en-US" dirty="0"/>
              <a:t>をメキシコに輸出することで，アメリカにおける</a:t>
            </a:r>
            <a:r>
              <a:rPr kumimoji="1" lang="en-US" altLang="ja-JP" dirty="0"/>
              <a:t>PC</a:t>
            </a:r>
            <a:r>
              <a:rPr kumimoji="1" lang="ja-JP" altLang="en-US" dirty="0"/>
              <a:t>の価格が</a:t>
            </a:r>
            <a:r>
              <a:rPr lang="en-US" altLang="ja-JP" dirty="0"/>
              <a:t>400 </a:t>
            </a:r>
            <a:r>
              <a:rPr lang="ja-JP" altLang="en-US" dirty="0"/>
              <a:t>から </a:t>
            </a:r>
            <a:r>
              <a:rPr lang="en-US" altLang="ja-JP" dirty="0"/>
              <a:t>500 </a:t>
            </a:r>
            <a:r>
              <a:rPr lang="ja-JP" altLang="en-US" dirty="0"/>
              <a:t>へ</a:t>
            </a:r>
            <a:r>
              <a:rPr kumimoji="1" lang="ja-JP" altLang="en-US" dirty="0"/>
              <a:t>上昇すると仮定</a:t>
            </a:r>
            <a:endParaRPr kumimoji="1" lang="en-US" altLang="ja-JP" dirty="0"/>
          </a:p>
          <a:p>
            <a:pPr marL="0" indent="0">
              <a:buNone/>
            </a:pPr>
            <a:r>
              <a:rPr kumimoji="1" lang="en-US" altLang="ja-JP" dirty="0">
                <a:sym typeface="Wingdings" panose="05000000000000000000" pitchFamily="2" charset="2"/>
              </a:rPr>
              <a:t></a:t>
            </a:r>
            <a:r>
              <a:rPr lang="en-US" altLang="ja-JP" dirty="0"/>
              <a:t>PC </a:t>
            </a:r>
            <a:r>
              <a:rPr lang="ja-JP" altLang="en-US" dirty="0"/>
              <a:t>のゼロ利潤式が上にシフト</a:t>
            </a:r>
            <a:endParaRPr lang="en-US" altLang="ja-JP" dirty="0"/>
          </a:p>
          <a:p>
            <a:pPr marL="0" indent="0">
              <a:buNone/>
            </a:pPr>
            <a:r>
              <a:rPr kumimoji="1" lang="en-US" altLang="ja-JP" dirty="0">
                <a:sym typeface="Wingdings" panose="05000000000000000000" pitchFamily="2" charset="2"/>
              </a:rPr>
              <a:t></a:t>
            </a:r>
            <a:r>
              <a:rPr lang="ja-JP" altLang="en-US" dirty="0"/>
              <a:t>大卒賃金が </a:t>
            </a:r>
            <a:r>
              <a:rPr lang="en-US" altLang="ja-JP" dirty="0"/>
              <a:t>150 </a:t>
            </a:r>
            <a:r>
              <a:rPr lang="ja-JP" altLang="en-US" dirty="0"/>
              <a:t>から </a:t>
            </a:r>
            <a:r>
              <a:rPr lang="en-US" altLang="ja-JP" dirty="0"/>
              <a:t>225 </a:t>
            </a:r>
            <a:r>
              <a:rPr lang="ja-JP" altLang="en-US" dirty="0"/>
              <a:t>へ上昇</a:t>
            </a:r>
            <a:endParaRPr lang="en-US" altLang="ja-JP" dirty="0"/>
          </a:p>
          <a:p>
            <a:pPr marL="0" indent="0">
              <a:buNone/>
            </a:pPr>
            <a:r>
              <a:rPr lang="ja-JP" altLang="en-US" dirty="0"/>
              <a:t>　　高卒賃金は </a:t>
            </a:r>
            <a:r>
              <a:rPr lang="en-US" altLang="ja-JP" dirty="0"/>
              <a:t>50 </a:t>
            </a:r>
            <a:r>
              <a:rPr lang="ja-JP" altLang="en-US" dirty="0"/>
              <a:t>から </a:t>
            </a:r>
            <a:r>
              <a:rPr lang="en-US" altLang="ja-JP" dirty="0"/>
              <a:t>25 </a:t>
            </a:r>
            <a:r>
              <a:rPr lang="ja-JP" altLang="en-US" dirty="0"/>
              <a:t>へ下落</a:t>
            </a:r>
            <a:endParaRPr kumimoji="1" lang="en-US" altLang="ja-JP" dirty="0"/>
          </a:p>
          <a:p>
            <a:pPr marL="0" indent="0">
              <a:buNone/>
            </a:pPr>
            <a:r>
              <a:rPr kumimoji="1" lang="en-US" altLang="ja-JP" dirty="0">
                <a:sym typeface="Wingdings" panose="05000000000000000000" pitchFamily="2" charset="2"/>
              </a:rPr>
              <a:t></a:t>
            </a:r>
            <a:r>
              <a:rPr kumimoji="1" lang="ja-JP" altLang="en-US" dirty="0">
                <a:sym typeface="Wingdings" panose="05000000000000000000" pitchFamily="2" charset="2"/>
              </a:rPr>
              <a:t>大卒と高卒の賃金格差拡大</a:t>
            </a:r>
            <a:endParaRPr kumimoji="1" lang="ja-JP" altLang="en-US" dirty="0"/>
          </a:p>
        </p:txBody>
      </p:sp>
      <p:sp>
        <p:nvSpPr>
          <p:cNvPr id="4" name="スライド番号プレースホルダー 3">
            <a:extLst>
              <a:ext uri="{FF2B5EF4-FFF2-40B4-BE49-F238E27FC236}">
                <a16:creationId xmlns:a16="http://schemas.microsoft.com/office/drawing/2014/main" id="{7B4AAFC0-48D1-326C-1B8E-074ED48DB7EA}"/>
              </a:ext>
            </a:extLst>
          </p:cNvPr>
          <p:cNvSpPr>
            <a:spLocks noGrp="1"/>
          </p:cNvSpPr>
          <p:nvPr>
            <p:ph type="sldNum" sz="quarter" idx="2"/>
          </p:nvPr>
        </p:nvSpPr>
        <p:spPr>
          <a:xfrm>
            <a:off x="16618070" y="9296400"/>
            <a:ext cx="330219" cy="348813"/>
          </a:xfrm>
        </p:spPr>
        <p:txBody>
          <a:bodyPr/>
          <a:lstStyle/>
          <a:p>
            <a:fld id="{86CB4B4D-7CA3-9044-876B-883B54F8677D}" type="slidenum">
              <a:rPr lang="en-US" altLang="ja-JP" smtClean="0"/>
              <a:t>45</a:t>
            </a:fld>
            <a:endParaRPr lang="ja-JP" altLang="en-US"/>
          </a:p>
        </p:txBody>
      </p:sp>
    </p:spTree>
    <p:extLst>
      <p:ext uri="{BB962C8B-B14F-4D97-AF65-F5344CB8AC3E}">
        <p14:creationId xmlns:p14="http://schemas.microsoft.com/office/powerpoint/2010/main" val="2627709993"/>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0C90D3-A7A1-4566-04DF-AE2F3A7380E0}"/>
              </a:ext>
            </a:extLst>
          </p:cNvPr>
          <p:cNvSpPr>
            <a:spLocks noGrp="1"/>
          </p:cNvSpPr>
          <p:nvPr>
            <p:ph type="title"/>
          </p:nvPr>
        </p:nvSpPr>
        <p:spPr/>
        <p:txBody>
          <a:bodyPr/>
          <a:lstStyle/>
          <a:p>
            <a:r>
              <a:rPr lang="ja-JP" altLang="en-US" dirty="0"/>
              <a:t>本章の問いの答え</a:t>
            </a:r>
            <a:endParaRPr kumimoji="1" lang="ja-JP" altLang="en-US" dirty="0"/>
          </a:p>
        </p:txBody>
      </p:sp>
      <p:sp>
        <p:nvSpPr>
          <p:cNvPr id="3" name="テキスト プレースホルダー 2">
            <a:extLst>
              <a:ext uri="{FF2B5EF4-FFF2-40B4-BE49-F238E27FC236}">
                <a16:creationId xmlns:a16="http://schemas.microsoft.com/office/drawing/2014/main" id="{6775FAF1-0E50-5E70-E3D4-EC7CBCE3AFDF}"/>
              </a:ext>
            </a:extLst>
          </p:cNvPr>
          <p:cNvSpPr>
            <a:spLocks noGrp="1"/>
          </p:cNvSpPr>
          <p:nvPr>
            <p:ph type="body" idx="1"/>
          </p:nvPr>
        </p:nvSpPr>
        <p:spPr/>
        <p:txBody>
          <a:bodyPr/>
          <a:lstStyle/>
          <a:p>
            <a:pPr marL="0" indent="0">
              <a:buNone/>
            </a:pPr>
            <a:r>
              <a:rPr lang="ja-JP" altLang="en-US" dirty="0"/>
              <a:t>ヘクシャー＝オリーン・モデルでは，貿易により，先進国の国内の賃金格差が拡大することを予測する（ストルパー </a:t>
            </a:r>
            <a:r>
              <a:rPr lang="en-US" altLang="ja-JP" dirty="0"/>
              <a:t>= </a:t>
            </a:r>
            <a:r>
              <a:rPr lang="ja-JP" altLang="en-US" dirty="0"/>
              <a:t>サミュエルソン定理）</a:t>
            </a:r>
            <a:endParaRPr lang="en-US" altLang="ja-JP" dirty="0"/>
          </a:p>
          <a:p>
            <a:pPr marL="0" indent="0">
              <a:buNone/>
            </a:pPr>
            <a:r>
              <a:rPr lang="ja-JP" altLang="en-US" dirty="0"/>
              <a:t>しかし，貿易がアメリカの国内の賃金格差の主原因ではないという実証研究が多数出されている。</a:t>
            </a:r>
            <a:endParaRPr lang="en-US" altLang="ja-JP" dirty="0"/>
          </a:p>
          <a:p>
            <a:pPr marL="0" indent="0">
              <a:buNone/>
            </a:pPr>
            <a:r>
              <a:rPr lang="ja-JP" altLang="en-US" dirty="0"/>
              <a:t>むしろ大卒労働者に有利に働く技術変化 （</a:t>
            </a:r>
            <a:r>
              <a:rPr lang="en-US" altLang="ja-JP" dirty="0"/>
              <a:t>IT</a:t>
            </a:r>
            <a:r>
              <a:rPr lang="ja-JP" altLang="en-US" dirty="0"/>
              <a:t>技術の普及など）がアメリカ国内の賃金格差の大きな要因</a:t>
            </a:r>
            <a:r>
              <a:rPr lang="ja-JP" altLang="en-US"/>
              <a:t>である</a:t>
            </a:r>
            <a:r>
              <a:rPr lang="ja-JP" altLang="en-US" dirty="0"/>
              <a:t>と指摘されてきた。</a:t>
            </a:r>
            <a:endParaRPr kumimoji="1" lang="ja-JP" altLang="en-US" dirty="0"/>
          </a:p>
        </p:txBody>
      </p:sp>
      <p:sp>
        <p:nvSpPr>
          <p:cNvPr id="4" name="スライド番号プレースホルダー 3">
            <a:extLst>
              <a:ext uri="{FF2B5EF4-FFF2-40B4-BE49-F238E27FC236}">
                <a16:creationId xmlns:a16="http://schemas.microsoft.com/office/drawing/2014/main" id="{875FBAE5-A95E-DFEA-18EC-5245D4BE02FD}"/>
              </a:ext>
            </a:extLst>
          </p:cNvPr>
          <p:cNvSpPr>
            <a:spLocks noGrp="1"/>
          </p:cNvSpPr>
          <p:nvPr>
            <p:ph type="sldNum" sz="quarter" idx="2"/>
          </p:nvPr>
        </p:nvSpPr>
        <p:spPr>
          <a:xfrm>
            <a:off x="16618070" y="9296400"/>
            <a:ext cx="330219" cy="348813"/>
          </a:xfrm>
        </p:spPr>
        <p:txBody>
          <a:bodyPr/>
          <a:lstStyle/>
          <a:p>
            <a:fld id="{86CB4B4D-7CA3-9044-876B-883B54F8677D}" type="slidenum">
              <a:rPr lang="en-US" altLang="ja-JP" smtClean="0"/>
              <a:t>46</a:t>
            </a:fld>
            <a:endParaRPr lang="ja-JP" altLang="en-US"/>
          </a:p>
        </p:txBody>
      </p:sp>
    </p:spTree>
    <p:extLst>
      <p:ext uri="{BB962C8B-B14F-4D97-AF65-F5344CB8AC3E}">
        <p14:creationId xmlns:p14="http://schemas.microsoft.com/office/powerpoint/2010/main" val="10930511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2. 産業内貿易"/>
          <p:cNvSpPr txBox="1">
            <a:spLocks noGrp="1"/>
          </p:cNvSpPr>
          <p:nvPr>
            <p:ph type="title"/>
          </p:nvPr>
        </p:nvSpPr>
        <p:spPr>
          <a:prstGeom prst="rect">
            <a:avLst/>
          </a:prstGeom>
        </p:spPr>
        <p:txBody>
          <a:bodyPr>
            <a:normAutofit/>
          </a:bodyPr>
          <a:lstStyle/>
          <a:p>
            <a:r>
              <a:rPr lang="ja-JP" altLang="en-US" dirty="0">
                <a:latin typeface="ＭＳ Ｐゴシック" panose="020B0600070205080204" pitchFamily="50" charset="-128"/>
                <a:ea typeface="ＭＳ Ｐゴシック" panose="020B0600070205080204" pitchFamily="50" charset="-128"/>
              </a:rPr>
              <a:t>産業内貿易</a:t>
            </a:r>
            <a:endParaRPr dirty="0">
              <a:latin typeface="ＭＳ Ｐゴシック" panose="020B0600070205080204" pitchFamily="50" charset="-128"/>
              <a:ea typeface="ＭＳ Ｐゴシック" panose="020B0600070205080204" pitchFamily="50" charset="-128"/>
            </a:endParaRPr>
          </a:p>
        </p:txBody>
      </p:sp>
      <p:sp>
        <p:nvSpPr>
          <p:cNvPr id="136" name="・・・A国が産業Xの財をB国に輸出し、…"/>
          <p:cNvSpPr txBox="1">
            <a:spLocks noGrp="1"/>
          </p:cNvSpPr>
          <p:nvPr>
            <p:ph type="body" sz="half" idx="1"/>
          </p:nvPr>
        </p:nvSpPr>
        <p:spPr>
          <a:xfrm>
            <a:off x="3120231" y="2590800"/>
            <a:ext cx="11099800" cy="3220492"/>
          </a:xfrm>
          <a:prstGeom prst="rect">
            <a:avLst/>
          </a:prstGeom>
        </p:spPr>
        <p:txBody>
          <a:bodyPr anchor="t">
            <a:normAutofit fontScale="92500" lnSpcReduction="20000"/>
          </a:bodyPr>
          <a:lstStyle/>
          <a:p>
            <a:pPr marL="0" indent="0">
              <a:buSzTx/>
              <a:buNone/>
            </a:pPr>
            <a:r>
              <a:rPr lang="ja-JP" altLang="en-US" dirty="0">
                <a:latin typeface="ＭＳ Ｐゴシック" panose="020B0600070205080204" pitchFamily="50" charset="-128"/>
                <a:ea typeface="ＭＳ Ｐゴシック" panose="020B0600070205080204" pitchFamily="50" charset="-128"/>
              </a:rPr>
              <a:t>産業</a:t>
            </a:r>
            <a:r>
              <a:rPr lang="ja-JP" altLang="en-US" dirty="0">
                <a:solidFill>
                  <a:srgbClr val="0433FF"/>
                </a:solidFill>
                <a:latin typeface="ＭＳ Ｐゴシック" panose="020B0600070205080204" pitchFamily="50" charset="-128"/>
                <a:ea typeface="ＭＳ Ｐゴシック" panose="020B0600070205080204" pitchFamily="50" charset="-128"/>
              </a:rPr>
              <a:t>内</a:t>
            </a:r>
            <a:r>
              <a:rPr lang="ja-JP" altLang="en-US" dirty="0">
                <a:latin typeface="ＭＳ Ｐゴシック" panose="020B0600070205080204" pitchFamily="50" charset="-128"/>
                <a:ea typeface="ＭＳ Ｐゴシック" panose="020B0600070205080204" pitchFamily="50" charset="-128"/>
              </a:rPr>
              <a:t>貿易</a:t>
            </a:r>
            <a:endParaRPr lang="en-US" dirty="0">
              <a:latin typeface="ＭＳ Ｐゴシック" panose="020B0600070205080204" pitchFamily="50" charset="-128"/>
              <a:ea typeface="ＭＳ Ｐゴシック" panose="020B0600070205080204" pitchFamily="50" charset="-128"/>
            </a:endParaRPr>
          </a:p>
          <a:p>
            <a:pPr marL="0" indent="0">
              <a:buSzTx/>
              <a:buNone/>
            </a:pP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A</a:t>
            </a:r>
            <a:r>
              <a:rPr lang="ja-JP" altLang="en-US" dirty="0">
                <a:latin typeface="ＭＳ Ｐゴシック" panose="020B0600070205080204" pitchFamily="50" charset="-128"/>
                <a:ea typeface="ＭＳ Ｐゴシック" panose="020B0600070205080204" pitchFamily="50" charset="-128"/>
              </a:rPr>
              <a:t>国が産業</a:t>
            </a:r>
            <a:r>
              <a:rPr lang="en-US" altLang="ja-JP" dirty="0">
                <a:latin typeface="ＭＳ Ｐゴシック" panose="020B0600070205080204" pitchFamily="50" charset="-128"/>
                <a:ea typeface="ＭＳ Ｐゴシック" panose="020B0600070205080204" pitchFamily="50" charset="-128"/>
              </a:rPr>
              <a:t>X</a:t>
            </a:r>
            <a:r>
              <a:rPr lang="ja-JP" altLang="en-US" dirty="0">
                <a:latin typeface="ＭＳ Ｐゴシック" panose="020B0600070205080204" pitchFamily="50" charset="-128"/>
                <a:ea typeface="ＭＳ Ｐゴシック" panose="020B0600070205080204" pitchFamily="50" charset="-128"/>
              </a:rPr>
              <a:t>の財を</a:t>
            </a:r>
            <a:r>
              <a:rPr lang="en-US" altLang="ja-JP" dirty="0">
                <a:latin typeface="ＭＳ Ｐゴシック" panose="020B0600070205080204" pitchFamily="50" charset="-128"/>
                <a:ea typeface="ＭＳ Ｐゴシック" panose="020B0600070205080204" pitchFamily="50" charset="-128"/>
              </a:rPr>
              <a:t>B</a:t>
            </a:r>
            <a:r>
              <a:rPr lang="ja-JP" altLang="en-US" dirty="0">
                <a:latin typeface="ＭＳ Ｐゴシック" panose="020B0600070205080204" pitchFamily="50" charset="-128"/>
                <a:ea typeface="ＭＳ Ｐゴシック" panose="020B0600070205080204" pitchFamily="50" charset="-128"/>
              </a:rPr>
              <a:t>国に輸出し，</a:t>
            </a:r>
          </a:p>
          <a:p>
            <a:pPr marL="0" indent="0">
              <a:buSzTx/>
              <a:buNone/>
            </a:pP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B</a:t>
            </a:r>
            <a:r>
              <a:rPr lang="ja-JP" altLang="en-US" dirty="0">
                <a:latin typeface="ＭＳ Ｐゴシック" panose="020B0600070205080204" pitchFamily="50" charset="-128"/>
                <a:ea typeface="ＭＳ Ｐゴシック" panose="020B0600070205080204" pitchFamily="50" charset="-128"/>
              </a:rPr>
              <a:t>国も産業</a:t>
            </a:r>
            <a:r>
              <a:rPr lang="en-US" altLang="ja-JP" dirty="0">
                <a:latin typeface="ＭＳ Ｐゴシック" panose="020B0600070205080204" pitchFamily="50" charset="-128"/>
                <a:ea typeface="ＭＳ Ｐゴシック" panose="020B0600070205080204" pitchFamily="50" charset="-128"/>
              </a:rPr>
              <a:t>X</a:t>
            </a:r>
            <a:r>
              <a:rPr lang="ja-JP" altLang="en-US" dirty="0">
                <a:latin typeface="ＭＳ Ｐゴシック" panose="020B0600070205080204" pitchFamily="50" charset="-128"/>
                <a:ea typeface="ＭＳ Ｐゴシック" panose="020B0600070205080204" pitchFamily="50" charset="-128"/>
              </a:rPr>
              <a:t>の財を</a:t>
            </a:r>
            <a:r>
              <a:rPr lang="en-US" altLang="ja-JP" dirty="0">
                <a:latin typeface="ＭＳ Ｐゴシック" panose="020B0600070205080204" pitchFamily="50" charset="-128"/>
                <a:ea typeface="ＭＳ Ｐゴシック" panose="020B0600070205080204" pitchFamily="50" charset="-128"/>
              </a:rPr>
              <a:t>A</a:t>
            </a:r>
            <a:r>
              <a:rPr lang="ja-JP" altLang="en-US" dirty="0">
                <a:latin typeface="ＭＳ Ｐゴシック" panose="020B0600070205080204" pitchFamily="50" charset="-128"/>
                <a:ea typeface="ＭＳ Ｐゴシック" panose="020B0600070205080204" pitchFamily="50" charset="-128"/>
              </a:rPr>
              <a:t>国に輸出する</a:t>
            </a:r>
          </a:p>
          <a:p>
            <a:pPr marL="0" indent="0">
              <a:buSzTx/>
              <a:buNone/>
            </a:pPr>
            <a:r>
              <a:rPr lang="ja-JP" altLang="en-US" dirty="0">
                <a:latin typeface="ＭＳ Ｐゴシック" panose="020B0600070205080204" pitchFamily="50" charset="-128"/>
                <a:ea typeface="ＭＳ Ｐゴシック" panose="020B0600070205080204" pitchFamily="50" charset="-128"/>
              </a:rPr>
              <a:t>　　　といった，同じ産業の財を輸出し合う貿易パターン</a:t>
            </a:r>
          </a:p>
        </p:txBody>
      </p:sp>
      <p:sp>
        <p:nvSpPr>
          <p:cNvPr id="137" name="日本"/>
          <p:cNvSpPr/>
          <p:nvPr/>
        </p:nvSpPr>
        <p:spPr>
          <a:xfrm>
            <a:off x="3717131" y="6756400"/>
            <a:ext cx="2147888" cy="8809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21600" y="0"/>
                </a:lnTo>
                <a:lnTo>
                  <a:pt x="21600" y="21600"/>
                </a:lnTo>
                <a:lnTo>
                  <a:pt x="0" y="21600"/>
                </a:lnTo>
                <a:lnTo>
                  <a:pt x="0" y="0"/>
                </a:lnTo>
                <a:close/>
              </a:path>
            </a:pathLst>
          </a:cu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3900">
                <a:latin typeface="+mn-lt"/>
                <a:ea typeface="+mn-ea"/>
                <a:cs typeface="+mn-cs"/>
                <a:sym typeface="ヒラギノ角ゴ ProN W3"/>
              </a:defRPr>
            </a:lvl1pPr>
          </a:lstStyle>
          <a:p>
            <a:r>
              <a:rPr>
                <a:latin typeface="ＭＳ Ｐゴシック" panose="020B0600070205080204" pitchFamily="50" charset="-128"/>
                <a:ea typeface="ＭＳ Ｐゴシック" panose="020B0600070205080204" pitchFamily="50" charset="-128"/>
              </a:rPr>
              <a:t>日本</a:t>
            </a:r>
          </a:p>
        </p:txBody>
      </p:sp>
      <p:sp>
        <p:nvSpPr>
          <p:cNvPr id="138" name="ドイツ"/>
          <p:cNvSpPr/>
          <p:nvPr/>
        </p:nvSpPr>
        <p:spPr>
          <a:xfrm>
            <a:off x="10194131" y="6756400"/>
            <a:ext cx="2147888" cy="8809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21600" y="0"/>
                </a:lnTo>
                <a:lnTo>
                  <a:pt x="21600" y="21600"/>
                </a:lnTo>
                <a:lnTo>
                  <a:pt x="0" y="21600"/>
                </a:lnTo>
                <a:lnTo>
                  <a:pt x="0" y="0"/>
                </a:lnTo>
                <a:close/>
              </a:path>
            </a:pathLst>
          </a:cu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3900">
                <a:latin typeface="+mn-lt"/>
                <a:ea typeface="+mn-ea"/>
                <a:cs typeface="+mn-cs"/>
                <a:sym typeface="ヒラギノ角ゴ ProN W3"/>
              </a:defRPr>
            </a:lvl1pPr>
          </a:lstStyle>
          <a:p>
            <a:r>
              <a:rPr>
                <a:latin typeface="ＭＳ Ｐゴシック" panose="020B0600070205080204" pitchFamily="50" charset="-128"/>
                <a:ea typeface="ＭＳ Ｐゴシック" panose="020B0600070205080204" pitchFamily="50" charset="-128"/>
              </a:rPr>
              <a:t>ドイツ</a:t>
            </a:r>
          </a:p>
        </p:txBody>
      </p:sp>
      <p:sp>
        <p:nvSpPr>
          <p:cNvPr id="139" name="Line"/>
          <p:cNvSpPr/>
          <p:nvPr/>
        </p:nvSpPr>
        <p:spPr>
          <a:xfrm>
            <a:off x="5863432" y="7061200"/>
            <a:ext cx="4152405" cy="0"/>
          </a:xfrm>
          <a:prstGeom prst="line">
            <a:avLst/>
          </a:prstGeom>
          <a:ln w="25400">
            <a:solidFill>
              <a:srgbClr val="000000"/>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sz="2200">
              <a:latin typeface="ＭＳ Ｐゴシック" panose="020B0600070205080204" pitchFamily="50" charset="-128"/>
              <a:ea typeface="ＭＳ Ｐゴシック" panose="020B0600070205080204" pitchFamily="50" charset="-128"/>
            </a:endParaRPr>
          </a:p>
        </p:txBody>
      </p:sp>
      <p:sp>
        <p:nvSpPr>
          <p:cNvPr id="140" name="トヨタ車"/>
          <p:cNvSpPr txBox="1"/>
          <p:nvPr/>
        </p:nvSpPr>
        <p:spPr>
          <a:xfrm>
            <a:off x="6636128" y="6355001"/>
            <a:ext cx="1070806"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lang="ja-JP" altLang="en-US" dirty="0">
                <a:latin typeface="ＭＳ Ｐゴシック" panose="020B0600070205080204" pitchFamily="50" charset="-128"/>
                <a:ea typeface="ＭＳ Ｐゴシック" panose="020B0600070205080204" pitchFamily="50" charset="-128"/>
              </a:rPr>
              <a:t>トヨタ車</a:t>
            </a:r>
          </a:p>
          <a:p>
            <a:endParaRPr dirty="0">
              <a:latin typeface="ＭＳ Ｐゴシック" panose="020B0600070205080204" pitchFamily="50" charset="-128"/>
              <a:ea typeface="ＭＳ Ｐゴシック" panose="020B0600070205080204" pitchFamily="50" charset="-128"/>
            </a:endParaRPr>
          </a:p>
        </p:txBody>
      </p:sp>
      <p:sp>
        <p:nvSpPr>
          <p:cNvPr id="141" name="Line"/>
          <p:cNvSpPr/>
          <p:nvPr/>
        </p:nvSpPr>
        <p:spPr>
          <a:xfrm flipH="1">
            <a:off x="6287838" y="7415709"/>
            <a:ext cx="3875587" cy="1"/>
          </a:xfrm>
          <a:prstGeom prst="line">
            <a:avLst/>
          </a:prstGeom>
          <a:ln w="25400">
            <a:solidFill>
              <a:srgbClr val="000000"/>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sz="2200">
              <a:latin typeface="ＭＳ Ｐゴシック" panose="020B0600070205080204" pitchFamily="50" charset="-128"/>
              <a:ea typeface="ＭＳ Ｐゴシック" panose="020B0600070205080204" pitchFamily="50" charset="-128"/>
            </a:endParaRPr>
          </a:p>
        </p:txBody>
      </p:sp>
      <p:sp>
        <p:nvSpPr>
          <p:cNvPr id="142" name="ベンツ車"/>
          <p:cNvSpPr txBox="1"/>
          <p:nvPr/>
        </p:nvSpPr>
        <p:spPr>
          <a:xfrm>
            <a:off x="7322477" y="7409438"/>
            <a:ext cx="123431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lang="ja-JP" altLang="en-US" dirty="0">
                <a:latin typeface="ＭＳ Ｐゴシック" panose="020B0600070205080204" pitchFamily="50" charset="-128"/>
                <a:ea typeface="ＭＳ Ｐゴシック" panose="020B0600070205080204" pitchFamily="50" charset="-128"/>
              </a:rPr>
              <a:t>ベンツ車</a:t>
            </a:r>
          </a:p>
        </p:txBody>
      </p:sp>
      <p:sp>
        <p:nvSpPr>
          <p:cNvPr id="143" name="例"/>
          <p:cNvSpPr txBox="1"/>
          <p:nvPr/>
        </p:nvSpPr>
        <p:spPr>
          <a:xfrm>
            <a:off x="3232547" y="6341547"/>
            <a:ext cx="410369"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dirty="0">
                <a:latin typeface="ＭＳ Ｐゴシック" panose="020B0600070205080204" pitchFamily="50" charset="-128"/>
                <a:ea typeface="ＭＳ Ｐゴシック" panose="020B0600070205080204" pitchFamily="50" charset="-128"/>
              </a:rPr>
              <a:t>例</a:t>
            </a:r>
          </a:p>
        </p:txBody>
      </p:sp>
      <p:sp>
        <p:nvSpPr>
          <p:cNvPr id="144" name="—&gt;新貿易理論"/>
          <p:cNvSpPr txBox="1"/>
          <p:nvPr/>
        </p:nvSpPr>
        <p:spPr>
          <a:xfrm>
            <a:off x="3542356" y="8549710"/>
            <a:ext cx="2000548"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lang="en-US" altLang="ja-JP" dirty="0">
                <a:latin typeface="ＭＳ Ｐゴシック" panose="020B0600070205080204" pitchFamily="50" charset="-128"/>
                <a:ea typeface="ＭＳ Ｐゴシック" panose="020B0600070205080204" pitchFamily="50" charset="-128"/>
              </a:rPr>
              <a:t>—&gt;</a:t>
            </a:r>
            <a:r>
              <a:rPr lang="ja-JP" altLang="en-US" dirty="0">
                <a:latin typeface="ＭＳ Ｐゴシック" panose="020B0600070205080204" pitchFamily="50" charset="-128"/>
                <a:ea typeface="ＭＳ Ｐゴシック" panose="020B0600070205080204" pitchFamily="50" charset="-128"/>
              </a:rPr>
              <a:t>新貿易理論</a:t>
            </a:r>
          </a:p>
        </p:txBody>
      </p:sp>
      <p:sp>
        <p:nvSpPr>
          <p:cNvPr id="145" name="Slide Number"/>
          <p:cNvSpPr txBox="1">
            <a:spLocks noGrp="1"/>
          </p:cNvSpPr>
          <p:nvPr>
            <p:ph type="sldNum" sz="quarter" idx="2"/>
          </p:nvPr>
        </p:nvSpPr>
        <p:spPr>
          <a:xfrm>
            <a:off x="16957980" y="9296400"/>
            <a:ext cx="216406" cy="3488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a:t>
            </a:fld>
            <a:endParaRPr/>
          </a:p>
        </p:txBody>
      </p:sp>
      <p:sp>
        <p:nvSpPr>
          <p:cNvPr id="4" name="Rounded Rectangle 3">
            <a:extLst>
              <a:ext uri="{FF2B5EF4-FFF2-40B4-BE49-F238E27FC236}">
                <a16:creationId xmlns:a16="http://schemas.microsoft.com/office/drawing/2014/main" id="{4E1B9ED6-C3BF-B823-5486-CFDFC3D93E5B}"/>
              </a:ext>
            </a:extLst>
          </p:cNvPr>
          <p:cNvSpPr/>
          <p:nvPr/>
        </p:nvSpPr>
        <p:spPr>
          <a:xfrm>
            <a:off x="6636128" y="6387267"/>
            <a:ext cx="1070806" cy="521533"/>
          </a:xfrm>
          <a:prstGeom prst="roundRect">
            <a:avLst/>
          </a:prstGeom>
          <a:no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JP" sz="2200" b="0" i="0" u="none" strike="noStrike" cap="none" spc="0" normalizeH="0" baseline="0">
              <a:ln>
                <a:noFill/>
              </a:ln>
              <a:solidFill>
                <a:srgbClr val="FFFFFF"/>
              </a:solidFill>
              <a:effectLst/>
              <a:uFillTx/>
              <a:latin typeface="+mn-lt"/>
              <a:ea typeface="+mn-ea"/>
              <a:cs typeface="+mn-cs"/>
              <a:sym typeface="ヒラギノ角ゴ ProN W3"/>
            </a:endParaRPr>
          </a:p>
        </p:txBody>
      </p:sp>
      <p:sp>
        <p:nvSpPr>
          <p:cNvPr id="5" name="Rounded Rectangle 4">
            <a:extLst>
              <a:ext uri="{FF2B5EF4-FFF2-40B4-BE49-F238E27FC236}">
                <a16:creationId xmlns:a16="http://schemas.microsoft.com/office/drawing/2014/main" id="{D2864253-C1B6-83B8-FB80-60503A0C5F43}"/>
              </a:ext>
            </a:extLst>
          </p:cNvPr>
          <p:cNvSpPr/>
          <p:nvPr/>
        </p:nvSpPr>
        <p:spPr>
          <a:xfrm>
            <a:off x="7291771" y="7409438"/>
            <a:ext cx="1378360" cy="521533"/>
          </a:xfrm>
          <a:prstGeom prst="roundRect">
            <a:avLst/>
          </a:prstGeom>
          <a:no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JP" sz="2200" b="0" i="0" u="none" strike="noStrike" cap="none" spc="0" normalizeH="0" baseline="0">
              <a:ln>
                <a:noFill/>
              </a:ln>
              <a:solidFill>
                <a:srgbClr val="FFFFFF"/>
              </a:solidFill>
              <a:effectLst/>
              <a:uFillTx/>
              <a:latin typeface="+mn-lt"/>
              <a:ea typeface="+mn-ea"/>
              <a:cs typeface="+mn-cs"/>
              <a:sym typeface="ヒラギノ角ゴ ProN W3"/>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3. 伝統的貿易理論"/>
          <p:cNvSpPr txBox="1">
            <a:spLocks noGrp="1"/>
          </p:cNvSpPr>
          <p:nvPr>
            <p:ph type="title"/>
          </p:nvPr>
        </p:nvSpPr>
        <p:spPr>
          <a:prstGeom prst="rect">
            <a:avLst/>
          </a:prstGeom>
        </p:spPr>
        <p:txBody>
          <a:bodyPr>
            <a:noAutofit/>
          </a:bodyPr>
          <a:lstStyle/>
          <a:p>
            <a:r>
              <a:rPr lang="ja-JP" altLang="en-US" sz="4400" dirty="0"/>
              <a:t>ヘクシャー＝オリーン・モデル</a:t>
            </a:r>
            <a:r>
              <a:rPr sz="4400" dirty="0"/>
              <a:t> </a:t>
            </a:r>
            <a:endParaRPr sz="4400" dirty="0">
              <a:solidFill>
                <a:srgbClr val="0433FF"/>
              </a:solidFill>
            </a:endParaRPr>
          </a:p>
        </p:txBody>
      </p:sp>
      <p:sp>
        <p:nvSpPr>
          <p:cNvPr id="148" name="Traditional trade theory / old trade theory…"/>
          <p:cNvSpPr txBox="1">
            <a:spLocks noGrp="1"/>
          </p:cNvSpPr>
          <p:nvPr>
            <p:ph type="body" idx="1"/>
          </p:nvPr>
        </p:nvSpPr>
        <p:spPr>
          <a:prstGeom prst="rect">
            <a:avLst/>
          </a:prstGeom>
        </p:spPr>
        <p:txBody>
          <a:bodyPr/>
          <a:lstStyle/>
          <a:p>
            <a:pPr marL="0" indent="0" defTabSz="490727">
              <a:spcBef>
                <a:spcPts val="3500"/>
              </a:spcBef>
              <a:buSzTx/>
              <a:buNone/>
              <a:defRPr sz="2688"/>
            </a:pPr>
            <a:r>
              <a:rPr lang="ja-JP" altLang="en-US" dirty="0">
                <a:solidFill>
                  <a:schemeClr val="tx1"/>
                </a:solidFill>
                <a:latin typeface="ＭＳ Ｐゴシック" panose="020B0600070205080204" pitchFamily="50" charset="-128"/>
                <a:ea typeface="ＭＳ Ｐゴシック" panose="020B0600070205080204" pitchFamily="50" charset="-128"/>
              </a:rPr>
              <a:t>伝統的貿易理論では</a:t>
            </a:r>
            <a:r>
              <a:rPr lang="ja-JP" altLang="en-US" dirty="0">
                <a:solidFill>
                  <a:srgbClr val="0433FF"/>
                </a:solidFill>
                <a:latin typeface="ＭＳ Ｐゴシック" panose="020B0600070205080204" pitchFamily="50" charset="-128"/>
                <a:ea typeface="ＭＳ Ｐゴシック" panose="020B0600070205080204" pitchFamily="50" charset="-128"/>
              </a:rPr>
              <a:t>比較優位</a:t>
            </a:r>
            <a:r>
              <a:rPr lang="ja-JP" altLang="en-US" dirty="0">
                <a:latin typeface="ＭＳ Ｐゴシック" panose="020B0600070205080204" pitchFamily="50" charset="-128"/>
                <a:ea typeface="ＭＳ Ｐゴシック" panose="020B0600070205080204" pitchFamily="50" charset="-128"/>
              </a:rPr>
              <a:t>ある財を各国が輸出し合うと考える。</a:t>
            </a:r>
          </a:p>
          <a:p>
            <a:pPr marL="0" indent="0" defTabSz="490727">
              <a:spcBef>
                <a:spcPts val="3500"/>
              </a:spcBef>
              <a:buSzTx/>
              <a:buNone/>
              <a:defRPr sz="2688"/>
            </a:pPr>
            <a:r>
              <a:rPr lang="en-US" altLang="ja-JP" dirty="0">
                <a:latin typeface="ＭＳ Ｐゴシック" panose="020B0600070205080204" pitchFamily="50" charset="-128"/>
                <a:ea typeface="ＭＳ Ｐゴシック" panose="020B0600070205080204" pitchFamily="50" charset="-128"/>
              </a:rPr>
              <a:t>(1)</a:t>
            </a:r>
            <a:r>
              <a:rPr lang="ja-JP" altLang="en-US" dirty="0">
                <a:latin typeface="ＭＳ Ｐゴシック" panose="020B0600070205080204" pitchFamily="50" charset="-128"/>
                <a:ea typeface="ＭＳ Ｐゴシック" panose="020B0600070205080204" pitchFamily="50" charset="-128"/>
              </a:rPr>
              <a:t>リカード・モデル</a:t>
            </a:r>
          </a:p>
          <a:p>
            <a:pPr marL="0" indent="0" defTabSz="490727">
              <a:spcBef>
                <a:spcPts val="3500"/>
              </a:spcBef>
              <a:buSzTx/>
              <a:buNone/>
              <a:defRPr sz="2688"/>
            </a:pPr>
            <a:r>
              <a:rPr lang="en-US" altLang="ja-JP" dirty="0">
                <a:latin typeface="ＭＳ Ｐゴシック" panose="020B0600070205080204" pitchFamily="50" charset="-128"/>
                <a:ea typeface="ＭＳ Ｐゴシック" panose="020B0600070205080204" pitchFamily="50" charset="-128"/>
              </a:rPr>
              <a:t>	</a:t>
            </a:r>
            <a:r>
              <a:rPr lang="ja-JP" altLang="en-US" dirty="0">
                <a:highlight>
                  <a:srgbClr val="FFFF00"/>
                </a:highlight>
                <a:latin typeface="ＭＳ Ｐゴシック" panose="020B0600070205080204" pitchFamily="50" charset="-128"/>
                <a:ea typeface="ＭＳ Ｐゴシック" panose="020B0600070205080204" pitchFamily="50" charset="-128"/>
              </a:rPr>
              <a:t>生産性</a:t>
            </a:r>
            <a:r>
              <a:rPr lang="ja-JP" altLang="en-US" dirty="0">
                <a:latin typeface="ＭＳ Ｐゴシック" panose="020B0600070205080204" pitchFamily="50" charset="-128"/>
                <a:ea typeface="ＭＳ Ｐゴシック" panose="020B0600070205080204" pitchFamily="50" charset="-128"/>
              </a:rPr>
              <a:t>が相対的に高い</a:t>
            </a:r>
            <a:r>
              <a:rPr lang="en-US" altLang="ja-JP" dirty="0">
                <a:latin typeface="ＭＳ Ｐゴシック" panose="020B0600070205080204" pitchFamily="50" charset="-128"/>
                <a:ea typeface="ＭＳ Ｐゴシック" panose="020B0600070205080204" pitchFamily="50" charset="-128"/>
              </a:rPr>
              <a:t>—&gt;</a:t>
            </a:r>
            <a:r>
              <a:rPr lang="ja-JP" altLang="en-US" dirty="0">
                <a:latin typeface="ＭＳ Ｐゴシック" panose="020B0600070205080204" pitchFamily="50" charset="-128"/>
                <a:ea typeface="ＭＳ Ｐゴシック" panose="020B0600070205080204" pitchFamily="50" charset="-128"/>
              </a:rPr>
              <a:t>比較優位</a:t>
            </a:r>
          </a:p>
          <a:p>
            <a:pPr marL="0" indent="0" defTabSz="490727">
              <a:spcBef>
                <a:spcPts val="3500"/>
              </a:spcBef>
              <a:buSzTx/>
              <a:buNone/>
              <a:defRPr sz="2688"/>
            </a:pPr>
            <a:r>
              <a:rPr lang="en-US" altLang="ja-JP" dirty="0">
                <a:latin typeface="ＭＳ Ｐゴシック" panose="020B0600070205080204" pitchFamily="50" charset="-128"/>
                <a:ea typeface="ＭＳ Ｐゴシック" panose="020B0600070205080204" pitchFamily="50" charset="-128"/>
              </a:rPr>
              <a:t>(2)</a:t>
            </a:r>
            <a:r>
              <a:rPr lang="ja-JP" altLang="en-US" dirty="0">
                <a:latin typeface="ＭＳ Ｐゴシック" panose="020B0600070205080204" pitchFamily="50" charset="-128"/>
                <a:ea typeface="ＭＳ Ｐゴシック" panose="020B0600070205080204" pitchFamily="50" charset="-128"/>
              </a:rPr>
              <a:t>ヘクシャー＝オリーン・モデル（要素比率理論）</a:t>
            </a:r>
          </a:p>
          <a:p>
            <a:pPr marL="0" indent="0" defTabSz="490727">
              <a:spcBef>
                <a:spcPts val="3500"/>
              </a:spcBef>
              <a:buSzTx/>
              <a:buNone/>
              <a:defRPr sz="2688"/>
            </a:pPr>
            <a:r>
              <a:rPr lang="en-US" altLang="ja-JP" dirty="0">
                <a:latin typeface="ＭＳ Ｐゴシック" panose="020B0600070205080204" pitchFamily="50" charset="-128"/>
                <a:ea typeface="ＭＳ Ｐゴシック" panose="020B0600070205080204" pitchFamily="50" charset="-128"/>
              </a:rPr>
              <a:t>	HO</a:t>
            </a:r>
            <a:r>
              <a:rPr lang="ja-JP" altLang="en-US" dirty="0">
                <a:latin typeface="ＭＳ Ｐゴシック" panose="020B0600070205080204" pitchFamily="50" charset="-128"/>
                <a:ea typeface="ＭＳ Ｐゴシック" panose="020B0600070205080204" pitchFamily="50" charset="-128"/>
              </a:rPr>
              <a:t>モデル</a:t>
            </a:r>
          </a:p>
          <a:p>
            <a:pPr marL="0" indent="0" defTabSz="490727">
              <a:spcBef>
                <a:spcPts val="3500"/>
              </a:spcBef>
              <a:buSzTx/>
              <a:buNone/>
              <a:defRPr sz="2688"/>
            </a:pPr>
            <a:r>
              <a:rPr lang="en-US" altLang="ja-JP" dirty="0">
                <a:latin typeface="ＭＳ Ｐゴシック" panose="020B0600070205080204" pitchFamily="50" charset="-128"/>
                <a:ea typeface="ＭＳ Ｐゴシック" panose="020B0600070205080204" pitchFamily="50" charset="-128"/>
              </a:rPr>
              <a:t>	</a:t>
            </a:r>
            <a:r>
              <a:rPr lang="ja-JP" altLang="en-US" dirty="0">
                <a:highlight>
                  <a:srgbClr val="FFFF00"/>
                </a:highlight>
                <a:latin typeface="ＭＳ Ｐゴシック" panose="020B0600070205080204" pitchFamily="50" charset="-128"/>
                <a:ea typeface="ＭＳ Ｐゴシック" panose="020B0600070205080204" pitchFamily="50" charset="-128"/>
              </a:rPr>
              <a:t>生産要素賦存（資源）</a:t>
            </a:r>
            <a:r>
              <a:rPr lang="ja-JP" altLang="en-US" dirty="0">
                <a:latin typeface="ＭＳ Ｐゴシック" panose="020B0600070205080204" pitchFamily="50" charset="-128"/>
                <a:ea typeface="ＭＳ Ｐゴシック" panose="020B0600070205080204" pitchFamily="50" charset="-128"/>
              </a:rPr>
              <a:t>が相対的に多い</a:t>
            </a:r>
            <a:r>
              <a:rPr lang="en-US" altLang="ja-JP" dirty="0">
                <a:latin typeface="ＭＳ Ｐゴシック" panose="020B0600070205080204" pitchFamily="50" charset="-128"/>
                <a:ea typeface="ＭＳ Ｐゴシック" panose="020B0600070205080204" pitchFamily="50" charset="-128"/>
              </a:rPr>
              <a:t>—&gt;</a:t>
            </a:r>
            <a:r>
              <a:rPr lang="ja-JP" altLang="en-US" dirty="0">
                <a:latin typeface="ＭＳ Ｐゴシック" panose="020B0600070205080204" pitchFamily="50" charset="-128"/>
                <a:ea typeface="ＭＳ Ｐゴシック" panose="020B0600070205080204" pitchFamily="50" charset="-128"/>
              </a:rPr>
              <a:t>比較優位</a:t>
            </a:r>
          </a:p>
        </p:txBody>
      </p:sp>
      <p:sp>
        <p:nvSpPr>
          <p:cNvPr id="15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a:t>
            </a:fld>
            <a:endParaRPr dirty="0"/>
          </a:p>
        </p:txBody>
      </p:sp>
      <p:sp>
        <p:nvSpPr>
          <p:cNvPr id="149" name="Endowment"/>
          <p:cNvSpPr txBox="1"/>
          <p:nvPr/>
        </p:nvSpPr>
        <p:spPr>
          <a:xfrm>
            <a:off x="3735891" y="8049155"/>
            <a:ext cx="2429042"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rPr dirty="0">
                <a:latin typeface="ＭＳ Ｐゴシック" panose="020B0600070205080204" pitchFamily="50" charset="-128"/>
                <a:ea typeface="ＭＳ Ｐゴシック" panose="020B0600070205080204" pitchFamily="50" charset="-128"/>
              </a:rPr>
              <a:t>Endowment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補論：エリ・ヘクシャー…"/>
          <p:cNvSpPr txBox="1">
            <a:spLocks noGrp="1"/>
          </p:cNvSpPr>
          <p:nvPr>
            <p:ph type="title"/>
          </p:nvPr>
        </p:nvSpPr>
        <p:spPr>
          <a:prstGeom prst="rect">
            <a:avLst/>
          </a:prstGeom>
        </p:spPr>
        <p:txBody>
          <a:bodyPr/>
          <a:lstStyle/>
          <a:p>
            <a:pPr defTabSz="420624">
              <a:defRPr sz="5760"/>
            </a:pPr>
            <a:r>
              <a:rPr lang="ja-JP" altLang="en-US" dirty="0">
                <a:latin typeface="ＭＳ Ｐゴシック" panose="020B0600070205080204" pitchFamily="50" charset="-128"/>
                <a:ea typeface="ＭＳ Ｐゴシック" panose="020B0600070205080204" pitchFamily="50" charset="-128"/>
              </a:rPr>
              <a:t>エリ・ヘクシャー</a:t>
            </a:r>
            <a:br>
              <a:rPr lang="ja-JP" altLang="en-US" dirty="0">
                <a:latin typeface="ＭＳ Ｐゴシック" panose="020B0600070205080204" pitchFamily="50" charset="-128"/>
                <a:ea typeface="ＭＳ Ｐゴシック" panose="020B0600070205080204" pitchFamily="50" charset="-128"/>
              </a:rPr>
            </a:b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Eli Heckscher, 1879–1952</a:t>
            </a:r>
            <a:r>
              <a:rPr lang="ja-JP" altLang="en-US" dirty="0">
                <a:latin typeface="ＭＳ Ｐゴシック" panose="020B0600070205080204" pitchFamily="50" charset="-128"/>
                <a:ea typeface="ＭＳ Ｐゴシック" panose="020B0600070205080204" pitchFamily="50" charset="-128"/>
              </a:rPr>
              <a:t>）</a:t>
            </a:r>
            <a:endParaRPr dirty="0">
              <a:latin typeface="ＭＳ Ｐゴシック" panose="020B0600070205080204" pitchFamily="50" charset="-128"/>
              <a:ea typeface="ＭＳ Ｐゴシック" panose="020B0600070205080204" pitchFamily="50" charset="-128"/>
            </a:endParaRPr>
          </a:p>
        </p:txBody>
      </p:sp>
      <p:sp>
        <p:nvSpPr>
          <p:cNvPr id="210" name="ヘクシャーは、スウェーデンの経済学者。…"/>
          <p:cNvSpPr txBox="1">
            <a:spLocks noGrp="1"/>
          </p:cNvSpPr>
          <p:nvPr>
            <p:ph type="body" idx="1"/>
          </p:nvPr>
        </p:nvSpPr>
        <p:spPr>
          <a:prstGeom prst="rect">
            <a:avLst/>
          </a:prstGeom>
        </p:spPr>
        <p:txBody>
          <a:bodyPr anchor="t"/>
          <a:lstStyle/>
          <a:p>
            <a:r>
              <a:rPr lang="ja-JP" altLang="en-US" dirty="0">
                <a:latin typeface="ＭＳ Ｐゴシック" panose="020B0600070205080204" pitchFamily="50" charset="-128"/>
                <a:ea typeface="ＭＳ Ｐゴシック" panose="020B0600070205080204" pitchFamily="50" charset="-128"/>
              </a:rPr>
              <a:t>ヘクシャーは，スウェーデンの経済学者。</a:t>
            </a:r>
          </a:p>
          <a:p>
            <a:r>
              <a:rPr lang="ja-JP" altLang="en-US" dirty="0">
                <a:latin typeface="ＭＳ Ｐゴシック" panose="020B0600070205080204" pitchFamily="50" charset="-128"/>
                <a:ea typeface="ＭＳ Ｐゴシック" panose="020B0600070205080204" pitchFamily="50" charset="-128"/>
              </a:rPr>
              <a:t>ストックホルム生まれ。ウプサラ大学で博士号を取得。</a:t>
            </a:r>
            <a:r>
              <a:rPr lang="en-US" altLang="ja-JP" dirty="0">
                <a:latin typeface="ＭＳ Ｐゴシック" panose="020B0600070205080204" pitchFamily="50" charset="-128"/>
                <a:ea typeface="ＭＳ Ｐゴシック" panose="020B0600070205080204" pitchFamily="50" charset="-128"/>
              </a:rPr>
              <a:t>1909</a:t>
            </a:r>
            <a:r>
              <a:rPr lang="ja-JP" altLang="en-US" dirty="0">
                <a:latin typeface="ＭＳ Ｐゴシック" panose="020B0600070205080204" pitchFamily="50" charset="-128"/>
                <a:ea typeface="ＭＳ Ｐゴシック" panose="020B0600070205080204" pitchFamily="50" charset="-128"/>
              </a:rPr>
              <a:t>年から</a:t>
            </a:r>
            <a:r>
              <a:rPr lang="en-US" altLang="ja-JP" dirty="0">
                <a:latin typeface="ＭＳ Ｐゴシック" panose="020B0600070205080204" pitchFamily="50" charset="-128"/>
                <a:ea typeface="ＭＳ Ｐゴシック" panose="020B0600070205080204" pitchFamily="50" charset="-128"/>
              </a:rPr>
              <a:t>1945</a:t>
            </a:r>
            <a:r>
              <a:rPr lang="ja-JP" altLang="en-US" dirty="0">
                <a:latin typeface="ＭＳ Ｐゴシック" panose="020B0600070205080204" pitchFamily="50" charset="-128"/>
                <a:ea typeface="ＭＳ Ｐゴシック" panose="020B0600070205080204" pitchFamily="50" charset="-128"/>
              </a:rPr>
              <a:t>年までストックホルム商科大学（</a:t>
            </a:r>
            <a:r>
              <a:rPr lang="en-US" altLang="ja-JP" dirty="0">
                <a:latin typeface="ＭＳ Ｐゴシック" panose="020B0600070205080204" pitchFamily="50" charset="-128"/>
                <a:ea typeface="ＭＳ Ｐゴシック" panose="020B0600070205080204" pitchFamily="50" charset="-128"/>
              </a:rPr>
              <a:t>Stockholm School of Economics</a:t>
            </a:r>
            <a:r>
              <a:rPr lang="ja-JP" altLang="en-US" dirty="0">
                <a:latin typeface="ＭＳ Ｐゴシック" panose="020B0600070205080204" pitchFamily="50" charset="-128"/>
                <a:ea typeface="ＭＳ Ｐゴシック" panose="020B0600070205080204" pitchFamily="50" charset="-128"/>
              </a:rPr>
              <a:t>）教授。</a:t>
            </a:r>
          </a:p>
          <a:p>
            <a:r>
              <a:rPr lang="ja-JP" altLang="en-US" dirty="0">
                <a:latin typeface="ＭＳ Ｐゴシック" panose="020B0600070205080204" pitchFamily="50" charset="-128"/>
                <a:ea typeface="ＭＳ Ｐゴシック" panose="020B0600070205080204" pitchFamily="50" charset="-128"/>
              </a:rPr>
              <a:t>ストックホルム商科大学でオリーンとともにヘクシャー＝オリーン・モデルを開発した。経済史の分野でも業績がある。</a:t>
            </a:r>
          </a:p>
        </p:txBody>
      </p:sp>
      <p:sp>
        <p:nvSpPr>
          <p:cNvPr id="211" name="Slide Number"/>
          <p:cNvSpPr txBox="1">
            <a:spLocks noGrp="1"/>
          </p:cNvSpPr>
          <p:nvPr>
            <p:ph type="sldNum" sz="quarter" idx="2"/>
          </p:nvPr>
        </p:nvSpPr>
        <p:spPr>
          <a:xfrm>
            <a:off x="16674977" y="9296400"/>
            <a:ext cx="216406" cy="3488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a:t>
            </a:fld>
            <a:endParaRPr/>
          </a:p>
        </p:txBody>
      </p:sp>
    </p:spTree>
    <p:extLst>
      <p:ext uri="{BB962C8B-B14F-4D97-AF65-F5344CB8AC3E}">
        <p14:creationId xmlns:p14="http://schemas.microsoft.com/office/powerpoint/2010/main" val="16031369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補論：ベルティル・オリーン（Bertil Ohlin, 1899 –1979）"/>
          <p:cNvSpPr txBox="1">
            <a:spLocks noGrp="1"/>
          </p:cNvSpPr>
          <p:nvPr>
            <p:ph type="title"/>
          </p:nvPr>
        </p:nvSpPr>
        <p:spPr>
          <a:prstGeom prst="rect">
            <a:avLst/>
          </a:prstGeom>
        </p:spPr>
        <p:txBody>
          <a:bodyPr/>
          <a:lstStyle>
            <a:lvl1pPr defTabSz="443991">
              <a:defRPr sz="6080"/>
            </a:lvl1pPr>
          </a:lstStyle>
          <a:p>
            <a:r>
              <a:rPr lang="ja-JP" altLang="en-US" dirty="0">
                <a:latin typeface="ＭＳ Ｐゴシック" panose="020B0600070205080204" pitchFamily="50" charset="-128"/>
                <a:ea typeface="ＭＳ Ｐゴシック" panose="020B0600070205080204" pitchFamily="50" charset="-128"/>
              </a:rPr>
              <a:t>ベルティル・オリーン</a:t>
            </a:r>
            <a:br>
              <a:rPr lang="ja-JP" altLang="en-US" dirty="0">
                <a:latin typeface="ＭＳ Ｐゴシック" panose="020B0600070205080204" pitchFamily="50" charset="-128"/>
                <a:ea typeface="ＭＳ Ｐゴシック" panose="020B0600070205080204" pitchFamily="50" charset="-128"/>
              </a:rPr>
            </a:br>
            <a:r>
              <a:rPr lang="ja-JP" altLang="en-US" dirty="0">
                <a:latin typeface="ＭＳ Ｐゴシック" panose="020B0600070205080204" pitchFamily="50" charset="-128"/>
                <a:ea typeface="ＭＳ Ｐゴシック" panose="020B0600070205080204" pitchFamily="50" charset="-128"/>
              </a:rPr>
              <a:t>（</a:t>
            </a:r>
            <a:r>
              <a:rPr lang="en-US" altLang="ja-JP" dirty="0" err="1">
                <a:latin typeface="ＭＳ Ｐゴシック" panose="020B0600070205080204" pitchFamily="50" charset="-128"/>
                <a:ea typeface="ＭＳ Ｐゴシック" panose="020B0600070205080204" pitchFamily="50" charset="-128"/>
              </a:rPr>
              <a:t>Bertil</a:t>
            </a:r>
            <a:r>
              <a:rPr lang="en-US" altLang="ja-JP" dirty="0">
                <a:latin typeface="ＭＳ Ｐゴシック" panose="020B0600070205080204" pitchFamily="50" charset="-128"/>
                <a:ea typeface="ＭＳ Ｐゴシック" panose="020B0600070205080204" pitchFamily="50" charset="-128"/>
              </a:rPr>
              <a:t> Ohlin, 1899 –1979</a:t>
            </a:r>
            <a:r>
              <a:rPr lang="ja-JP" altLang="en-US" dirty="0">
                <a:latin typeface="ＭＳ Ｐゴシック" panose="020B0600070205080204" pitchFamily="50" charset="-128"/>
                <a:ea typeface="ＭＳ Ｐゴシック" panose="020B0600070205080204" pitchFamily="50" charset="-128"/>
              </a:rPr>
              <a:t>）</a:t>
            </a:r>
            <a:endParaRPr dirty="0">
              <a:latin typeface="ＭＳ Ｐゴシック" panose="020B0600070205080204" pitchFamily="50" charset="-128"/>
              <a:ea typeface="ＭＳ Ｐゴシック" panose="020B0600070205080204" pitchFamily="50" charset="-128"/>
            </a:endParaRPr>
          </a:p>
        </p:txBody>
      </p:sp>
      <p:sp>
        <p:nvSpPr>
          <p:cNvPr id="214" name="オリーンは、スウェーデンの経済学者。ヘクシャーの学生。…"/>
          <p:cNvSpPr txBox="1">
            <a:spLocks noGrp="1"/>
          </p:cNvSpPr>
          <p:nvPr>
            <p:ph type="body" idx="1"/>
          </p:nvPr>
        </p:nvSpPr>
        <p:spPr>
          <a:prstGeom prst="rect">
            <a:avLst/>
          </a:prstGeom>
        </p:spPr>
        <p:txBody>
          <a:bodyPr anchor="t">
            <a:normAutofit/>
          </a:bodyPr>
          <a:lstStyle/>
          <a:p>
            <a:pPr marL="328929" indent="-328929" defTabSz="432308">
              <a:spcBef>
                <a:spcPts val="3100"/>
              </a:spcBef>
              <a:defRPr sz="2368"/>
            </a:pPr>
            <a:r>
              <a:rPr lang="ja-JP" altLang="en-US" sz="2800" dirty="0">
                <a:latin typeface="ＭＳ Ｐゴシック" panose="020B0600070205080204" pitchFamily="50" charset="-128"/>
                <a:ea typeface="ＭＳ Ｐゴシック" panose="020B0600070205080204" pitchFamily="50" charset="-128"/>
              </a:rPr>
              <a:t>オリーンは，スウェーデンの経済学者。ヘクシャーの学生。</a:t>
            </a:r>
          </a:p>
          <a:p>
            <a:pPr marL="328929" indent="-328929" defTabSz="432308">
              <a:spcBef>
                <a:spcPts val="3100"/>
              </a:spcBef>
              <a:defRPr sz="2368"/>
            </a:pPr>
            <a:r>
              <a:rPr lang="en-US" altLang="ja-JP" sz="2800" dirty="0">
                <a:latin typeface="ＭＳ Ｐゴシック" panose="020B0600070205080204" pitchFamily="50" charset="-128"/>
                <a:ea typeface="ＭＳ Ｐゴシック" panose="020B0600070205080204" pitchFamily="50" charset="-128"/>
              </a:rPr>
              <a:t>1919</a:t>
            </a:r>
            <a:r>
              <a:rPr lang="ja-JP" altLang="en-US" sz="2800" dirty="0">
                <a:latin typeface="ＭＳ Ｐゴシック" panose="020B0600070205080204" pitchFamily="50" charset="-128"/>
                <a:ea typeface="ＭＳ Ｐゴシック" panose="020B0600070205080204" pitchFamily="50" charset="-128"/>
              </a:rPr>
              <a:t>年にストックホルム商科大学で修士号取得。</a:t>
            </a:r>
            <a:r>
              <a:rPr lang="en-US" altLang="ja-JP" sz="2800" dirty="0">
                <a:latin typeface="ＭＳ Ｐゴシック" panose="020B0600070205080204" pitchFamily="50" charset="-128"/>
                <a:ea typeface="ＭＳ Ｐゴシック" panose="020B0600070205080204" pitchFamily="50" charset="-128"/>
              </a:rPr>
              <a:t>1924</a:t>
            </a:r>
            <a:r>
              <a:rPr lang="ja-JP" altLang="en-US" sz="2800" dirty="0">
                <a:latin typeface="ＭＳ Ｐゴシック" panose="020B0600070205080204" pitchFamily="50" charset="-128"/>
                <a:ea typeface="ＭＳ Ｐゴシック" panose="020B0600070205080204" pitchFamily="50" charset="-128"/>
              </a:rPr>
              <a:t>年にストックホルム大学で博士号を取得。</a:t>
            </a:r>
            <a:r>
              <a:rPr lang="en-US" altLang="ja-JP" sz="2800" dirty="0">
                <a:latin typeface="ＭＳ Ｐゴシック" panose="020B0600070205080204" pitchFamily="50" charset="-128"/>
                <a:ea typeface="ＭＳ Ｐゴシック" panose="020B0600070205080204" pitchFamily="50" charset="-128"/>
              </a:rPr>
              <a:t>1929</a:t>
            </a:r>
            <a:r>
              <a:rPr lang="ja-JP" altLang="en-US" sz="2800" dirty="0">
                <a:latin typeface="ＭＳ Ｐゴシック" panose="020B0600070205080204" pitchFamily="50" charset="-128"/>
                <a:ea typeface="ＭＳ Ｐゴシック" panose="020B0600070205080204" pitchFamily="50" charset="-128"/>
              </a:rPr>
              <a:t>年から</a:t>
            </a:r>
            <a:r>
              <a:rPr lang="en-US" altLang="ja-JP" sz="2800" dirty="0">
                <a:latin typeface="ＭＳ Ｐゴシック" panose="020B0600070205080204" pitchFamily="50" charset="-128"/>
                <a:ea typeface="ＭＳ Ｐゴシック" panose="020B0600070205080204" pitchFamily="50" charset="-128"/>
              </a:rPr>
              <a:t>1965</a:t>
            </a:r>
            <a:r>
              <a:rPr lang="ja-JP" altLang="en-US" sz="2800" dirty="0">
                <a:latin typeface="ＭＳ Ｐゴシック" panose="020B0600070205080204" pitchFamily="50" charset="-128"/>
                <a:ea typeface="ＭＳ Ｐゴシック" panose="020B0600070205080204" pitchFamily="50" charset="-128"/>
              </a:rPr>
              <a:t>年までストックホルム商科大学教授。</a:t>
            </a:r>
          </a:p>
          <a:p>
            <a:pPr marL="328929" indent="-328929" defTabSz="432308">
              <a:spcBef>
                <a:spcPts val="3100"/>
              </a:spcBef>
              <a:defRPr sz="2368"/>
            </a:pPr>
            <a:r>
              <a:rPr lang="en-US" altLang="ja-JP" sz="2800" dirty="0">
                <a:latin typeface="ＭＳ Ｐゴシック" panose="020B0600070205080204" pitchFamily="50" charset="-128"/>
                <a:ea typeface="ＭＳ Ｐゴシック" panose="020B0600070205080204" pitchFamily="50" charset="-128"/>
              </a:rPr>
              <a:t>1933</a:t>
            </a:r>
            <a:r>
              <a:rPr lang="ja-JP" altLang="en-US" sz="2800" dirty="0">
                <a:latin typeface="ＭＳ Ｐゴシック" panose="020B0600070205080204" pitchFamily="50" charset="-128"/>
                <a:ea typeface="ＭＳ Ｐゴシック" panose="020B0600070205080204" pitchFamily="50" charset="-128"/>
              </a:rPr>
              <a:t>年に博士論文を拡張し</a:t>
            </a:r>
            <a:r>
              <a:rPr lang="en-US" altLang="ja-JP" sz="2800" dirty="0">
                <a:latin typeface="ＭＳ Ｐゴシック" panose="020B0600070205080204" pitchFamily="50" charset="-128"/>
                <a:ea typeface="ＭＳ Ｐゴシック" panose="020B0600070205080204" pitchFamily="50" charset="-128"/>
              </a:rPr>
              <a:t>Interregional and International Trade</a:t>
            </a:r>
            <a:r>
              <a:rPr lang="ja-JP" altLang="en-US" sz="2800" dirty="0">
                <a:latin typeface="ＭＳ Ｐゴシック" panose="020B0600070205080204" pitchFamily="50" charset="-128"/>
                <a:ea typeface="ＭＳ Ｐゴシック" panose="020B0600070205080204" pitchFamily="50" charset="-128"/>
              </a:rPr>
              <a:t>と題した書籍を公刊し，ヘクシャー＝オリーン・モデルを展開した。</a:t>
            </a:r>
          </a:p>
          <a:p>
            <a:pPr marL="328929" indent="-328929" defTabSz="432308">
              <a:spcBef>
                <a:spcPts val="3100"/>
              </a:spcBef>
              <a:defRPr sz="2368"/>
            </a:pPr>
            <a:r>
              <a:rPr lang="ja-JP" altLang="en-US" sz="2800" dirty="0">
                <a:latin typeface="ＭＳ Ｐゴシック" panose="020B0600070205080204" pitchFamily="50" charset="-128"/>
                <a:ea typeface="ＭＳ Ｐゴシック" panose="020B0600070205080204" pitchFamily="50" charset="-128"/>
              </a:rPr>
              <a:t>国際貿易理論への貢献によって，イギリスの経済学者ジェイムズ・ミード（</a:t>
            </a:r>
            <a:r>
              <a:rPr lang="en-US" altLang="ja-JP" sz="2800" dirty="0">
                <a:latin typeface="ＭＳ Ｐゴシック" panose="020B0600070205080204" pitchFamily="50" charset="-128"/>
                <a:ea typeface="ＭＳ Ｐゴシック" panose="020B0600070205080204" pitchFamily="50" charset="-128"/>
              </a:rPr>
              <a:t>James Meade</a:t>
            </a:r>
            <a:r>
              <a:rPr lang="ja-JP" altLang="en-US" sz="2800" dirty="0">
                <a:latin typeface="ＭＳ Ｐゴシック" panose="020B0600070205080204" pitchFamily="50" charset="-128"/>
                <a:ea typeface="ＭＳ Ｐゴシック" panose="020B0600070205080204" pitchFamily="50" charset="-128"/>
              </a:rPr>
              <a:t>）とともに，</a:t>
            </a:r>
            <a:r>
              <a:rPr lang="en-US" altLang="ja-JP" sz="2800" dirty="0">
                <a:latin typeface="ＭＳ Ｐゴシック" panose="020B0600070205080204" pitchFamily="50" charset="-128"/>
                <a:ea typeface="ＭＳ Ｐゴシック" panose="020B0600070205080204" pitchFamily="50" charset="-128"/>
              </a:rPr>
              <a:t>1977</a:t>
            </a:r>
            <a:r>
              <a:rPr lang="ja-JP" altLang="en-US" sz="2800" dirty="0">
                <a:latin typeface="ＭＳ Ｐゴシック" panose="020B0600070205080204" pitchFamily="50" charset="-128"/>
                <a:ea typeface="ＭＳ Ｐゴシック" panose="020B0600070205080204" pitchFamily="50" charset="-128"/>
              </a:rPr>
              <a:t>年にノーベル経済学賞を受賞。</a:t>
            </a:r>
          </a:p>
          <a:p>
            <a:pPr marL="328929" indent="-328929" defTabSz="432308">
              <a:spcBef>
                <a:spcPts val="3100"/>
              </a:spcBef>
              <a:defRPr sz="2368"/>
            </a:pPr>
            <a:r>
              <a:rPr lang="ja-JP" altLang="en-US" sz="2800" dirty="0">
                <a:latin typeface="ＭＳ Ｐゴシック" panose="020B0600070205080204" pitchFamily="50" charset="-128"/>
                <a:ea typeface="ＭＳ Ｐゴシック" panose="020B0600070205080204" pitchFamily="50" charset="-128"/>
              </a:rPr>
              <a:t>政治家としても活動した。スウェーデン・リベラル党の党首を</a:t>
            </a:r>
            <a:r>
              <a:rPr lang="en-US" altLang="ja-JP" sz="2800" dirty="0">
                <a:latin typeface="ＭＳ Ｐゴシック" panose="020B0600070205080204" pitchFamily="50" charset="-128"/>
                <a:ea typeface="ＭＳ Ｐゴシック" panose="020B0600070205080204" pitchFamily="50" charset="-128"/>
              </a:rPr>
              <a:t>1944</a:t>
            </a:r>
            <a:r>
              <a:rPr lang="ja-JP" altLang="en-US" sz="2800" dirty="0">
                <a:latin typeface="ＭＳ Ｐゴシック" panose="020B0600070205080204" pitchFamily="50" charset="-128"/>
                <a:ea typeface="ＭＳ Ｐゴシック" panose="020B0600070205080204" pitchFamily="50" charset="-128"/>
              </a:rPr>
              <a:t>年から</a:t>
            </a:r>
            <a:r>
              <a:rPr lang="en-US" altLang="ja-JP" sz="2800" dirty="0">
                <a:latin typeface="ＭＳ Ｐゴシック" panose="020B0600070205080204" pitchFamily="50" charset="-128"/>
                <a:ea typeface="ＭＳ Ｐゴシック" panose="020B0600070205080204" pitchFamily="50" charset="-128"/>
              </a:rPr>
              <a:t>1967</a:t>
            </a:r>
            <a:r>
              <a:rPr lang="ja-JP" altLang="en-US" sz="2800" dirty="0">
                <a:latin typeface="ＭＳ Ｐゴシック" panose="020B0600070205080204" pitchFamily="50" charset="-128"/>
                <a:ea typeface="ＭＳ Ｐゴシック" panose="020B0600070205080204" pitchFamily="50" charset="-128"/>
              </a:rPr>
              <a:t>年までの長きにわたり務めた。</a:t>
            </a:r>
            <a:r>
              <a:rPr lang="en-US" altLang="ja-JP" sz="2800" dirty="0">
                <a:latin typeface="ＭＳ Ｐゴシック" panose="020B0600070205080204" pitchFamily="50" charset="-128"/>
                <a:ea typeface="ＭＳ Ｐゴシック" panose="020B0600070205080204" pitchFamily="50" charset="-128"/>
              </a:rPr>
              <a:t>1944</a:t>
            </a:r>
            <a:r>
              <a:rPr lang="ja-JP" altLang="en-US" sz="2800" dirty="0">
                <a:latin typeface="ＭＳ Ｐゴシック" panose="020B0600070205080204" pitchFamily="50" charset="-128"/>
                <a:ea typeface="ＭＳ Ｐゴシック" panose="020B0600070205080204" pitchFamily="50" charset="-128"/>
              </a:rPr>
              <a:t>年から</a:t>
            </a:r>
            <a:r>
              <a:rPr lang="en-US" altLang="ja-JP" sz="2800" dirty="0">
                <a:latin typeface="ＭＳ Ｐゴシック" panose="020B0600070205080204" pitchFamily="50" charset="-128"/>
                <a:ea typeface="ＭＳ Ｐゴシック" panose="020B0600070205080204" pitchFamily="50" charset="-128"/>
              </a:rPr>
              <a:t>1945</a:t>
            </a:r>
            <a:r>
              <a:rPr lang="ja-JP" altLang="en-US" sz="2800" dirty="0">
                <a:latin typeface="ＭＳ Ｐゴシック" panose="020B0600070205080204" pitchFamily="50" charset="-128"/>
                <a:ea typeface="ＭＳ Ｐゴシック" panose="020B0600070205080204" pitchFamily="50" charset="-128"/>
              </a:rPr>
              <a:t>年までの短い期間，商務大臣（</a:t>
            </a:r>
            <a:r>
              <a:rPr lang="en-US" altLang="ja-JP" sz="2800" dirty="0">
                <a:latin typeface="ＭＳ Ｐゴシック" panose="020B0600070205080204" pitchFamily="50" charset="-128"/>
                <a:ea typeface="ＭＳ Ｐゴシック" panose="020B0600070205080204" pitchFamily="50" charset="-128"/>
              </a:rPr>
              <a:t>Minister for Trade</a:t>
            </a:r>
            <a:r>
              <a:rPr lang="ja-JP" altLang="en-US" sz="2800" dirty="0">
                <a:latin typeface="ＭＳ Ｐゴシック" panose="020B0600070205080204" pitchFamily="50" charset="-128"/>
                <a:ea typeface="ＭＳ Ｐゴシック" panose="020B0600070205080204" pitchFamily="50" charset="-128"/>
              </a:rPr>
              <a:t>）も務めた。</a:t>
            </a:r>
          </a:p>
        </p:txBody>
      </p:sp>
      <p:sp>
        <p:nvSpPr>
          <p:cNvPr id="215" name="Slide Number"/>
          <p:cNvSpPr txBox="1">
            <a:spLocks noGrp="1"/>
          </p:cNvSpPr>
          <p:nvPr>
            <p:ph type="sldNum" sz="quarter" idx="2"/>
          </p:nvPr>
        </p:nvSpPr>
        <p:spPr>
          <a:xfrm>
            <a:off x="16674977" y="9296400"/>
            <a:ext cx="216406" cy="3488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a:p>
        </p:txBody>
      </p:sp>
    </p:spTree>
    <p:extLst>
      <p:ext uri="{BB962C8B-B14F-4D97-AF65-F5344CB8AC3E}">
        <p14:creationId xmlns:p14="http://schemas.microsoft.com/office/powerpoint/2010/main" val="236224875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4. 生産要素"/>
          <p:cNvSpPr txBox="1">
            <a:spLocks noGrp="1"/>
          </p:cNvSpPr>
          <p:nvPr>
            <p:ph type="title"/>
          </p:nvPr>
        </p:nvSpPr>
        <p:spPr>
          <a:prstGeom prst="rect">
            <a:avLst/>
          </a:prstGeom>
        </p:spPr>
        <p:txBody>
          <a:bodyPr/>
          <a:lstStyle/>
          <a:p>
            <a:r>
              <a:rPr lang="ja-JP" altLang="en-US" dirty="0">
                <a:solidFill>
                  <a:schemeClr val="tx1"/>
                </a:solidFill>
                <a:latin typeface="ＭＳ Ｐゴシック" panose="020B0600070205080204" pitchFamily="50" charset="-128"/>
                <a:ea typeface="ＭＳ Ｐゴシック" panose="020B0600070205080204" pitchFamily="50" charset="-128"/>
              </a:rPr>
              <a:t>生産要素</a:t>
            </a:r>
            <a:endParaRPr dirty="0">
              <a:solidFill>
                <a:schemeClr val="tx1"/>
              </a:solidFill>
              <a:latin typeface="ＭＳ Ｐゴシック" panose="020B0600070205080204" pitchFamily="50" charset="-128"/>
              <a:ea typeface="ＭＳ Ｐゴシック" panose="020B0600070205080204" pitchFamily="50" charset="-128"/>
            </a:endParaRPr>
          </a:p>
        </p:txBody>
      </p:sp>
      <p:sp>
        <p:nvSpPr>
          <p:cNvPr id="155" name="財・サービスの生産に用いられるもの。…"/>
          <p:cNvSpPr txBox="1">
            <a:spLocks noGrp="1"/>
          </p:cNvSpPr>
          <p:nvPr>
            <p:ph type="body" idx="1"/>
          </p:nvPr>
        </p:nvSpPr>
        <p:spPr>
          <a:xfrm>
            <a:off x="1270039" y="2203995"/>
            <a:ext cx="14800185" cy="6286500"/>
          </a:xfrm>
          <a:prstGeom prst="rect">
            <a:avLst/>
          </a:prstGeom>
        </p:spPr>
        <p:txBody>
          <a:bodyPr anchor="t">
            <a:normAutofit/>
          </a:bodyPr>
          <a:lstStyle/>
          <a:p>
            <a:pPr marL="0" indent="0">
              <a:buSzTx/>
              <a:buNone/>
            </a:pPr>
            <a:r>
              <a:rPr lang="ja-JP" altLang="en-US" dirty="0">
                <a:latin typeface="ＭＳ Ｐゴシック" panose="020B0600070205080204" pitchFamily="50" charset="-128"/>
                <a:ea typeface="ＭＳ Ｐゴシック" panose="020B0600070205080204" pitchFamily="50" charset="-128"/>
              </a:rPr>
              <a:t>ヘクシャー＝オリーン・モデルは生産要素に着目。</a:t>
            </a:r>
          </a:p>
          <a:p>
            <a:pPr marL="0" indent="0">
              <a:buSzTx/>
              <a:buNone/>
            </a:pPr>
            <a:r>
              <a:rPr lang="ja-JP" altLang="en-US" dirty="0">
                <a:highlight>
                  <a:srgbClr val="FFFF00"/>
                </a:highlight>
                <a:latin typeface="ＭＳ Ｐゴシック" panose="020B0600070205080204" pitchFamily="50" charset="-128"/>
                <a:ea typeface="ＭＳ Ｐゴシック" panose="020B0600070205080204" pitchFamily="50" charset="-128"/>
              </a:rPr>
              <a:t>生産要素</a:t>
            </a:r>
            <a:r>
              <a:rPr lang="ja-JP" altLang="en-US" dirty="0">
                <a:latin typeface="ＭＳ Ｐゴシック" panose="020B0600070205080204" pitchFamily="50" charset="-128"/>
                <a:ea typeface="ＭＳ Ｐゴシック" panose="020B0600070205080204" pitchFamily="50" charset="-128"/>
              </a:rPr>
              <a:t>：財・サービスの生産に用いられるもの。</a:t>
            </a:r>
          </a:p>
          <a:p>
            <a:pPr marL="0" indent="0">
              <a:buSzTx/>
              <a:buNone/>
            </a:pPr>
            <a:r>
              <a:rPr lang="ja-JP" altLang="en-US" dirty="0">
                <a:latin typeface="ＭＳ Ｐゴシック" panose="020B0600070205080204" pitchFamily="50" charset="-128"/>
                <a:ea typeface="ＭＳ Ｐゴシック" panose="020B0600070205080204" pitchFamily="50" charset="-128"/>
              </a:rPr>
              <a:t>　例）</a:t>
            </a:r>
            <a:r>
              <a:rPr lang="ja-JP" altLang="en-US" u="sng" dirty="0">
                <a:latin typeface="ＭＳ Ｐゴシック" panose="020B0600070205080204" pitchFamily="50" charset="-128"/>
                <a:ea typeface="ＭＳ Ｐゴシック" panose="020B0600070205080204" pitchFamily="50" charset="-128"/>
              </a:rPr>
              <a:t>労働，資本（機械，工場），土地，原材料</a:t>
            </a:r>
          </a:p>
        </p:txBody>
      </p:sp>
      <p:sp>
        <p:nvSpPr>
          <p:cNvPr id="17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9</a:t>
            </a:fld>
            <a:endParaRPr/>
          </a:p>
        </p:txBody>
      </p:sp>
      <p:sp>
        <p:nvSpPr>
          <p:cNvPr id="156" name="Shape"/>
          <p:cNvSpPr/>
          <p:nvPr/>
        </p:nvSpPr>
        <p:spPr>
          <a:xfrm>
            <a:off x="3082131" y="5347245"/>
            <a:ext cx="3476576" cy="32058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21600" y="0"/>
                </a:lnTo>
                <a:lnTo>
                  <a:pt x="21600" y="21600"/>
                </a:lnTo>
                <a:lnTo>
                  <a:pt x="0" y="21600"/>
                </a:lnTo>
                <a:lnTo>
                  <a:pt x="0" y="0"/>
                </a:lnTo>
                <a:close/>
              </a:path>
            </a:pathLst>
          </a:custGeom>
          <a:ln w="25400">
            <a:solidFill>
              <a:srgbClr val="000000"/>
            </a:solidFill>
            <a:miter lim="400000"/>
          </a:ln>
        </p:spPr>
        <p:txBody>
          <a:bodyPr lIns="50800" tIns="50800" rIns="50800" bIns="50800" anchor="ctr"/>
          <a:lstStyle/>
          <a:p>
            <a:pPr>
              <a:defRPr sz="3900">
                <a:latin typeface="+mn-lt"/>
                <a:ea typeface="+mn-ea"/>
                <a:cs typeface="+mn-cs"/>
                <a:sym typeface="ヒラギノ角ゴ ProN W3"/>
              </a:defRPr>
            </a:pPr>
            <a:endParaRPr sz="3900">
              <a:latin typeface="ＭＳ Ｐゴシック" panose="020B0600070205080204" pitchFamily="50" charset="-128"/>
              <a:ea typeface="ＭＳ Ｐゴシック" panose="020B0600070205080204" pitchFamily="50" charset="-128"/>
            </a:endParaRPr>
          </a:p>
        </p:txBody>
      </p:sp>
      <p:sp>
        <p:nvSpPr>
          <p:cNvPr id="157" name="Line"/>
          <p:cNvSpPr/>
          <p:nvPr/>
        </p:nvSpPr>
        <p:spPr>
          <a:xfrm>
            <a:off x="6779702" y="6253027"/>
            <a:ext cx="2863234" cy="1"/>
          </a:xfrm>
          <a:prstGeom prst="line">
            <a:avLst/>
          </a:prstGeom>
          <a:ln w="25400">
            <a:solidFill>
              <a:srgbClr val="000000"/>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sz="2200">
              <a:latin typeface="ＭＳ Ｐゴシック" panose="020B0600070205080204" pitchFamily="50" charset="-128"/>
              <a:ea typeface="ＭＳ Ｐゴシック" panose="020B0600070205080204" pitchFamily="50" charset="-128"/>
            </a:endParaRPr>
          </a:p>
        </p:txBody>
      </p:sp>
      <p:sp>
        <p:nvSpPr>
          <p:cNvPr id="158" name="Line"/>
          <p:cNvSpPr/>
          <p:nvPr/>
        </p:nvSpPr>
        <p:spPr>
          <a:xfrm flipH="1">
            <a:off x="6836809" y="7311638"/>
            <a:ext cx="2794710" cy="1"/>
          </a:xfrm>
          <a:prstGeom prst="line">
            <a:avLst/>
          </a:prstGeom>
          <a:ln w="25400">
            <a:solidFill>
              <a:srgbClr val="000000"/>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sz="2200">
              <a:latin typeface="ＭＳ Ｐゴシック" panose="020B0600070205080204" pitchFamily="50" charset="-128"/>
              <a:ea typeface="ＭＳ Ｐゴシック" panose="020B0600070205080204" pitchFamily="50" charset="-128"/>
            </a:endParaRPr>
          </a:p>
        </p:txBody>
      </p:sp>
      <p:sp>
        <p:nvSpPr>
          <p:cNvPr id="159" name="例"/>
          <p:cNvSpPr txBox="1"/>
          <p:nvPr/>
        </p:nvSpPr>
        <p:spPr>
          <a:xfrm>
            <a:off x="2520604" y="4726305"/>
            <a:ext cx="5642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600"/>
            </a:lvl1pPr>
          </a:lstStyle>
          <a:p>
            <a:r>
              <a:rPr dirty="0">
                <a:latin typeface="ＭＳ Ｐゴシック" panose="020B0600070205080204" pitchFamily="50" charset="-128"/>
                <a:ea typeface="ＭＳ Ｐゴシック" panose="020B0600070205080204" pitchFamily="50" charset="-128"/>
              </a:rPr>
              <a:t>例</a:t>
            </a:r>
          </a:p>
        </p:txBody>
      </p:sp>
      <p:sp>
        <p:nvSpPr>
          <p:cNvPr id="160" name="日本"/>
          <p:cNvSpPr txBox="1"/>
          <p:nvPr/>
        </p:nvSpPr>
        <p:spPr>
          <a:xfrm>
            <a:off x="3834344" y="4703222"/>
            <a:ext cx="1695977" cy="7027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900">
                <a:latin typeface="+mn-lt"/>
                <a:ea typeface="+mn-ea"/>
                <a:cs typeface="+mn-cs"/>
                <a:sym typeface="ヒラギノ角ゴ ProN W3"/>
              </a:defRPr>
            </a:lvl1pPr>
          </a:lstStyle>
          <a:p>
            <a:r>
              <a:rPr lang="ja-JP" altLang="en-US" dirty="0">
                <a:latin typeface="ＭＳ Ｐゴシック" panose="020B0600070205080204" pitchFamily="50" charset="-128"/>
                <a:ea typeface="ＭＳ Ｐゴシック" panose="020B0600070205080204" pitchFamily="50" charset="-128"/>
              </a:rPr>
              <a:t>アメリカ</a:t>
            </a:r>
            <a:endParaRPr dirty="0">
              <a:latin typeface="ＭＳ Ｐゴシック" panose="020B0600070205080204" pitchFamily="50" charset="-128"/>
              <a:ea typeface="ＭＳ Ｐゴシック" panose="020B0600070205080204" pitchFamily="50" charset="-128"/>
            </a:endParaRPr>
          </a:p>
        </p:txBody>
      </p:sp>
      <p:sp>
        <p:nvSpPr>
          <p:cNvPr id="161" name="労働者"/>
          <p:cNvSpPr/>
          <p:nvPr/>
        </p:nvSpPr>
        <p:spPr>
          <a:xfrm>
            <a:off x="3272631" y="5727899"/>
            <a:ext cx="1452166" cy="5573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3500" y="0"/>
                </a:lnTo>
                <a:cubicBezTo>
                  <a:pt x="14400" y="0"/>
                  <a:pt x="15300" y="0"/>
                  <a:pt x="16200" y="0"/>
                </a:cubicBezTo>
                <a:cubicBezTo>
                  <a:pt x="18000" y="0"/>
                  <a:pt x="19800" y="0"/>
                  <a:pt x="21600" y="0"/>
                </a:cubicBezTo>
                <a:lnTo>
                  <a:pt x="21600" y="21600"/>
                </a:lnTo>
                <a:lnTo>
                  <a:pt x="0" y="21600"/>
                </a:lnTo>
                <a:lnTo>
                  <a:pt x="0" y="0"/>
                </a:lnTo>
                <a:close/>
              </a:path>
            </a:pathLst>
          </a:cu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800">
                <a:latin typeface="+mn-lt"/>
                <a:ea typeface="+mn-ea"/>
                <a:cs typeface="+mn-cs"/>
                <a:sym typeface="ヒラギノ角ゴ ProN W3"/>
              </a:defRPr>
            </a:lvl1pPr>
          </a:lstStyle>
          <a:p>
            <a:r>
              <a:rPr lang="ja-JP" altLang="en-US" dirty="0">
                <a:latin typeface="ＭＳ Ｐゴシック" panose="020B0600070205080204" pitchFamily="50" charset="-128"/>
                <a:ea typeface="ＭＳ Ｐゴシック" panose="020B0600070205080204" pitchFamily="50" charset="-128"/>
              </a:rPr>
              <a:t>大卒</a:t>
            </a:r>
            <a:endParaRPr dirty="0">
              <a:latin typeface="ＭＳ Ｐゴシック" panose="020B0600070205080204" pitchFamily="50" charset="-128"/>
              <a:ea typeface="ＭＳ Ｐゴシック" panose="020B0600070205080204" pitchFamily="50" charset="-128"/>
            </a:endParaRPr>
          </a:p>
        </p:txBody>
      </p:sp>
      <p:sp>
        <p:nvSpPr>
          <p:cNvPr id="162" name="資本"/>
          <p:cNvSpPr/>
          <p:nvPr/>
        </p:nvSpPr>
        <p:spPr>
          <a:xfrm>
            <a:off x="3272631" y="7162999"/>
            <a:ext cx="1452166" cy="5573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3500" y="0"/>
                </a:lnTo>
                <a:cubicBezTo>
                  <a:pt x="14400" y="0"/>
                  <a:pt x="15300" y="0"/>
                  <a:pt x="16200" y="0"/>
                </a:cubicBezTo>
                <a:cubicBezTo>
                  <a:pt x="18000" y="0"/>
                  <a:pt x="19800" y="0"/>
                  <a:pt x="21600" y="0"/>
                </a:cubicBezTo>
                <a:lnTo>
                  <a:pt x="21600" y="21600"/>
                </a:lnTo>
                <a:lnTo>
                  <a:pt x="0" y="21600"/>
                </a:lnTo>
                <a:lnTo>
                  <a:pt x="0" y="0"/>
                </a:lnTo>
                <a:close/>
              </a:path>
            </a:pathLst>
          </a:cu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800">
                <a:latin typeface="+mn-lt"/>
                <a:ea typeface="+mn-ea"/>
                <a:cs typeface="+mn-cs"/>
                <a:sym typeface="ヒラギノ角ゴ ProN W3"/>
              </a:defRPr>
            </a:lvl1pPr>
          </a:lstStyle>
          <a:p>
            <a:r>
              <a:rPr lang="ja-JP" altLang="en-US" dirty="0">
                <a:latin typeface="ＭＳ Ｐゴシック" panose="020B0600070205080204" pitchFamily="50" charset="-128"/>
                <a:ea typeface="ＭＳ Ｐゴシック" panose="020B0600070205080204" pitchFamily="50" charset="-128"/>
              </a:rPr>
              <a:t>高卒</a:t>
            </a:r>
            <a:endParaRPr dirty="0">
              <a:latin typeface="ＭＳ Ｐゴシック" panose="020B0600070205080204" pitchFamily="50" charset="-128"/>
              <a:ea typeface="ＭＳ Ｐゴシック" panose="020B0600070205080204" pitchFamily="50" charset="-128"/>
            </a:endParaRPr>
          </a:p>
        </p:txBody>
      </p:sp>
      <p:sp>
        <p:nvSpPr>
          <p:cNvPr id="163" name="財"/>
          <p:cNvSpPr/>
          <p:nvPr/>
        </p:nvSpPr>
        <p:spPr>
          <a:xfrm>
            <a:off x="5606355" y="6578799"/>
            <a:ext cx="858342" cy="5573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3500" y="0"/>
                </a:lnTo>
                <a:cubicBezTo>
                  <a:pt x="14400" y="0"/>
                  <a:pt x="15300" y="0"/>
                  <a:pt x="16200" y="0"/>
                </a:cubicBezTo>
                <a:cubicBezTo>
                  <a:pt x="18000" y="0"/>
                  <a:pt x="19800" y="0"/>
                  <a:pt x="21600" y="0"/>
                </a:cubicBezTo>
                <a:lnTo>
                  <a:pt x="21600" y="21600"/>
                </a:lnTo>
                <a:lnTo>
                  <a:pt x="0" y="21600"/>
                </a:lnTo>
                <a:lnTo>
                  <a:pt x="0" y="0"/>
                </a:lnTo>
                <a:close/>
              </a:path>
            </a:pathLst>
          </a:cu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800">
                <a:latin typeface="+mn-lt"/>
                <a:ea typeface="+mn-ea"/>
                <a:cs typeface="+mn-cs"/>
                <a:sym typeface="ヒラギノ角ゴ ProN W3"/>
              </a:defRPr>
            </a:lvl1pPr>
          </a:lstStyle>
          <a:p>
            <a:r>
              <a:rPr lang="en-US" altLang="ja-JP" dirty="0">
                <a:latin typeface="ＭＳ Ｐゴシック" panose="020B0600070205080204" pitchFamily="50" charset="-128"/>
                <a:ea typeface="ＭＳ Ｐゴシック" panose="020B0600070205080204" pitchFamily="50" charset="-128"/>
              </a:rPr>
              <a:t>PC</a:t>
            </a:r>
            <a:endParaRPr dirty="0">
              <a:latin typeface="ＭＳ Ｐゴシック" panose="020B0600070205080204" pitchFamily="50" charset="-128"/>
              <a:ea typeface="ＭＳ Ｐゴシック" panose="020B0600070205080204" pitchFamily="50" charset="-128"/>
            </a:endParaRPr>
          </a:p>
        </p:txBody>
      </p:sp>
      <p:sp>
        <p:nvSpPr>
          <p:cNvPr id="164" name="Line"/>
          <p:cNvSpPr/>
          <p:nvPr/>
        </p:nvSpPr>
        <p:spPr>
          <a:xfrm>
            <a:off x="4707732" y="5951810"/>
            <a:ext cx="1099285" cy="613525"/>
          </a:xfrm>
          <a:prstGeom prst="line">
            <a:avLst/>
          </a:prstGeom>
          <a:ln w="25400">
            <a:solidFill>
              <a:srgbClr val="000000"/>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sz="2200">
              <a:latin typeface="ＭＳ Ｐゴシック" panose="020B0600070205080204" pitchFamily="50" charset="-128"/>
              <a:ea typeface="ＭＳ Ｐゴシック" panose="020B0600070205080204" pitchFamily="50" charset="-128"/>
            </a:endParaRPr>
          </a:p>
        </p:txBody>
      </p:sp>
      <p:sp>
        <p:nvSpPr>
          <p:cNvPr id="165" name="Line"/>
          <p:cNvSpPr/>
          <p:nvPr/>
        </p:nvSpPr>
        <p:spPr>
          <a:xfrm flipV="1">
            <a:off x="4707732" y="7175965"/>
            <a:ext cx="1096535" cy="287146"/>
          </a:xfrm>
          <a:prstGeom prst="line">
            <a:avLst/>
          </a:prstGeom>
          <a:ln w="25400">
            <a:solidFill>
              <a:srgbClr val="000000"/>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sz="2200">
              <a:latin typeface="ＭＳ Ｐゴシック" panose="020B0600070205080204" pitchFamily="50" charset="-128"/>
              <a:ea typeface="ＭＳ Ｐゴシック" panose="020B0600070205080204" pitchFamily="50" charset="-128"/>
            </a:endParaRPr>
          </a:p>
        </p:txBody>
      </p:sp>
      <p:sp>
        <p:nvSpPr>
          <p:cNvPr id="166" name="Shape"/>
          <p:cNvSpPr/>
          <p:nvPr/>
        </p:nvSpPr>
        <p:spPr>
          <a:xfrm>
            <a:off x="9863931" y="5347245"/>
            <a:ext cx="3476576" cy="32058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21600" y="0"/>
                </a:lnTo>
                <a:lnTo>
                  <a:pt x="21600" y="21600"/>
                </a:lnTo>
                <a:lnTo>
                  <a:pt x="0" y="21600"/>
                </a:lnTo>
                <a:lnTo>
                  <a:pt x="0" y="0"/>
                </a:lnTo>
                <a:close/>
              </a:path>
            </a:pathLst>
          </a:custGeom>
          <a:ln w="25400">
            <a:solidFill>
              <a:srgbClr val="000000"/>
            </a:solidFill>
            <a:miter lim="400000"/>
          </a:ln>
        </p:spPr>
        <p:txBody>
          <a:bodyPr lIns="50800" tIns="50800" rIns="50800" bIns="50800" anchor="ctr"/>
          <a:lstStyle/>
          <a:p>
            <a:pPr>
              <a:defRPr sz="3900">
                <a:latin typeface="+mn-lt"/>
                <a:ea typeface="+mn-ea"/>
                <a:cs typeface="+mn-cs"/>
                <a:sym typeface="ヒラギノ角ゴ ProN W3"/>
              </a:defRPr>
            </a:pPr>
            <a:endParaRPr sz="3900">
              <a:latin typeface="ＭＳ Ｐゴシック" panose="020B0600070205080204" pitchFamily="50" charset="-128"/>
              <a:ea typeface="ＭＳ Ｐゴシック" panose="020B0600070205080204" pitchFamily="50" charset="-128"/>
            </a:endParaRPr>
          </a:p>
        </p:txBody>
      </p:sp>
      <p:sp>
        <p:nvSpPr>
          <p:cNvPr id="167" name="労働者"/>
          <p:cNvSpPr/>
          <p:nvPr/>
        </p:nvSpPr>
        <p:spPr>
          <a:xfrm>
            <a:off x="11743531" y="5727899"/>
            <a:ext cx="1452166" cy="5573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3500" y="0"/>
                </a:lnTo>
                <a:cubicBezTo>
                  <a:pt x="14400" y="0"/>
                  <a:pt x="15300" y="0"/>
                  <a:pt x="16200" y="0"/>
                </a:cubicBezTo>
                <a:cubicBezTo>
                  <a:pt x="18000" y="0"/>
                  <a:pt x="19800" y="0"/>
                  <a:pt x="21600" y="0"/>
                </a:cubicBezTo>
                <a:lnTo>
                  <a:pt x="21600" y="21600"/>
                </a:lnTo>
                <a:lnTo>
                  <a:pt x="0" y="21600"/>
                </a:lnTo>
                <a:lnTo>
                  <a:pt x="0" y="0"/>
                </a:lnTo>
                <a:close/>
              </a:path>
            </a:pathLst>
          </a:cu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800">
                <a:latin typeface="+mn-lt"/>
                <a:ea typeface="+mn-ea"/>
                <a:cs typeface="+mn-cs"/>
                <a:sym typeface="ヒラギノ角ゴ ProN W3"/>
              </a:defRPr>
            </a:lvl1pPr>
          </a:lstStyle>
          <a:p>
            <a:r>
              <a:rPr lang="ja-JP" altLang="en-US" dirty="0">
                <a:latin typeface="ＭＳ Ｐゴシック" panose="020B0600070205080204" pitchFamily="50" charset="-128"/>
                <a:ea typeface="ＭＳ Ｐゴシック" panose="020B0600070205080204" pitchFamily="50" charset="-128"/>
              </a:rPr>
              <a:t>大卒</a:t>
            </a:r>
            <a:endParaRPr dirty="0">
              <a:latin typeface="ＭＳ Ｐゴシック" panose="020B0600070205080204" pitchFamily="50" charset="-128"/>
              <a:ea typeface="ＭＳ Ｐゴシック" panose="020B0600070205080204" pitchFamily="50" charset="-128"/>
            </a:endParaRPr>
          </a:p>
        </p:txBody>
      </p:sp>
      <p:sp>
        <p:nvSpPr>
          <p:cNvPr id="168" name="資本"/>
          <p:cNvSpPr/>
          <p:nvPr/>
        </p:nvSpPr>
        <p:spPr>
          <a:xfrm>
            <a:off x="11743531" y="7277299"/>
            <a:ext cx="1452166" cy="5573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3500" y="0"/>
                </a:lnTo>
                <a:cubicBezTo>
                  <a:pt x="14400" y="0"/>
                  <a:pt x="15300" y="0"/>
                  <a:pt x="16200" y="0"/>
                </a:cubicBezTo>
                <a:cubicBezTo>
                  <a:pt x="18000" y="0"/>
                  <a:pt x="19800" y="0"/>
                  <a:pt x="21600" y="0"/>
                </a:cubicBezTo>
                <a:lnTo>
                  <a:pt x="21600" y="21600"/>
                </a:lnTo>
                <a:lnTo>
                  <a:pt x="0" y="21600"/>
                </a:lnTo>
                <a:lnTo>
                  <a:pt x="0" y="0"/>
                </a:lnTo>
                <a:close/>
              </a:path>
            </a:pathLst>
          </a:cu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800">
                <a:latin typeface="+mn-lt"/>
                <a:ea typeface="+mn-ea"/>
                <a:cs typeface="+mn-cs"/>
                <a:sym typeface="ヒラギノ角ゴ ProN W3"/>
              </a:defRPr>
            </a:lvl1pPr>
          </a:lstStyle>
          <a:p>
            <a:r>
              <a:rPr lang="ja-JP" altLang="en-US" dirty="0">
                <a:latin typeface="ＭＳ Ｐゴシック" panose="020B0600070205080204" pitchFamily="50" charset="-128"/>
                <a:ea typeface="ＭＳ Ｐゴシック" panose="020B0600070205080204" pitchFamily="50" charset="-128"/>
              </a:rPr>
              <a:t>高卒</a:t>
            </a:r>
            <a:endParaRPr dirty="0">
              <a:latin typeface="ＭＳ Ｐゴシック" panose="020B0600070205080204" pitchFamily="50" charset="-128"/>
              <a:ea typeface="ＭＳ Ｐゴシック" panose="020B0600070205080204" pitchFamily="50" charset="-128"/>
            </a:endParaRPr>
          </a:p>
        </p:txBody>
      </p:sp>
      <p:sp>
        <p:nvSpPr>
          <p:cNvPr id="169" name="財"/>
          <p:cNvSpPr/>
          <p:nvPr/>
        </p:nvSpPr>
        <p:spPr>
          <a:xfrm>
            <a:off x="10114855" y="6671519"/>
            <a:ext cx="858342" cy="5573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3500" y="0"/>
                </a:lnTo>
                <a:cubicBezTo>
                  <a:pt x="14400" y="0"/>
                  <a:pt x="15300" y="0"/>
                  <a:pt x="16200" y="0"/>
                </a:cubicBezTo>
                <a:cubicBezTo>
                  <a:pt x="18000" y="0"/>
                  <a:pt x="19800" y="0"/>
                  <a:pt x="21600" y="0"/>
                </a:cubicBezTo>
                <a:lnTo>
                  <a:pt x="21600" y="21600"/>
                </a:lnTo>
                <a:lnTo>
                  <a:pt x="0" y="21600"/>
                </a:lnTo>
                <a:lnTo>
                  <a:pt x="0" y="0"/>
                </a:lnTo>
                <a:close/>
              </a:path>
            </a:pathLst>
          </a:cu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800">
                <a:latin typeface="+mn-lt"/>
                <a:ea typeface="+mn-ea"/>
                <a:cs typeface="+mn-cs"/>
                <a:sym typeface="ヒラギノ角ゴ ProN W3"/>
              </a:defRPr>
            </a:lvl1pPr>
          </a:lstStyle>
          <a:p>
            <a:r>
              <a:rPr lang="ja-JP" altLang="en-US">
                <a:latin typeface="ＭＳ Ｐゴシック" panose="020B0600070205080204" pitchFamily="50" charset="-128"/>
                <a:ea typeface="ＭＳ Ｐゴシック" panose="020B0600070205080204" pitchFamily="50" charset="-128"/>
              </a:rPr>
              <a:t>衣服</a:t>
            </a:r>
            <a:endParaRPr dirty="0">
              <a:latin typeface="ＭＳ Ｐゴシック" panose="020B0600070205080204" pitchFamily="50" charset="-128"/>
              <a:ea typeface="ＭＳ Ｐゴシック" panose="020B0600070205080204" pitchFamily="50" charset="-128"/>
            </a:endParaRPr>
          </a:p>
        </p:txBody>
      </p:sp>
      <p:sp>
        <p:nvSpPr>
          <p:cNvPr id="170" name="Line"/>
          <p:cNvSpPr/>
          <p:nvPr/>
        </p:nvSpPr>
        <p:spPr>
          <a:xfrm flipH="1">
            <a:off x="10780926" y="5951810"/>
            <a:ext cx="749906" cy="572461"/>
          </a:xfrm>
          <a:prstGeom prst="line">
            <a:avLst/>
          </a:prstGeom>
          <a:ln w="25400">
            <a:solidFill>
              <a:srgbClr val="000000"/>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sz="2200">
              <a:latin typeface="ＭＳ Ｐゴシック" panose="020B0600070205080204" pitchFamily="50" charset="-128"/>
              <a:ea typeface="ＭＳ Ｐゴシック" panose="020B0600070205080204" pitchFamily="50" charset="-128"/>
            </a:endParaRPr>
          </a:p>
        </p:txBody>
      </p:sp>
      <p:sp>
        <p:nvSpPr>
          <p:cNvPr id="171" name="Line"/>
          <p:cNvSpPr/>
          <p:nvPr/>
        </p:nvSpPr>
        <p:spPr>
          <a:xfrm flipH="1" flipV="1">
            <a:off x="10724900" y="7351442"/>
            <a:ext cx="864914" cy="408193"/>
          </a:xfrm>
          <a:prstGeom prst="line">
            <a:avLst/>
          </a:prstGeom>
          <a:ln w="25400">
            <a:solidFill>
              <a:srgbClr val="000000"/>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endParaRPr sz="2200">
              <a:latin typeface="ＭＳ Ｐゴシック" panose="020B0600070205080204" pitchFamily="50" charset="-128"/>
              <a:ea typeface="ＭＳ Ｐゴシック" panose="020B0600070205080204" pitchFamily="50" charset="-128"/>
            </a:endParaRPr>
          </a:p>
        </p:txBody>
      </p:sp>
      <p:sp>
        <p:nvSpPr>
          <p:cNvPr id="172" name="輸出"/>
          <p:cNvSpPr txBox="1"/>
          <p:nvPr/>
        </p:nvSpPr>
        <p:spPr>
          <a:xfrm>
            <a:off x="7732733" y="5770593"/>
            <a:ext cx="1114088"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0433FF"/>
                </a:solidFill>
              </a:defRPr>
            </a:lvl1pPr>
          </a:lstStyle>
          <a:p>
            <a:r>
              <a:rPr lang="en-US" altLang="ja-JP" dirty="0">
                <a:latin typeface="ＭＳ Ｐゴシック" panose="020B0600070205080204" pitchFamily="50" charset="-128"/>
                <a:ea typeface="ＭＳ Ｐゴシック" panose="020B0600070205080204" pitchFamily="50" charset="-128"/>
              </a:rPr>
              <a:t>PC</a:t>
            </a:r>
            <a:r>
              <a:rPr lang="ja-JP" altLang="en-US" dirty="0">
                <a:latin typeface="ＭＳ Ｐゴシック" panose="020B0600070205080204" pitchFamily="50" charset="-128"/>
                <a:ea typeface="ＭＳ Ｐゴシック" panose="020B0600070205080204" pitchFamily="50" charset="-128"/>
              </a:rPr>
              <a:t>輸出</a:t>
            </a:r>
            <a:endParaRPr dirty="0">
              <a:latin typeface="ＭＳ Ｐゴシック" panose="020B0600070205080204" pitchFamily="50" charset="-128"/>
              <a:ea typeface="ＭＳ Ｐゴシック" panose="020B0600070205080204" pitchFamily="50" charset="-128"/>
            </a:endParaRPr>
          </a:p>
        </p:txBody>
      </p:sp>
      <p:sp>
        <p:nvSpPr>
          <p:cNvPr id="173" name="生産要素"/>
          <p:cNvSpPr txBox="1"/>
          <p:nvPr/>
        </p:nvSpPr>
        <p:spPr>
          <a:xfrm>
            <a:off x="3341108" y="7866638"/>
            <a:ext cx="1477567"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solidFill>
                  <a:srgbClr val="0433FF"/>
                </a:solidFill>
              </a:defRPr>
            </a:lvl1pPr>
          </a:lstStyle>
          <a:p>
            <a:r>
              <a:rPr lang="ja-JP" altLang="en-US" dirty="0">
                <a:latin typeface="ＭＳ Ｐゴシック" panose="020B0600070205080204" pitchFamily="50" charset="-128"/>
                <a:ea typeface="ＭＳ Ｐゴシック" panose="020B0600070205080204" pitchFamily="50" charset="-128"/>
              </a:rPr>
              <a:t>生産要素</a:t>
            </a:r>
            <a:endParaRPr dirty="0">
              <a:latin typeface="ＭＳ Ｐゴシック" panose="020B0600070205080204" pitchFamily="50" charset="-128"/>
              <a:ea typeface="ＭＳ Ｐゴシック" panose="020B0600070205080204" pitchFamily="50" charset="-128"/>
            </a:endParaRPr>
          </a:p>
        </p:txBody>
      </p:sp>
      <p:sp>
        <p:nvSpPr>
          <p:cNvPr id="175" name="インド"/>
          <p:cNvSpPr txBox="1"/>
          <p:nvPr/>
        </p:nvSpPr>
        <p:spPr>
          <a:xfrm>
            <a:off x="10491712" y="4703222"/>
            <a:ext cx="1790554" cy="7027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900">
                <a:latin typeface="+mn-lt"/>
                <a:ea typeface="+mn-ea"/>
                <a:cs typeface="+mn-cs"/>
                <a:sym typeface="ヒラギノ角ゴ ProN W3"/>
              </a:defRPr>
            </a:lvl1pPr>
          </a:lstStyle>
          <a:p>
            <a:r>
              <a:rPr lang="ja-JP" altLang="en-US" dirty="0">
                <a:latin typeface="ＭＳ Ｐゴシック" panose="020B0600070205080204" pitchFamily="50" charset="-128"/>
                <a:ea typeface="ＭＳ Ｐゴシック" panose="020B0600070205080204" pitchFamily="50" charset="-128"/>
              </a:rPr>
              <a:t>メキシコ</a:t>
            </a:r>
            <a:endParaRPr dirty="0">
              <a:latin typeface="ＭＳ Ｐゴシック" panose="020B0600070205080204" pitchFamily="50" charset="-128"/>
              <a:ea typeface="ＭＳ Ｐゴシック" panose="020B0600070205080204" pitchFamily="50" charset="-128"/>
            </a:endParaRPr>
          </a:p>
        </p:txBody>
      </p:sp>
      <p:sp>
        <p:nvSpPr>
          <p:cNvPr id="2" name="輸出">
            <a:extLst>
              <a:ext uri="{FF2B5EF4-FFF2-40B4-BE49-F238E27FC236}">
                <a16:creationId xmlns:a16="http://schemas.microsoft.com/office/drawing/2014/main" id="{04108FED-8913-DE19-B6C0-E556FCCC5611}"/>
              </a:ext>
            </a:extLst>
          </p:cNvPr>
          <p:cNvSpPr txBox="1"/>
          <p:nvPr/>
        </p:nvSpPr>
        <p:spPr>
          <a:xfrm>
            <a:off x="7544469" y="7427476"/>
            <a:ext cx="1333698"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0433FF"/>
                </a:solidFill>
              </a:defRPr>
            </a:lvl1pPr>
          </a:lstStyle>
          <a:p>
            <a:r>
              <a:rPr lang="ja-JP" altLang="en-US" dirty="0">
                <a:latin typeface="ＭＳ Ｐゴシック" panose="020B0600070205080204" pitchFamily="50" charset="-128"/>
                <a:ea typeface="ＭＳ Ｐゴシック" panose="020B0600070205080204" pitchFamily="50" charset="-128"/>
              </a:rPr>
              <a:t>衣服輸出</a:t>
            </a:r>
            <a:endParaRPr dirty="0">
              <a:latin typeface="ＭＳ Ｐゴシック" panose="020B0600070205080204" pitchFamily="50" charset="-128"/>
              <a:ea typeface="ＭＳ Ｐゴシック" panose="020B0600070205080204" pitchFamily="50" charset="-128"/>
            </a:endParaRPr>
          </a:p>
        </p:txBody>
      </p:sp>
      <p:sp>
        <p:nvSpPr>
          <p:cNvPr id="3" name="生産要素">
            <a:extLst>
              <a:ext uri="{FF2B5EF4-FFF2-40B4-BE49-F238E27FC236}">
                <a16:creationId xmlns:a16="http://schemas.microsoft.com/office/drawing/2014/main" id="{227B803E-9774-4503-D1FB-C5EB45133352}"/>
              </a:ext>
            </a:extLst>
          </p:cNvPr>
          <p:cNvSpPr txBox="1"/>
          <p:nvPr/>
        </p:nvSpPr>
        <p:spPr>
          <a:xfrm>
            <a:off x="5585767" y="7286776"/>
            <a:ext cx="709828" cy="4728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a:solidFill>
                  <a:srgbClr val="0433FF"/>
                </a:solidFill>
              </a:defRPr>
            </a:lvl1pPr>
          </a:lstStyle>
          <a:p>
            <a:r>
              <a:rPr lang="ja-JP" altLang="en-US" dirty="0">
                <a:latin typeface="ＭＳ Ｐゴシック" panose="020B0600070205080204" pitchFamily="50" charset="-128"/>
                <a:ea typeface="ＭＳ Ｐゴシック" panose="020B0600070205080204" pitchFamily="50" charset="-128"/>
              </a:rPr>
              <a:t>財</a:t>
            </a:r>
            <a:endParaRPr dirty="0">
              <a:latin typeface="ＭＳ Ｐゴシック" panose="020B0600070205080204" pitchFamily="50" charset="-128"/>
              <a:ea typeface="ＭＳ Ｐゴシック" panose="020B0600070205080204" pitchFamily="50" charset="-128"/>
            </a:endParaRP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318</TotalTime>
  <Words>2221</Words>
  <Application>Microsoft Macintosh PowerPoint</Application>
  <PresentationFormat>Custom</PresentationFormat>
  <Paragraphs>272</Paragraphs>
  <Slides>46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ＭＳ 明朝</vt:lpstr>
      <vt:lpstr>ＭＳ Ｐゴシック</vt:lpstr>
      <vt:lpstr>ヒラギノ角ゴ ProN W3</vt:lpstr>
      <vt:lpstr>ヒラギノ角ゴ ProN W6</vt:lpstr>
      <vt:lpstr>Cambria Math</vt:lpstr>
      <vt:lpstr>Helvetica Neue Light</vt:lpstr>
      <vt:lpstr>Helvetica Neue Thin</vt:lpstr>
      <vt:lpstr>Wingdings</vt:lpstr>
      <vt:lpstr>White</vt:lpstr>
      <vt:lpstr>第5章 生産要素が貿易を決める</vt:lpstr>
      <vt:lpstr>PowerPoint Presentation</vt:lpstr>
      <vt:lpstr>本章の問い</vt:lpstr>
      <vt:lpstr>1 ヘクシャー ＝ オリーン・モデル</vt:lpstr>
      <vt:lpstr>産業内貿易</vt:lpstr>
      <vt:lpstr>ヘクシャー＝オリーン・モデル </vt:lpstr>
      <vt:lpstr>エリ・ヘクシャー （Eli Heckscher, 1879–1952）</vt:lpstr>
      <vt:lpstr>ベルティル・オリーン （Bertil Ohlin, 1899 –1979）</vt:lpstr>
      <vt:lpstr>生産要素</vt:lpstr>
      <vt:lpstr>2 生産要素と完全雇用条件</vt:lpstr>
      <vt:lpstr>固定技術係数</vt:lpstr>
      <vt:lpstr>資源（生産要素賦存）</vt:lpstr>
      <vt:lpstr>PowerPoint Presentation</vt:lpstr>
      <vt:lpstr>PowerPoint Presentation</vt:lpstr>
      <vt:lpstr>大卒労働者の完全雇用条件</vt:lpstr>
      <vt:lpstr>高卒労働者の完全雇用条件</vt:lpstr>
      <vt:lpstr>アメリカの生産可能性フロンティア</vt:lpstr>
      <vt:lpstr>PowerPoint Presentation</vt:lpstr>
      <vt:lpstr>PowerPoint Presentation</vt:lpstr>
      <vt:lpstr>メキシコの生産可能性フロンティア</vt:lpstr>
      <vt:lpstr>各国の生産量</vt:lpstr>
      <vt:lpstr>限界代替率</vt:lpstr>
      <vt:lpstr>限界代替率と相対価格</vt:lpstr>
      <vt:lpstr>PowerPoint Presentation</vt:lpstr>
      <vt:lpstr>相対価格の違いと貿易</vt:lpstr>
      <vt:lpstr>交易条件</vt:lpstr>
      <vt:lpstr>ヘクシャー = オリーン定理</vt:lpstr>
      <vt:lpstr>貿易</vt:lpstr>
      <vt:lpstr>PowerPoint Presentation</vt:lpstr>
      <vt:lpstr>レオンチェフの逆説</vt:lpstr>
      <vt:lpstr>ワシリー・レオンチェフ （Wassily Leontief, 1905–1999）</vt:lpstr>
      <vt:lpstr>移民</vt:lpstr>
      <vt:lpstr>タデウシュ・リプチンスキー Tadeusz Rybczynski（1923–1998）</vt:lpstr>
      <vt:lpstr>オランダ病</vt:lpstr>
      <vt:lpstr>3 要素価格とゼロ利潤条件</vt:lpstr>
      <vt:lpstr>要素価格</vt:lpstr>
      <vt:lpstr>固定技術係数</vt:lpstr>
      <vt:lpstr>完全競争</vt:lpstr>
      <vt:lpstr>ゼロ利潤条件①</vt:lpstr>
      <vt:lpstr>ゼロ利潤条件②</vt:lpstr>
      <vt:lpstr>PowerPoint Presentation</vt:lpstr>
      <vt:lpstr>要素価格均等化定理の仕組み</vt:lpstr>
      <vt:lpstr>要素価格均等化定理</vt:lpstr>
      <vt:lpstr>財価格の変化とゼロ利潤条件</vt:lpstr>
      <vt:lpstr>ストルパー ＝ サミュエルソン定理</vt:lpstr>
      <vt:lpstr>本章の問いの答え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ヘクシャー=オリーン・モデル</dc:title>
  <cp:lastModifiedBy>Ayumu Tanaka</cp:lastModifiedBy>
  <cp:revision>201</cp:revision>
  <dcterms:modified xsi:type="dcterms:W3CDTF">2026-03-17T10:16:57Z</dcterms:modified>
</cp:coreProperties>
</file>