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67" r:id="rId4"/>
    <p:sldId id="268" r:id="rId5"/>
    <p:sldId id="266" r:id="rId6"/>
    <p:sldId id="269" r:id="rId7"/>
    <p:sldId id="270" r:id="rId8"/>
    <p:sldId id="271" r:id="rId9"/>
    <p:sldId id="272" r:id="rId10"/>
    <p:sldId id="296" r:id="rId11"/>
    <p:sldId id="273" r:id="rId12"/>
    <p:sldId id="258" r:id="rId13"/>
    <p:sldId id="274" r:id="rId14"/>
    <p:sldId id="259" r:id="rId15"/>
    <p:sldId id="260" r:id="rId16"/>
    <p:sldId id="275" r:id="rId17"/>
    <p:sldId id="276" r:id="rId18"/>
    <p:sldId id="277" r:id="rId19"/>
    <p:sldId id="278" r:id="rId20"/>
    <p:sldId id="279" r:id="rId21"/>
    <p:sldId id="280" r:id="rId22"/>
    <p:sldId id="261" r:id="rId23"/>
    <p:sldId id="281" r:id="rId24"/>
    <p:sldId id="262" r:id="rId25"/>
    <p:sldId id="282" r:id="rId26"/>
    <p:sldId id="283" r:id="rId27"/>
    <p:sldId id="284" r:id="rId28"/>
    <p:sldId id="285" r:id="rId29"/>
    <p:sldId id="263" r:id="rId30"/>
    <p:sldId id="286" r:id="rId31"/>
    <p:sldId id="291" r:id="rId32"/>
    <p:sldId id="288" r:id="rId33"/>
    <p:sldId id="289" r:id="rId34"/>
    <p:sldId id="287" r:id="rId35"/>
    <p:sldId id="290" r:id="rId36"/>
    <p:sldId id="265" r:id="rId37"/>
    <p:sldId id="292" r:id="rId38"/>
    <p:sldId id="293" r:id="rId39"/>
    <p:sldId id="294" r:id="rId40"/>
    <p:sldId id="295" r:id="rId41"/>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p:restoredTop sz="94726"/>
  </p:normalViewPr>
  <p:slideViewPr>
    <p:cSldViewPr snapToGrid="0">
      <p:cViewPr varScale="1">
        <p:scale>
          <a:sx n="116" d="100"/>
          <a:sy n="116" d="100"/>
        </p:scale>
        <p:origin x="20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5T05:17:25.067"/>
    </inkml:context>
    <inkml:brush xml:id="br0">
      <inkml:brushProperty name="width" value="0.035" units="cm"/>
      <inkml:brushProperty name="height" value="0.035" units="cm"/>
      <inkml:brushProperty name="color" value="#E71224"/>
    </inkml:brush>
  </inkml:definitions>
  <inkml:trace contextRef="#ctx0" brushRef="#br0">1 1 24575,'899'0'-1365,"-872"0"-5461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8E939-9ECB-9C46-A248-99A4B8126363}" type="datetimeFigureOut">
              <a:rPr lang="en-JP" smtClean="0"/>
              <a:t>2026/03/17</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22822-2BA0-D548-8268-B2F1F6F289DC}" type="slidenum">
              <a:rPr lang="en-JP" smtClean="0"/>
              <a:t>‹#›</a:t>
            </a:fld>
            <a:endParaRPr lang="en-JP"/>
          </a:p>
        </p:txBody>
      </p:sp>
    </p:spTree>
    <p:extLst>
      <p:ext uri="{BB962C8B-B14F-4D97-AF65-F5344CB8AC3E}">
        <p14:creationId xmlns:p14="http://schemas.microsoft.com/office/powerpoint/2010/main" val="110536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2F3E-78FD-FD56-D1E8-8845D482A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3BBE503B-E283-FFB5-1C3D-26923B6D1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79078AD4-1B15-82C6-CFBE-DFBC54545D52}"/>
              </a:ext>
            </a:extLst>
          </p:cNvPr>
          <p:cNvSpPr>
            <a:spLocks noGrp="1"/>
          </p:cNvSpPr>
          <p:nvPr>
            <p:ph type="dt" sz="half" idx="10"/>
          </p:nvPr>
        </p:nvSpPr>
        <p:spPr/>
        <p:txBody>
          <a:bodyPr/>
          <a:lstStyle/>
          <a:p>
            <a:fld id="{B305A450-B214-F843-90D3-43D45AB970BF}" type="datetime1">
              <a:rPr lang="en-US" smtClean="0"/>
              <a:t>3/17/26</a:t>
            </a:fld>
            <a:endParaRPr lang="en-JP"/>
          </a:p>
        </p:txBody>
      </p:sp>
      <p:sp>
        <p:nvSpPr>
          <p:cNvPr id="5" name="Footer Placeholder 4">
            <a:extLst>
              <a:ext uri="{FF2B5EF4-FFF2-40B4-BE49-F238E27FC236}">
                <a16:creationId xmlns:a16="http://schemas.microsoft.com/office/drawing/2014/main" id="{1BC26DA0-1CF1-557D-2569-C62B32069F64}"/>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B5DD919E-D7F9-7E66-64FC-4B1F96E58266}"/>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11944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F566-5383-88B1-ED4A-8EF998BFECE7}"/>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4BE97042-728A-D0A9-BA5D-46F1B9D20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C8948679-B852-A33E-1F73-F70CCA3151B8}"/>
              </a:ext>
            </a:extLst>
          </p:cNvPr>
          <p:cNvSpPr>
            <a:spLocks noGrp="1"/>
          </p:cNvSpPr>
          <p:nvPr>
            <p:ph type="dt" sz="half" idx="10"/>
          </p:nvPr>
        </p:nvSpPr>
        <p:spPr/>
        <p:txBody>
          <a:bodyPr/>
          <a:lstStyle/>
          <a:p>
            <a:fld id="{3FE6076C-7478-7547-8EE6-BBCC8E0F5965}" type="datetime1">
              <a:rPr lang="en-US" smtClean="0"/>
              <a:t>3/17/26</a:t>
            </a:fld>
            <a:endParaRPr lang="en-JP"/>
          </a:p>
        </p:txBody>
      </p:sp>
      <p:sp>
        <p:nvSpPr>
          <p:cNvPr id="5" name="Footer Placeholder 4">
            <a:extLst>
              <a:ext uri="{FF2B5EF4-FFF2-40B4-BE49-F238E27FC236}">
                <a16:creationId xmlns:a16="http://schemas.microsoft.com/office/drawing/2014/main" id="{0E81B2D1-0458-7A70-2AA3-33C91AED6295}"/>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003F1C86-41ED-97A0-ED74-9438101C5566}"/>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193431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D9271-2AAE-E625-FFDE-5FD3F3D619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B55FD438-20B8-5B97-C1EA-8D516544B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6641AF5A-A8A8-2166-2476-69095BF6BE72}"/>
              </a:ext>
            </a:extLst>
          </p:cNvPr>
          <p:cNvSpPr>
            <a:spLocks noGrp="1"/>
          </p:cNvSpPr>
          <p:nvPr>
            <p:ph type="dt" sz="half" idx="10"/>
          </p:nvPr>
        </p:nvSpPr>
        <p:spPr/>
        <p:txBody>
          <a:bodyPr/>
          <a:lstStyle/>
          <a:p>
            <a:fld id="{9ACD9DBC-B76F-1F49-9ACB-B3C63B260788}" type="datetime1">
              <a:rPr lang="en-US" smtClean="0"/>
              <a:t>3/17/26</a:t>
            </a:fld>
            <a:endParaRPr lang="en-JP"/>
          </a:p>
        </p:txBody>
      </p:sp>
      <p:sp>
        <p:nvSpPr>
          <p:cNvPr id="5" name="Footer Placeholder 4">
            <a:extLst>
              <a:ext uri="{FF2B5EF4-FFF2-40B4-BE49-F238E27FC236}">
                <a16:creationId xmlns:a16="http://schemas.microsoft.com/office/drawing/2014/main" id="{083963ED-FABA-FB35-D697-F8A2227D48F4}"/>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3720B038-D4F7-D703-AE68-6908D8EC4C94}"/>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38085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3845-87DE-5239-2126-94B15D13EFC2}"/>
              </a:ext>
            </a:extLst>
          </p:cNvPr>
          <p:cNvSpPr>
            <a:spLocks noGrp="1"/>
          </p:cNvSpPr>
          <p:nvPr>
            <p:ph type="title"/>
          </p:nvPr>
        </p:nvSpPr>
        <p:spPr/>
        <p:txBody>
          <a:bodyPr/>
          <a:lstStyle/>
          <a:p>
            <a:r>
              <a:rPr lang="en-US" dirty="0"/>
              <a:t>Click to edit Master title style</a:t>
            </a:r>
            <a:endParaRPr lang="en-JP" dirty="0"/>
          </a:p>
        </p:txBody>
      </p:sp>
      <p:sp>
        <p:nvSpPr>
          <p:cNvPr id="3" name="Content Placeholder 2">
            <a:extLst>
              <a:ext uri="{FF2B5EF4-FFF2-40B4-BE49-F238E27FC236}">
                <a16:creationId xmlns:a16="http://schemas.microsoft.com/office/drawing/2014/main" id="{F860D30C-3C6E-2CEC-A0F7-E1B2F03BB3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28CDA00A-D67F-88A4-AB93-E71BAD1D8479}"/>
              </a:ext>
            </a:extLst>
          </p:cNvPr>
          <p:cNvSpPr>
            <a:spLocks noGrp="1"/>
          </p:cNvSpPr>
          <p:nvPr>
            <p:ph type="dt" sz="half" idx="10"/>
          </p:nvPr>
        </p:nvSpPr>
        <p:spPr/>
        <p:txBody>
          <a:bodyPr/>
          <a:lstStyle/>
          <a:p>
            <a:fld id="{97256E53-50F3-8B41-827D-E71E7A78D7C8}" type="datetime1">
              <a:rPr lang="en-US" smtClean="0"/>
              <a:t>3/17/26</a:t>
            </a:fld>
            <a:endParaRPr lang="en-JP"/>
          </a:p>
        </p:txBody>
      </p:sp>
      <p:sp>
        <p:nvSpPr>
          <p:cNvPr id="5" name="Footer Placeholder 4">
            <a:extLst>
              <a:ext uri="{FF2B5EF4-FFF2-40B4-BE49-F238E27FC236}">
                <a16:creationId xmlns:a16="http://schemas.microsoft.com/office/drawing/2014/main" id="{3DE4ACBC-FE6A-82FC-664B-EA7F07A570C7}"/>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C026C8E8-3B9B-2C84-C763-F5626F0DD6F2}"/>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105668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5A0C-5984-7DC3-DFD1-008E94149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7DC864F6-E78D-241C-3CE4-080DF997C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FAE3C-7671-4CA8-500E-7FDFF9EBBBF8}"/>
              </a:ext>
            </a:extLst>
          </p:cNvPr>
          <p:cNvSpPr>
            <a:spLocks noGrp="1"/>
          </p:cNvSpPr>
          <p:nvPr>
            <p:ph type="dt" sz="half" idx="10"/>
          </p:nvPr>
        </p:nvSpPr>
        <p:spPr/>
        <p:txBody>
          <a:bodyPr/>
          <a:lstStyle/>
          <a:p>
            <a:fld id="{60AD3F61-4B41-B048-9345-533AA47C1AFA}" type="datetime1">
              <a:rPr lang="en-US" smtClean="0"/>
              <a:t>3/17/26</a:t>
            </a:fld>
            <a:endParaRPr lang="en-JP"/>
          </a:p>
        </p:txBody>
      </p:sp>
      <p:sp>
        <p:nvSpPr>
          <p:cNvPr id="5" name="Footer Placeholder 4">
            <a:extLst>
              <a:ext uri="{FF2B5EF4-FFF2-40B4-BE49-F238E27FC236}">
                <a16:creationId xmlns:a16="http://schemas.microsoft.com/office/drawing/2014/main" id="{61935D76-BDD2-DB71-9EA0-095A1E822182}"/>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EADF232C-ACA5-8713-0E4C-81477E89480D}"/>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321770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FC0B-4775-29A3-250F-DCE0788DD496}"/>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2EDA0DD5-713E-3C65-7468-8F069DE34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7CF1EF51-56F2-1B76-E13F-BEF3E924CF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55DF08EE-038C-EF72-7BBF-797710BCE7B3}"/>
              </a:ext>
            </a:extLst>
          </p:cNvPr>
          <p:cNvSpPr>
            <a:spLocks noGrp="1"/>
          </p:cNvSpPr>
          <p:nvPr>
            <p:ph type="dt" sz="half" idx="10"/>
          </p:nvPr>
        </p:nvSpPr>
        <p:spPr/>
        <p:txBody>
          <a:bodyPr/>
          <a:lstStyle/>
          <a:p>
            <a:fld id="{9E0C3DDA-75D5-FE45-B27F-09B23348A3CF}" type="datetime1">
              <a:rPr lang="en-US" smtClean="0"/>
              <a:t>3/17/26</a:t>
            </a:fld>
            <a:endParaRPr lang="en-JP"/>
          </a:p>
        </p:txBody>
      </p:sp>
      <p:sp>
        <p:nvSpPr>
          <p:cNvPr id="6" name="Footer Placeholder 5">
            <a:extLst>
              <a:ext uri="{FF2B5EF4-FFF2-40B4-BE49-F238E27FC236}">
                <a16:creationId xmlns:a16="http://schemas.microsoft.com/office/drawing/2014/main" id="{45A35B4C-E759-AA04-7D6A-20943A31455A}"/>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BB876B68-13A6-CCDE-506D-85249F3EE0E2}"/>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134441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8AC-5AA9-5062-A3A4-4E35BD53C2F6}"/>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788F3058-565A-69F2-D8F4-C4B1B7471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6A44D-0BAC-460C-CD3D-048B83847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C1769FC2-836D-5A96-8D78-D574A5160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F544CB-0E5D-DD44-FA09-007B8EF27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9F9F2551-C822-804E-10CF-460C633C6F08}"/>
              </a:ext>
            </a:extLst>
          </p:cNvPr>
          <p:cNvSpPr>
            <a:spLocks noGrp="1"/>
          </p:cNvSpPr>
          <p:nvPr>
            <p:ph type="dt" sz="half" idx="10"/>
          </p:nvPr>
        </p:nvSpPr>
        <p:spPr/>
        <p:txBody>
          <a:bodyPr/>
          <a:lstStyle/>
          <a:p>
            <a:fld id="{91B16E66-205B-D348-AF09-8C13DA8BDFF9}" type="datetime1">
              <a:rPr lang="en-US" smtClean="0"/>
              <a:t>3/17/26</a:t>
            </a:fld>
            <a:endParaRPr lang="en-JP"/>
          </a:p>
        </p:txBody>
      </p:sp>
      <p:sp>
        <p:nvSpPr>
          <p:cNvPr id="8" name="Footer Placeholder 7">
            <a:extLst>
              <a:ext uri="{FF2B5EF4-FFF2-40B4-BE49-F238E27FC236}">
                <a16:creationId xmlns:a16="http://schemas.microsoft.com/office/drawing/2014/main" id="{23F0376C-6FEF-7E0C-652E-ADDA981D2F8C}"/>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AEB55E25-6D98-417E-913C-AE1F4DCCFA97}"/>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13708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71B3-87A6-6720-9C0D-47E1636C235C}"/>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BDCB4BEB-3999-B2BE-620C-682FDA13E05B}"/>
              </a:ext>
            </a:extLst>
          </p:cNvPr>
          <p:cNvSpPr>
            <a:spLocks noGrp="1"/>
          </p:cNvSpPr>
          <p:nvPr>
            <p:ph type="dt" sz="half" idx="10"/>
          </p:nvPr>
        </p:nvSpPr>
        <p:spPr/>
        <p:txBody>
          <a:bodyPr/>
          <a:lstStyle/>
          <a:p>
            <a:fld id="{222CE9F2-560E-4648-82A4-0C4186C23AAC}" type="datetime1">
              <a:rPr lang="en-US" smtClean="0"/>
              <a:t>3/17/26</a:t>
            </a:fld>
            <a:endParaRPr lang="en-JP"/>
          </a:p>
        </p:txBody>
      </p:sp>
      <p:sp>
        <p:nvSpPr>
          <p:cNvPr id="4" name="Footer Placeholder 3">
            <a:extLst>
              <a:ext uri="{FF2B5EF4-FFF2-40B4-BE49-F238E27FC236}">
                <a16:creationId xmlns:a16="http://schemas.microsoft.com/office/drawing/2014/main" id="{3A3A82BF-3A16-D0FC-10A9-F98ED63D916D}"/>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66B7616D-5E5E-1CC0-666D-6B15C9EF3F25}"/>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386276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D9B6A-053D-BF97-A84A-E96958D5A225}"/>
              </a:ext>
            </a:extLst>
          </p:cNvPr>
          <p:cNvSpPr>
            <a:spLocks noGrp="1"/>
          </p:cNvSpPr>
          <p:nvPr>
            <p:ph type="dt" sz="half" idx="10"/>
          </p:nvPr>
        </p:nvSpPr>
        <p:spPr/>
        <p:txBody>
          <a:bodyPr/>
          <a:lstStyle/>
          <a:p>
            <a:fld id="{2914F908-ED62-3949-B616-21C7C363772F}" type="datetime1">
              <a:rPr lang="en-US" smtClean="0"/>
              <a:t>3/17/26</a:t>
            </a:fld>
            <a:endParaRPr lang="en-JP"/>
          </a:p>
        </p:txBody>
      </p:sp>
      <p:sp>
        <p:nvSpPr>
          <p:cNvPr id="3" name="Footer Placeholder 2">
            <a:extLst>
              <a:ext uri="{FF2B5EF4-FFF2-40B4-BE49-F238E27FC236}">
                <a16:creationId xmlns:a16="http://schemas.microsoft.com/office/drawing/2014/main" id="{18D866BB-7A37-43CC-D6A7-D27952FD7DD2}"/>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8904629B-456D-1B46-8351-245B048C993A}"/>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255896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948F-B182-A67B-2C1B-1DDB25678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8F99538B-FBE2-988C-0B0C-413117A8A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F332B8AB-DE97-44D1-0C0B-739322A37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D1FC6-4B33-15D6-4C3E-3EBE95579B1E}"/>
              </a:ext>
            </a:extLst>
          </p:cNvPr>
          <p:cNvSpPr>
            <a:spLocks noGrp="1"/>
          </p:cNvSpPr>
          <p:nvPr>
            <p:ph type="dt" sz="half" idx="10"/>
          </p:nvPr>
        </p:nvSpPr>
        <p:spPr/>
        <p:txBody>
          <a:bodyPr/>
          <a:lstStyle/>
          <a:p>
            <a:fld id="{8280A505-8893-D540-9413-F8B9ED1E178A}" type="datetime1">
              <a:rPr lang="en-US" smtClean="0"/>
              <a:t>3/17/26</a:t>
            </a:fld>
            <a:endParaRPr lang="en-JP"/>
          </a:p>
        </p:txBody>
      </p:sp>
      <p:sp>
        <p:nvSpPr>
          <p:cNvPr id="6" name="Footer Placeholder 5">
            <a:extLst>
              <a:ext uri="{FF2B5EF4-FFF2-40B4-BE49-F238E27FC236}">
                <a16:creationId xmlns:a16="http://schemas.microsoft.com/office/drawing/2014/main" id="{49ECC02F-4455-E82C-5E60-DC17F78295A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7A30B19-1665-92A1-A546-81904D12A727}"/>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27814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DC14-2F7B-B311-BB01-C62AE6C06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37190FC-485D-54E4-A4C4-88E1E66D4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F6F2E8CB-553B-2886-37D1-2EDBC82A6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2CEED-2F48-ECAB-564B-BCCC9345E553}"/>
              </a:ext>
            </a:extLst>
          </p:cNvPr>
          <p:cNvSpPr>
            <a:spLocks noGrp="1"/>
          </p:cNvSpPr>
          <p:nvPr>
            <p:ph type="dt" sz="half" idx="10"/>
          </p:nvPr>
        </p:nvSpPr>
        <p:spPr/>
        <p:txBody>
          <a:bodyPr/>
          <a:lstStyle/>
          <a:p>
            <a:fld id="{40CD7CE6-B77F-5744-9AB9-6E4139649818}" type="datetime1">
              <a:rPr lang="en-US" smtClean="0"/>
              <a:t>3/17/26</a:t>
            </a:fld>
            <a:endParaRPr lang="en-JP"/>
          </a:p>
        </p:txBody>
      </p:sp>
      <p:sp>
        <p:nvSpPr>
          <p:cNvPr id="6" name="Footer Placeholder 5">
            <a:extLst>
              <a:ext uri="{FF2B5EF4-FFF2-40B4-BE49-F238E27FC236}">
                <a16:creationId xmlns:a16="http://schemas.microsoft.com/office/drawing/2014/main" id="{D8D2B454-A1A8-AB13-B375-1DD06369B50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96A7E627-AD7C-04EA-79D6-B8560C7A2224}"/>
              </a:ext>
            </a:extLst>
          </p:cNvPr>
          <p:cNvSpPr>
            <a:spLocks noGrp="1"/>
          </p:cNvSpPr>
          <p:nvPr>
            <p:ph type="sldNum" sz="quarter" idx="12"/>
          </p:nvPr>
        </p:nvSpPr>
        <p:spPr/>
        <p:txBody>
          <a:bodyPr/>
          <a:lstStyle/>
          <a:p>
            <a:fld id="{A0B73B5B-4D98-3640-AE9D-0B488B8E4F8B}" type="slidenum">
              <a:rPr lang="en-JP" smtClean="0"/>
              <a:t>‹#›</a:t>
            </a:fld>
            <a:endParaRPr lang="en-JP"/>
          </a:p>
        </p:txBody>
      </p:sp>
    </p:spTree>
    <p:extLst>
      <p:ext uri="{BB962C8B-B14F-4D97-AF65-F5344CB8AC3E}">
        <p14:creationId xmlns:p14="http://schemas.microsoft.com/office/powerpoint/2010/main" val="55783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C3EBD-729D-51A4-2C88-C8116EC7D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JP" dirty="0"/>
          </a:p>
        </p:txBody>
      </p:sp>
      <p:sp>
        <p:nvSpPr>
          <p:cNvPr id="3" name="Text Placeholder 2">
            <a:extLst>
              <a:ext uri="{FF2B5EF4-FFF2-40B4-BE49-F238E27FC236}">
                <a16:creationId xmlns:a16="http://schemas.microsoft.com/office/drawing/2014/main" id="{A8369F51-F6FC-062B-E0ED-86B48482F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P" dirty="0"/>
          </a:p>
        </p:txBody>
      </p:sp>
      <p:sp>
        <p:nvSpPr>
          <p:cNvPr id="4" name="Date Placeholder 3">
            <a:extLst>
              <a:ext uri="{FF2B5EF4-FFF2-40B4-BE49-F238E27FC236}">
                <a16:creationId xmlns:a16="http://schemas.microsoft.com/office/drawing/2014/main" id="{715E86B1-5092-EB7F-15F2-DB788D597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8B759-A9A1-7B41-B30F-900953345635}" type="datetime1">
              <a:rPr lang="en-US" smtClean="0"/>
              <a:t>3/17/26</a:t>
            </a:fld>
            <a:endParaRPr lang="en-JP"/>
          </a:p>
        </p:txBody>
      </p:sp>
      <p:sp>
        <p:nvSpPr>
          <p:cNvPr id="5" name="Footer Placeholder 4">
            <a:extLst>
              <a:ext uri="{FF2B5EF4-FFF2-40B4-BE49-F238E27FC236}">
                <a16:creationId xmlns:a16="http://schemas.microsoft.com/office/drawing/2014/main" id="{0733BE6A-0849-53E6-3442-9AB85FE5D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2F3DDE0E-8F82-58EA-0EF1-2252390EB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73B5B-4D98-3640-AE9D-0B488B8E4F8B}" type="slidenum">
              <a:rPr lang="en-JP" smtClean="0"/>
              <a:t>‹#›</a:t>
            </a:fld>
            <a:endParaRPr lang="en-JP"/>
          </a:p>
        </p:txBody>
      </p:sp>
    </p:spTree>
    <p:extLst>
      <p:ext uri="{BB962C8B-B14F-4D97-AF65-F5344CB8AC3E}">
        <p14:creationId xmlns:p14="http://schemas.microsoft.com/office/powerpoint/2010/main" val="135766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S PGothic" panose="020B0600070205080204" pitchFamily="34" charset="-128"/>
          <a:ea typeface="MS PGothic" panose="020B060007020508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Gothic" panose="020B0600070205080204" pitchFamily="34" charset="-128"/>
          <a:ea typeface="MS PGothic" panose="020B060007020508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Gothic" panose="020B0600070205080204" pitchFamily="34" charset="-128"/>
          <a:ea typeface="MS PGothic" panose="020B060007020508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Gothic" panose="020B0600070205080204" pitchFamily="34" charset="-128"/>
          <a:ea typeface="MS PGothic" panose="020B060007020508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Gothic" panose="020B0600070205080204" pitchFamily="34" charset="-128"/>
          <a:ea typeface="MS PGothic" panose="020B060007020508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Gothic" panose="020B0600070205080204" pitchFamily="34" charset="-128"/>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8BFA-9907-583B-C845-26862BF4946A}"/>
              </a:ext>
            </a:extLst>
          </p:cNvPr>
          <p:cNvSpPr>
            <a:spLocks noGrp="1"/>
          </p:cNvSpPr>
          <p:nvPr>
            <p:ph type="ctrTitle"/>
          </p:nvPr>
        </p:nvSpPr>
        <p:spPr/>
        <p:txBody>
          <a:bodyPr>
            <a:normAutofit/>
          </a:bodyPr>
          <a:lstStyle/>
          <a:p>
            <a:r>
              <a:rPr lang="zh-CN" altLang="en-JP" dirty="0">
                <a:latin typeface="MS PGothic" panose="020B0600070205080204" pitchFamily="34" charset="-128"/>
                <a:ea typeface="MS PGothic" panose="020B0600070205080204" pitchFamily="34" charset="-128"/>
              </a:rPr>
              <a:t>第</a:t>
            </a:r>
            <a:r>
              <a:rPr lang="en-JP" altLang="zh-CN" dirty="0">
                <a:latin typeface="MS PGothic" panose="020B0600070205080204" pitchFamily="34" charset="-128"/>
                <a:ea typeface="MS PGothic" panose="020B0600070205080204" pitchFamily="34" charset="-128"/>
              </a:rPr>
              <a:t>7</a:t>
            </a:r>
            <a:r>
              <a:rPr lang="zh-CN" altLang="en-JP" dirty="0">
                <a:latin typeface="MS PGothic" panose="020B0600070205080204" pitchFamily="34" charset="-128"/>
                <a:ea typeface="MS PGothic" panose="020B0600070205080204" pitchFamily="34" charset="-128"/>
              </a:rPr>
              <a:t>章</a:t>
            </a:r>
            <a:br>
              <a:rPr lang="en-US" altLang="zh-CN" dirty="0">
                <a:latin typeface="MS PGothic" panose="020B0600070205080204" pitchFamily="34" charset="-128"/>
                <a:ea typeface="MS PGothic" panose="020B0600070205080204" pitchFamily="34" charset="-128"/>
              </a:rPr>
            </a:br>
            <a:r>
              <a:rPr lang="zh-CN" altLang="en-US" dirty="0">
                <a:latin typeface="MS PGothic" panose="020B0600070205080204" pitchFamily="34" charset="-128"/>
                <a:ea typeface="MS PGothic" panose="020B0600070205080204" pitchFamily="34" charset="-128"/>
              </a:rPr>
              <a:t>新・新貿易理論</a:t>
            </a:r>
            <a:endParaRPr lang="en-JP" dirty="0">
              <a:latin typeface="MS PGothic" panose="020B0600070205080204" pitchFamily="34" charset="-128"/>
              <a:ea typeface="MS PGothic" panose="020B0600070205080204" pitchFamily="34" charset="-128"/>
            </a:endParaRPr>
          </a:p>
        </p:txBody>
      </p:sp>
      <p:sp>
        <p:nvSpPr>
          <p:cNvPr id="3" name="Subtitle 2">
            <a:extLst>
              <a:ext uri="{FF2B5EF4-FFF2-40B4-BE49-F238E27FC236}">
                <a16:creationId xmlns:a16="http://schemas.microsoft.com/office/drawing/2014/main" id="{51C89907-52B1-3E36-2624-23A82FB07670}"/>
              </a:ext>
            </a:extLst>
          </p:cNvPr>
          <p:cNvSpPr>
            <a:spLocks noGrp="1"/>
          </p:cNvSpPr>
          <p:nvPr>
            <p:ph type="subTitle" idx="1"/>
          </p:nvPr>
        </p:nvSpPr>
        <p:spPr/>
        <p:txBody>
          <a:bodyPr/>
          <a:lstStyle/>
          <a:p>
            <a:r>
              <a:rPr lang="zh-CN" altLang="en-US" dirty="0">
                <a:latin typeface="MS PGothic" panose="020B0600070205080204" pitchFamily="34" charset="-128"/>
                <a:ea typeface="MS PGothic" panose="020B0600070205080204" pitchFamily="34" charset="-128"/>
              </a:rPr>
              <a:t>メリッツ・モデル</a:t>
            </a:r>
            <a:endParaRPr lang="en-JP" dirty="0">
              <a:latin typeface="MS PGothic" panose="020B0600070205080204" pitchFamily="34" charset="-128"/>
              <a:ea typeface="MS PGothic" panose="020B0600070205080204" pitchFamily="34" charset="-128"/>
            </a:endParaRPr>
          </a:p>
        </p:txBody>
      </p:sp>
      <p:sp>
        <p:nvSpPr>
          <p:cNvPr id="4" name="Slide Number Placeholder 3">
            <a:extLst>
              <a:ext uri="{FF2B5EF4-FFF2-40B4-BE49-F238E27FC236}">
                <a16:creationId xmlns:a16="http://schemas.microsoft.com/office/drawing/2014/main" id="{8269DB6E-69F3-D12C-E622-BD81B544029B}"/>
              </a:ext>
            </a:extLst>
          </p:cNvPr>
          <p:cNvSpPr>
            <a:spLocks noGrp="1"/>
          </p:cNvSpPr>
          <p:nvPr>
            <p:ph type="sldNum" sz="quarter" idx="12"/>
          </p:nvPr>
        </p:nvSpPr>
        <p:spPr/>
        <p:txBody>
          <a:bodyPr/>
          <a:lstStyle/>
          <a:p>
            <a:fld id="{A0B73B5B-4D98-3640-AE9D-0B488B8E4F8B}" type="slidenum">
              <a:rPr lang="en-JP" smtClean="0"/>
              <a:t>1</a:t>
            </a:fld>
            <a:endParaRPr lang="en-JP"/>
          </a:p>
        </p:txBody>
      </p:sp>
    </p:spTree>
    <p:extLst>
      <p:ext uri="{BB962C8B-B14F-4D97-AF65-F5344CB8AC3E}">
        <p14:creationId xmlns:p14="http://schemas.microsoft.com/office/powerpoint/2010/main" val="130927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89D4-1AC2-0C9A-AFBD-1B3171A6DB2B}"/>
              </a:ext>
            </a:extLst>
          </p:cNvPr>
          <p:cNvSpPr>
            <a:spLocks noGrp="1"/>
          </p:cNvSpPr>
          <p:nvPr>
            <p:ph type="title"/>
          </p:nvPr>
        </p:nvSpPr>
        <p:spPr/>
        <p:txBody>
          <a:bodyPr/>
          <a:lstStyle/>
          <a:p>
            <a:r>
              <a:rPr lang="en-JP" dirty="0"/>
              <a:t>例</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FB6BA3-B64E-C424-F693-3314EB5AE136}"/>
                  </a:ext>
                </a:extLst>
              </p:cNvPr>
              <p:cNvSpPr>
                <a:spLocks noGrp="1"/>
              </p:cNvSpPr>
              <p:nvPr>
                <p:ph idx="1"/>
              </p:nvPr>
            </p:nvSpPr>
            <p:spPr/>
            <p:txBody>
              <a:bodyPr/>
              <a:lstStyle/>
              <a:p>
                <a:pPr marL="0" indent="0">
                  <a:buNone/>
                </a:pPr>
                <a:r>
                  <a:rPr lang="en-JP" dirty="0"/>
                  <a:t>生産性21の時</a:t>
                </a:r>
              </a:p>
              <a:p>
                <a:pPr marL="0" indent="0">
                  <a:buNone/>
                </a:pPr>
                <a:endParaRPr lang="en-JP" dirty="0"/>
              </a:p>
              <a:p>
                <a:r>
                  <a:rPr lang="en-JP" dirty="0"/>
                  <a:t>国内利潤</a:t>
                </a:r>
                <a:r>
                  <a:rPr lang="ja-JP" altLang="en-US" dirty="0"/>
                  <a:t>　</a:t>
                </a:r>
                <a14:m>
                  <m:oMath xmlns:m="http://schemas.openxmlformats.org/officeDocument/2006/math">
                    <m:sSup>
                      <m:sSupPr>
                        <m:ctrlPr>
                          <a:rPr kumimoji="1" lang="en-US" altLang="ja-JP" i="1">
                            <a:latin typeface="Cambria Math" panose="02040503050406030204" pitchFamily="18" charset="0"/>
                            <a:ea typeface="Cambria Math" charset="0"/>
                            <a:cs typeface="Cambria Math" charset="0"/>
                          </a:rPr>
                        </m:ctrlPr>
                      </m:sSupPr>
                      <m:e>
                        <m:r>
                          <a:rPr lang="ja-JP" altLang="en-US" i="1">
                            <a:latin typeface="Cambria Math" charset="0"/>
                            <a:ea typeface="Cambria Math" charset="0"/>
                            <a:cs typeface="Cambria Math" charset="0"/>
                          </a:rPr>
                          <m:t>𝜋</m:t>
                        </m:r>
                      </m:e>
                      <m:sup>
                        <m:r>
                          <a:rPr kumimoji="1" lang="en-US" altLang="ja-JP" i="1">
                            <a:solidFill>
                              <a:srgbClr val="FF0000"/>
                            </a:solidFill>
                            <a:latin typeface="Cambria Math" charset="0"/>
                            <a:ea typeface="Cambria Math" charset="0"/>
                            <a:cs typeface="Cambria Math" charset="0"/>
                          </a:rPr>
                          <m:t>𝐷</m:t>
                        </m:r>
                      </m:sup>
                    </m:sSup>
                    <m:r>
                      <a:rPr kumimoji="1" lang="en-US" altLang="ja-JP" i="1">
                        <a:latin typeface="Cambria Math" charset="0"/>
                        <a:ea typeface="Cambria Math" charset="0"/>
                        <a:cs typeface="Cambria Math" charset="0"/>
                      </a:rPr>
                      <m:t>=10</m:t>
                    </m:r>
                    <m:r>
                      <a:rPr kumimoji="1" lang="en-US" altLang="ja-JP" i="1">
                        <a:latin typeface="Cambria Math" charset="0"/>
                        <a:ea typeface="Cambria Math" charset="0"/>
                        <a:cs typeface="Cambria Math" charset="0"/>
                      </a:rPr>
                      <m:t>𝜑</m:t>
                    </m:r>
                    <m:r>
                      <a:rPr kumimoji="1" lang="en-US" altLang="ja-JP" i="1">
                        <a:latin typeface="Cambria Math" charset="0"/>
                        <a:ea typeface="Cambria Math" charset="0"/>
                        <a:cs typeface="Cambria Math" charset="0"/>
                      </a:rPr>
                      <m:t>−20=190</m:t>
                    </m:r>
                  </m:oMath>
                </a14:m>
                <a:endParaRPr lang="en-JP" dirty="0"/>
              </a:p>
              <a:p>
                <a:r>
                  <a:rPr lang="en-JP" dirty="0"/>
                  <a:t>輸出利潤</a:t>
                </a:r>
                <a:r>
                  <a:rPr lang="ja-JP" altLang="en-US" dirty="0"/>
                  <a:t>　</a:t>
                </a:r>
                <a14:m>
                  <m:oMath xmlns:m="http://schemas.openxmlformats.org/officeDocument/2006/math">
                    <m:sSup>
                      <m:sSupPr>
                        <m:ctrlPr>
                          <a:rPr kumimoji="1" lang="en-US" altLang="ja-JP" i="1">
                            <a:latin typeface="Cambria Math" panose="02040503050406030204" pitchFamily="18" charset="0"/>
                            <a:ea typeface="Cambria Math" charset="0"/>
                            <a:cs typeface="Cambria Math" charset="0"/>
                          </a:rPr>
                        </m:ctrlPr>
                      </m:sSupPr>
                      <m:e>
                        <m:r>
                          <a:rPr lang="ja-JP" altLang="en-US" i="1">
                            <a:latin typeface="Cambria Math" charset="0"/>
                            <a:ea typeface="Cambria Math" charset="0"/>
                            <a:cs typeface="Cambria Math" charset="0"/>
                          </a:rPr>
                          <m:t>𝜋</m:t>
                        </m:r>
                      </m:e>
                      <m:sup>
                        <m:r>
                          <a:rPr kumimoji="1" lang="en-US" altLang="ja-JP" i="1">
                            <a:solidFill>
                              <a:srgbClr val="FF0000"/>
                            </a:solidFill>
                            <a:latin typeface="Cambria Math" charset="0"/>
                            <a:ea typeface="Cambria Math" charset="0"/>
                            <a:cs typeface="Cambria Math" charset="0"/>
                          </a:rPr>
                          <m:t>𝑋</m:t>
                        </m:r>
                      </m:sup>
                    </m:sSup>
                    <m:r>
                      <a:rPr kumimoji="1" lang="en-US" altLang="ja-JP" i="1">
                        <a:latin typeface="Cambria Math" charset="0"/>
                        <a:ea typeface="Cambria Math" charset="0"/>
                        <a:cs typeface="Cambria Math" charset="0"/>
                      </a:rPr>
                      <m:t>=2</m:t>
                    </m:r>
                    <m:r>
                      <a:rPr kumimoji="1" lang="en-US" altLang="ja-JP" i="1">
                        <a:latin typeface="Cambria Math" charset="0"/>
                        <a:ea typeface="Cambria Math" charset="0"/>
                        <a:cs typeface="Cambria Math" charset="0"/>
                      </a:rPr>
                      <m:t>𝜑</m:t>
                    </m:r>
                    <m:r>
                      <a:rPr kumimoji="1" lang="en-US" altLang="ja-JP" i="1">
                        <a:latin typeface="Cambria Math" charset="0"/>
                        <a:ea typeface="Cambria Math" charset="0"/>
                        <a:cs typeface="Cambria Math" charset="0"/>
                      </a:rPr>
                      <m:t>−40=2</m:t>
                    </m:r>
                  </m:oMath>
                </a14:m>
                <a:endParaRPr kumimoji="1" lang="en-US" altLang="ja-JP" b="0" dirty="0">
                  <a:ea typeface="Cambria Math" charset="0"/>
                  <a:cs typeface="Cambria Math" charset="0"/>
                </a:endParaRPr>
              </a:p>
              <a:p>
                <a:pPr marL="0" indent="0">
                  <a:buNone/>
                </a:pPr>
                <a:endParaRPr lang="en-JP" dirty="0"/>
              </a:p>
              <a:p>
                <a:pPr marL="0" indent="0">
                  <a:buNone/>
                </a:pPr>
                <a:r>
                  <a:rPr lang="en-JP" dirty="0"/>
                  <a:t>利潤合計=192</a:t>
                </a:r>
              </a:p>
              <a:p>
                <a:endParaRPr lang="en-JP" dirty="0"/>
              </a:p>
            </p:txBody>
          </p:sp>
        </mc:Choice>
        <mc:Fallback>
          <p:sp>
            <p:nvSpPr>
              <p:cNvPr id="3" name="Content Placeholder 2">
                <a:extLst>
                  <a:ext uri="{FF2B5EF4-FFF2-40B4-BE49-F238E27FC236}">
                    <a16:creationId xmlns:a16="http://schemas.microsoft.com/office/drawing/2014/main" id="{A6FB6BA3-B64E-C424-F693-3314EB5AE136}"/>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021865A0-174B-99A2-C6AF-E722DBFFAD30}"/>
              </a:ext>
            </a:extLst>
          </p:cNvPr>
          <p:cNvSpPr>
            <a:spLocks noGrp="1"/>
          </p:cNvSpPr>
          <p:nvPr>
            <p:ph type="sldNum" sz="quarter" idx="12"/>
          </p:nvPr>
        </p:nvSpPr>
        <p:spPr/>
        <p:txBody>
          <a:bodyPr/>
          <a:lstStyle/>
          <a:p>
            <a:fld id="{A0B73B5B-4D98-3640-AE9D-0B488B8E4F8B}" type="slidenum">
              <a:rPr lang="en-JP" smtClean="0"/>
              <a:t>10</a:t>
            </a:fld>
            <a:endParaRPr lang="en-JP"/>
          </a:p>
        </p:txBody>
      </p:sp>
    </p:spTree>
    <p:extLst>
      <p:ext uri="{BB962C8B-B14F-4D97-AF65-F5344CB8AC3E}">
        <p14:creationId xmlns:p14="http://schemas.microsoft.com/office/powerpoint/2010/main" val="193921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8D31-AC23-6D02-93DB-E3E49093A58A}"/>
              </a:ext>
            </a:extLst>
          </p:cNvPr>
          <p:cNvSpPr>
            <a:spLocks noGrp="1"/>
          </p:cNvSpPr>
          <p:nvPr>
            <p:ph type="title"/>
          </p:nvPr>
        </p:nvSpPr>
        <p:spPr/>
        <p:txBody>
          <a:bodyPr/>
          <a:lstStyle/>
          <a:p>
            <a:r>
              <a:rPr lang="en-JP" dirty="0"/>
              <a:t>閾値(cutoffs)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F964D-1E9B-BDBF-04AC-2B5625E51400}"/>
                  </a:ext>
                </a:extLst>
              </p:cNvPr>
              <p:cNvSpPr>
                <a:spLocks noGrp="1"/>
              </p:cNvSpPr>
              <p:nvPr>
                <p:ph idx="1"/>
              </p:nvPr>
            </p:nvSpPr>
            <p:spPr/>
            <p:txBody>
              <a:bodyPr/>
              <a:lstStyle/>
              <a:p>
                <a:pPr marL="0" indent="0">
                  <a:buNone/>
                </a:pPr>
                <a:r>
                  <a:rPr lang="en-JP" dirty="0"/>
                  <a:t>参入閾値：</a:t>
                </a:r>
              </a:p>
              <a:p>
                <a:pPr marL="457200" lvl="1" indent="0">
                  <a:buNone/>
                </a:pPr>
                <a:r>
                  <a:rPr lang="en-JP" dirty="0"/>
                  <a:t>国内利潤がゼロとなる時の生産性</a:t>
                </a:r>
              </a:p>
              <a:p>
                <a:pPr marL="457200" lvl="1" indent="0">
                  <a:buNone/>
                </a:pPr>
                <a:endParaRPr lang="en-JP" dirty="0"/>
              </a:p>
              <a:p>
                <a:pPr marL="457200" lvl="1" indent="0" algn="ctr">
                  <a:buNone/>
                </a:pPr>
                <a14:m>
                  <m:oMath xmlns:m="http://schemas.openxmlformats.org/officeDocument/2006/math">
                    <m:sSup>
                      <m:sSupPr>
                        <m:ctrlPr>
                          <a:rPr kumimoji="1" lang="en-US" altLang="ja-JP" sz="2400" i="1" smtClean="0">
                            <a:latin typeface="Cambria Math" panose="02040503050406030204" pitchFamily="18" charset="0"/>
                            <a:ea typeface="Cambria Math" charset="0"/>
                            <a:cs typeface="Cambria Math" charset="0"/>
                          </a:rPr>
                        </m:ctrlPr>
                      </m:sSupPr>
                      <m:e>
                        <m:r>
                          <a:rPr lang="ja-JP" altLang="en-US" sz="2400" i="1">
                            <a:latin typeface="Cambria Math" charset="0"/>
                            <a:ea typeface="Cambria Math" charset="0"/>
                            <a:cs typeface="Cambria Math" charset="0"/>
                          </a:rPr>
                          <m:t>𝜋</m:t>
                        </m:r>
                      </m:e>
                      <m:sup>
                        <m:r>
                          <a:rPr kumimoji="1" lang="en-US" altLang="ja-JP" sz="2400" b="0" i="1" smtClean="0">
                            <a:solidFill>
                              <a:srgbClr val="FF0000"/>
                            </a:solidFill>
                            <a:latin typeface="Cambria Math" charset="0"/>
                            <a:ea typeface="Cambria Math" charset="0"/>
                            <a:cs typeface="Cambria Math" charset="0"/>
                          </a:rPr>
                          <m:t>𝐷</m:t>
                        </m:r>
                      </m:sup>
                    </m:sSup>
                    <m:r>
                      <a:rPr kumimoji="1" lang="en-US" altLang="ja-JP" sz="2400" b="0" i="1" smtClean="0">
                        <a:latin typeface="Cambria Math" charset="0"/>
                        <a:ea typeface="Cambria Math" charset="0"/>
                        <a:cs typeface="Cambria Math" charset="0"/>
                      </a:rPr>
                      <m:t>=10</m:t>
                    </m:r>
                    <m:r>
                      <a:rPr kumimoji="1" lang="en-US" altLang="ja-JP" sz="2400" b="0" i="1" smtClean="0">
                        <a:latin typeface="Cambria Math" charset="0"/>
                        <a:ea typeface="Cambria Math" charset="0"/>
                        <a:cs typeface="Cambria Math" charset="0"/>
                      </a:rPr>
                      <m:t>𝜑</m:t>
                    </m:r>
                    <m:r>
                      <a:rPr kumimoji="1" lang="en-US" altLang="ja-JP" sz="2400" b="0" i="1" smtClean="0">
                        <a:latin typeface="Cambria Math" charset="0"/>
                        <a:ea typeface="Cambria Math" charset="0"/>
                        <a:cs typeface="Cambria Math" charset="0"/>
                      </a:rPr>
                      <m:t>−20=0</m:t>
                    </m:r>
                  </m:oMath>
                </a14:m>
                <a:r>
                  <a:rPr kumimoji="1" lang="ja-JP" altLang="en-US" sz="2400" dirty="0"/>
                  <a:t>より</a:t>
                </a:r>
                <a:endParaRPr kumimoji="1" lang="en-US" altLang="ja-JP" sz="2400" dirty="0"/>
              </a:p>
              <a:p>
                <a:pPr marL="457200" lvl="1" indent="0" algn="ctr">
                  <a:buNone/>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ea typeface="Cambria Math" charset="0"/>
                            </a:rPr>
                          </m:ctrlPr>
                        </m:sSupPr>
                        <m:e>
                          <m:r>
                            <a:rPr kumimoji="1" lang="en-US" altLang="ja-JP" i="1">
                              <a:latin typeface="Cambria Math" charset="0"/>
                              <a:ea typeface="Cambria Math" charset="0"/>
                              <a:cs typeface="Cambria Math" charset="0"/>
                            </a:rPr>
                            <m:t>𝜑</m:t>
                          </m:r>
                        </m:e>
                        <m:sup>
                          <m:r>
                            <a:rPr kumimoji="1" lang="en-US" altLang="ja-JP" sz="2400" b="0" i="1" smtClean="0">
                              <a:latin typeface="Cambria Math" panose="02040503050406030204" pitchFamily="18" charset="0"/>
                              <a:ea typeface="Cambria Math" charset="0"/>
                            </a:rPr>
                            <m:t>𝐷</m:t>
                          </m:r>
                        </m:sup>
                      </m:sSup>
                      <m:r>
                        <a:rPr kumimoji="1" lang="en-US" altLang="ja-JP" sz="2400" b="0" i="1" smtClean="0">
                          <a:latin typeface="Cambria Math" panose="02040503050406030204" pitchFamily="18" charset="0"/>
                          <a:ea typeface="Cambria Math" charset="0"/>
                          <a:cs typeface="Cambria Math" charset="0"/>
                        </a:rPr>
                        <m:t>=2</m:t>
                      </m:r>
                    </m:oMath>
                  </m:oMathPara>
                </a14:m>
                <a:endParaRPr kumimoji="1" lang="en-US" altLang="ja-JP" sz="2400" dirty="0"/>
              </a:p>
              <a:p>
                <a:pPr marL="0" indent="0">
                  <a:buNone/>
                </a:pPr>
                <a:r>
                  <a:rPr lang="en-JP" dirty="0"/>
                  <a:t>輸出閾値：</a:t>
                </a:r>
              </a:p>
              <a:p>
                <a:pPr marL="457200" lvl="1" indent="0">
                  <a:buNone/>
                </a:pPr>
                <a:r>
                  <a:rPr lang="en-JP" dirty="0"/>
                  <a:t>輸出利潤がゼロとなる時の生産性</a:t>
                </a:r>
              </a:p>
              <a:p>
                <a:pPr marL="457200" lvl="1" indent="0">
                  <a:buNone/>
                </a:pPr>
                <a:endParaRPr lang="en-JP" dirty="0"/>
              </a:p>
              <a:p>
                <a:pPr marL="457200" lvl="1" indent="0" algn="ctr">
                  <a:buNone/>
                </a:pPr>
                <a14:m>
                  <m:oMath xmlns:m="http://schemas.openxmlformats.org/officeDocument/2006/math">
                    <m:sSup>
                      <m:sSupPr>
                        <m:ctrlPr>
                          <a:rPr kumimoji="1" lang="en-US" altLang="ja-JP" i="1">
                            <a:latin typeface="Cambria Math" panose="02040503050406030204" pitchFamily="18" charset="0"/>
                            <a:ea typeface="Cambria Math" charset="0"/>
                            <a:cs typeface="Cambria Math" charset="0"/>
                          </a:rPr>
                        </m:ctrlPr>
                      </m:sSupPr>
                      <m:e>
                        <m:r>
                          <a:rPr lang="ja-JP" altLang="en-US" i="1">
                            <a:latin typeface="Cambria Math" charset="0"/>
                            <a:ea typeface="Cambria Math" charset="0"/>
                            <a:cs typeface="Cambria Math" charset="0"/>
                          </a:rPr>
                          <m:t>𝜋</m:t>
                        </m:r>
                      </m:e>
                      <m:sup>
                        <m:r>
                          <a:rPr kumimoji="1" lang="en-US" altLang="ja-JP" i="1">
                            <a:solidFill>
                              <a:srgbClr val="FF0000"/>
                            </a:solidFill>
                            <a:latin typeface="Cambria Math" charset="0"/>
                            <a:ea typeface="Cambria Math" charset="0"/>
                            <a:cs typeface="Cambria Math" charset="0"/>
                          </a:rPr>
                          <m:t>𝑋</m:t>
                        </m:r>
                      </m:sup>
                    </m:sSup>
                    <m:r>
                      <a:rPr kumimoji="1" lang="en-US" altLang="ja-JP" i="1">
                        <a:latin typeface="Cambria Math" charset="0"/>
                        <a:ea typeface="Cambria Math" charset="0"/>
                        <a:cs typeface="Cambria Math" charset="0"/>
                      </a:rPr>
                      <m:t>=2</m:t>
                    </m:r>
                    <m:r>
                      <a:rPr kumimoji="1" lang="en-US" altLang="ja-JP" i="1">
                        <a:latin typeface="Cambria Math" charset="0"/>
                        <a:ea typeface="Cambria Math" charset="0"/>
                        <a:cs typeface="Cambria Math" charset="0"/>
                      </a:rPr>
                      <m:t>𝜑</m:t>
                    </m:r>
                    <m:r>
                      <a:rPr kumimoji="1" lang="en-US" altLang="ja-JP" i="1">
                        <a:latin typeface="Cambria Math" charset="0"/>
                        <a:ea typeface="Cambria Math" charset="0"/>
                        <a:cs typeface="Cambria Math" charset="0"/>
                      </a:rPr>
                      <m:t>−40=0</m:t>
                    </m:r>
                  </m:oMath>
                </a14:m>
                <a:r>
                  <a:rPr kumimoji="1" lang="ja-JP" altLang="en-US" sz="2400" dirty="0"/>
                  <a:t>より</a:t>
                </a:r>
                <a:endParaRPr kumimoji="1" lang="en-US" altLang="ja-JP" sz="2400" dirty="0"/>
              </a:p>
              <a:p>
                <a:pPr marL="457200" lvl="1" indent="0" algn="ctr">
                  <a:buNone/>
                </a:pPr>
                <a14:m>
                  <m:oMathPara xmlns:m="http://schemas.openxmlformats.org/officeDocument/2006/math">
                    <m:oMathParaPr>
                      <m:jc m:val="centerGroup"/>
                    </m:oMathParaPr>
                    <m:oMath xmlns:m="http://schemas.openxmlformats.org/officeDocument/2006/math">
                      <m:sSup>
                        <m:sSupPr>
                          <m:ctrlPr>
                            <a:rPr kumimoji="1" lang="en-US" altLang="ja-JP" i="1">
                              <a:latin typeface="Cambria Math" panose="02040503050406030204" pitchFamily="18" charset="0"/>
                              <a:ea typeface="Cambria Math" charset="0"/>
                            </a:rPr>
                          </m:ctrlPr>
                        </m:sSupPr>
                        <m:e>
                          <m:r>
                            <a:rPr kumimoji="1" lang="en-US" altLang="ja-JP" i="1">
                              <a:latin typeface="Cambria Math" charset="0"/>
                              <a:ea typeface="Cambria Math" charset="0"/>
                              <a:cs typeface="Cambria Math" charset="0"/>
                            </a:rPr>
                            <m:t>𝜑</m:t>
                          </m:r>
                        </m:e>
                        <m:sup>
                          <m:r>
                            <a:rPr kumimoji="1" lang="en-US" altLang="ja-JP" b="0" i="1" smtClean="0">
                              <a:latin typeface="Cambria Math" panose="02040503050406030204" pitchFamily="18" charset="0"/>
                              <a:ea typeface="Cambria Math" charset="0"/>
                              <a:cs typeface="Cambria Math" charset="0"/>
                            </a:rPr>
                            <m:t>𝑋</m:t>
                          </m:r>
                        </m:sup>
                      </m:sSup>
                      <m:r>
                        <a:rPr kumimoji="1" lang="en-US" altLang="ja-JP" i="1">
                          <a:latin typeface="Cambria Math" panose="02040503050406030204" pitchFamily="18" charset="0"/>
                          <a:ea typeface="Cambria Math" charset="0"/>
                          <a:cs typeface="Cambria Math" charset="0"/>
                        </a:rPr>
                        <m:t>=2</m:t>
                      </m:r>
                      <m:r>
                        <a:rPr kumimoji="1" lang="en-US" altLang="ja-JP" b="0" i="1" smtClean="0">
                          <a:latin typeface="Cambria Math" panose="02040503050406030204" pitchFamily="18" charset="0"/>
                          <a:ea typeface="Cambria Math" charset="0"/>
                          <a:cs typeface="Cambria Math" charset="0"/>
                        </a:rPr>
                        <m:t>0</m:t>
                      </m:r>
                    </m:oMath>
                  </m:oMathPara>
                </a14:m>
                <a:endParaRPr kumimoji="1" lang="en-US" altLang="ja-JP" dirty="0"/>
              </a:p>
              <a:p>
                <a:pPr marL="0" indent="0">
                  <a:buNone/>
                </a:pPr>
                <a:endParaRPr kumimoji="1" lang="en-US" altLang="ja-JP" dirty="0"/>
              </a:p>
            </p:txBody>
          </p:sp>
        </mc:Choice>
        <mc:Fallback xmlns="">
          <p:sp>
            <p:nvSpPr>
              <p:cNvPr id="3" name="Content Placeholder 2">
                <a:extLst>
                  <a:ext uri="{FF2B5EF4-FFF2-40B4-BE49-F238E27FC236}">
                    <a16:creationId xmlns:a16="http://schemas.microsoft.com/office/drawing/2014/main" id="{F2EF964D-1E9B-BDBF-04AC-2B5625E51400}"/>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0E2237DD-FD10-BA18-D13F-6E77D2419998}"/>
              </a:ext>
            </a:extLst>
          </p:cNvPr>
          <p:cNvSpPr>
            <a:spLocks noGrp="1"/>
          </p:cNvSpPr>
          <p:nvPr>
            <p:ph type="sldNum" sz="quarter" idx="12"/>
          </p:nvPr>
        </p:nvSpPr>
        <p:spPr/>
        <p:txBody>
          <a:bodyPr/>
          <a:lstStyle/>
          <a:p>
            <a:fld id="{A0B73B5B-4D98-3640-AE9D-0B488B8E4F8B}" type="slidenum">
              <a:rPr lang="en-JP" smtClean="0"/>
              <a:t>11</a:t>
            </a:fld>
            <a:endParaRPr lang="en-JP"/>
          </a:p>
        </p:txBody>
      </p:sp>
    </p:spTree>
    <p:extLst>
      <p:ext uri="{BB962C8B-B14F-4D97-AF65-F5344CB8AC3E}">
        <p14:creationId xmlns:p14="http://schemas.microsoft.com/office/powerpoint/2010/main" val="26173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D2E42-914F-1D39-3FEC-E699BB87500E}"/>
              </a:ext>
            </a:extLst>
          </p:cNvPr>
          <p:cNvSpPr>
            <a:spLocks noGrp="1"/>
          </p:cNvSpPr>
          <p:nvPr>
            <p:ph type="sldNum" sz="quarter" idx="12"/>
          </p:nvPr>
        </p:nvSpPr>
        <p:spPr/>
        <p:txBody>
          <a:bodyPr/>
          <a:lstStyle/>
          <a:p>
            <a:fld id="{A0B73B5B-4D98-3640-AE9D-0B488B8E4F8B}" type="slidenum">
              <a:rPr lang="en-JP" smtClean="0"/>
              <a:t>12</a:t>
            </a:fld>
            <a:endParaRPr lang="en-JP"/>
          </a:p>
        </p:txBody>
      </p:sp>
      <p:pic>
        <p:nvPicPr>
          <p:cNvPr id="4" name="Picture 3" descr="Diagram&#10;&#10;Description automatically generated">
            <a:extLst>
              <a:ext uri="{FF2B5EF4-FFF2-40B4-BE49-F238E27FC236}">
                <a16:creationId xmlns:a16="http://schemas.microsoft.com/office/drawing/2014/main" id="{114EE257-7AF1-A218-3963-719CBB644EC6}"/>
              </a:ext>
            </a:extLst>
          </p:cNvPr>
          <p:cNvPicPr>
            <a:picLocks noChangeAspect="1"/>
          </p:cNvPicPr>
          <p:nvPr/>
        </p:nvPicPr>
        <p:blipFill>
          <a:blip r:embed="rId2"/>
          <a:stretch>
            <a:fillRect/>
          </a:stretch>
        </p:blipFill>
        <p:spPr>
          <a:xfrm>
            <a:off x="1609725" y="334886"/>
            <a:ext cx="8491538" cy="6021464"/>
          </a:xfrm>
          <a:prstGeom prst="rect">
            <a:avLst/>
          </a:prstGeom>
        </p:spPr>
      </p:pic>
      <p:cxnSp>
        <p:nvCxnSpPr>
          <p:cNvPr id="7" name="Straight Connector 6">
            <a:extLst>
              <a:ext uri="{FF2B5EF4-FFF2-40B4-BE49-F238E27FC236}">
                <a16:creationId xmlns:a16="http://schemas.microsoft.com/office/drawing/2014/main" id="{F61E030F-17DF-646D-7954-4FEDF587E3FD}"/>
              </a:ext>
            </a:extLst>
          </p:cNvPr>
          <p:cNvCxnSpPr/>
          <p:nvPr/>
        </p:nvCxnSpPr>
        <p:spPr>
          <a:xfrm flipV="1">
            <a:off x="2992418" y="1454227"/>
            <a:ext cx="3943800" cy="3173402"/>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E2BA9440-A117-158E-727D-3E6B8446928E}"/>
              </a:ext>
            </a:extLst>
          </p:cNvPr>
          <p:cNvCxnSpPr>
            <a:cxnSpLocks/>
          </p:cNvCxnSpPr>
          <p:nvPr/>
        </p:nvCxnSpPr>
        <p:spPr>
          <a:xfrm flipV="1">
            <a:off x="2992418" y="3238959"/>
            <a:ext cx="5347351" cy="164679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3234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19134-AA93-B269-C0B6-A786224C0522}"/>
              </a:ext>
            </a:extLst>
          </p:cNvPr>
          <p:cNvSpPr>
            <a:spLocks noGrp="1"/>
          </p:cNvSpPr>
          <p:nvPr>
            <p:ph type="title"/>
          </p:nvPr>
        </p:nvSpPr>
        <p:spPr/>
        <p:txBody>
          <a:bodyPr/>
          <a:lstStyle/>
          <a:p>
            <a:r>
              <a:rPr lang="zh-CN" altLang="en-US" dirty="0"/>
              <a:t>貿易自由化</a:t>
            </a:r>
            <a:r>
              <a:rPr lang="ja-JP" altLang="en-US"/>
              <a:t>の</a:t>
            </a:r>
            <a:r>
              <a:rPr lang="zh-CN" altLang="en-US" dirty="0"/>
              <a:t>効果</a:t>
            </a:r>
            <a:endParaRPr lang="en-JP"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8CDCEA9-F7DC-A2CB-CA81-6BB80B43DDE4}"/>
                  </a:ext>
                </a:extLst>
              </p:cNvPr>
              <p:cNvSpPr>
                <a:spLocks noGrp="1"/>
              </p:cNvSpPr>
              <p:nvPr>
                <p:ph idx="1"/>
              </p:nvPr>
            </p:nvSpPr>
            <p:spPr/>
            <p:txBody>
              <a:bodyPr>
                <a:normAutofit lnSpcReduction="10000"/>
              </a:bodyPr>
              <a:lstStyle/>
              <a:p>
                <a:pPr marL="0" indent="0">
                  <a:buNone/>
                </a:pPr>
                <a:r>
                  <a:rPr lang="ja-JP" altLang="en-US"/>
                  <a:t>想定：</a:t>
                </a:r>
                <a:endParaRPr lang="en-US" altLang="ja-JP" dirty="0"/>
              </a:p>
              <a:p>
                <a:pPr marL="0" indent="0">
                  <a:buNone/>
                </a:pPr>
                <a:r>
                  <a:rPr lang="zh-CN" altLang="en-US" dirty="0"/>
                  <a:t>世界</a:t>
                </a:r>
                <a:r>
                  <a:rPr lang="ja-JP" altLang="en-US"/>
                  <a:t>に</a:t>
                </a:r>
                <a:r>
                  <a:rPr lang="zh-CN" altLang="en-US" dirty="0"/>
                  <a:t>自国</a:t>
                </a:r>
                <a:r>
                  <a:rPr lang="ja-JP" altLang="en-US"/>
                  <a:t>と</a:t>
                </a:r>
                <a:r>
                  <a:rPr lang="zh-CN" altLang="en-US" dirty="0"/>
                  <a:t>外国</a:t>
                </a:r>
                <a:r>
                  <a:rPr lang="ja-JP" altLang="en-US"/>
                  <a:t>の </a:t>
                </a:r>
                <a:r>
                  <a:rPr lang="en-US" altLang="ja-JP" dirty="0"/>
                  <a:t>2 </a:t>
                </a:r>
                <a:r>
                  <a:rPr lang="zh-CN" altLang="en-US" dirty="0"/>
                  <a:t>国</a:t>
                </a:r>
                <a:r>
                  <a:rPr lang="ja-JP" altLang="en-US"/>
                  <a:t>のみが</a:t>
                </a:r>
                <a:r>
                  <a:rPr lang="zh-CN" altLang="en-US" dirty="0"/>
                  <a:t>存在</a:t>
                </a:r>
                <a:endParaRPr lang="en-US" altLang="zh-CN" dirty="0"/>
              </a:p>
              <a:p>
                <a:pPr marL="0" indent="0">
                  <a:buNone/>
                </a:pPr>
                <a:r>
                  <a:rPr lang="zh-CN" altLang="en-US" dirty="0"/>
                  <a:t>両国</a:t>
                </a:r>
                <a:r>
                  <a:rPr lang="ja-JP" altLang="en-US"/>
                  <a:t>の</a:t>
                </a:r>
                <a:r>
                  <a:rPr lang="zh-CN" altLang="en-US" dirty="0"/>
                  <a:t>間</a:t>
                </a:r>
                <a:r>
                  <a:rPr lang="ja-JP" altLang="en-US"/>
                  <a:t>で</a:t>
                </a:r>
                <a:r>
                  <a:rPr lang="zh-CN" altLang="en-US" dirty="0"/>
                  <a:t>輸入関税</a:t>
                </a:r>
                <a:r>
                  <a:rPr lang="ja-JP" altLang="en-US"/>
                  <a:t>をともに</a:t>
                </a:r>
                <a:r>
                  <a:rPr lang="zh-CN" altLang="en-US" dirty="0"/>
                  <a:t>下</a:t>
                </a:r>
                <a:r>
                  <a:rPr lang="ja-JP" altLang="en-US"/>
                  <a:t>げる</a:t>
                </a:r>
                <a:r>
                  <a:rPr lang="zh-CN" altLang="en-US" dirty="0"/>
                  <a:t>貿易自由化</a:t>
                </a:r>
                <a:r>
                  <a:rPr lang="ja-JP" altLang="en-US"/>
                  <a:t>が</a:t>
                </a:r>
                <a:r>
                  <a:rPr lang="zh-CN" altLang="en-US" dirty="0"/>
                  <a:t>実行</a:t>
                </a:r>
                <a:r>
                  <a:rPr lang="ja-JP" altLang="en-US"/>
                  <a:t>される。</a:t>
                </a:r>
                <a:endParaRPr lang="en-US" altLang="ja-JP" dirty="0"/>
              </a:p>
              <a:p>
                <a:pPr marL="0" indent="0">
                  <a:buNone/>
                </a:pPr>
                <a:r>
                  <a:rPr lang="zh-CN" altLang="en-US" dirty="0"/>
                  <a:t>輸入関税</a:t>
                </a:r>
                <a:r>
                  <a:rPr lang="ja-JP" altLang="en-US"/>
                  <a:t>の</a:t>
                </a:r>
                <a:r>
                  <a:rPr lang="zh-CN" altLang="en-US" dirty="0"/>
                  <a:t>低下</a:t>
                </a:r>
                <a:endParaRPr lang="en-US" altLang="zh-CN" dirty="0"/>
              </a:p>
              <a:p>
                <a:pPr marL="457200" lvl="1" indent="0">
                  <a:buNone/>
                </a:pPr>
                <a:endParaRPr lang="en-US" altLang="zh-CN" dirty="0"/>
              </a:p>
              <a:p>
                <a:pPr lvl="1"/>
                <a:r>
                  <a:rPr lang="zh-CN" altLang="en-US" dirty="0">
                    <a:sym typeface="Wingdings" pitchFamily="2" charset="2"/>
                  </a:rPr>
                  <a:t>輸出が容易に</a:t>
                </a:r>
                <a:r>
                  <a:rPr lang="en-US" altLang="zh-CN" dirty="0">
                    <a:sym typeface="Wingdings" pitchFamily="2" charset="2"/>
                  </a:rPr>
                  <a:t></a:t>
                </a:r>
                <a:r>
                  <a:rPr lang="zh-CN" altLang="en-US" dirty="0"/>
                  <a:t>輸出利潤式</a:t>
                </a:r>
                <a:r>
                  <a:rPr lang="ja-JP" altLang="en-US"/>
                  <a:t>の</a:t>
                </a:r>
                <a:r>
                  <a:rPr lang="zh-CN" altLang="en-US" dirty="0"/>
                  <a:t>傾</a:t>
                </a:r>
                <a:r>
                  <a:rPr lang="ja-JP" altLang="en-US"/>
                  <a:t>きが</a:t>
                </a:r>
                <a:r>
                  <a:rPr lang="en-US" altLang="ja-JP" dirty="0"/>
                  <a:t>2 </a:t>
                </a:r>
                <a:r>
                  <a:rPr lang="ja-JP" altLang="en-US"/>
                  <a:t>から </a:t>
                </a:r>
                <a:r>
                  <a:rPr lang="en-US" altLang="ja-JP" dirty="0"/>
                  <a:t>5 </a:t>
                </a:r>
                <a:r>
                  <a:rPr lang="ja-JP" altLang="en-US"/>
                  <a:t>へ上昇</a:t>
                </a:r>
                <a:endParaRPr lang="en-US" altLang="zh-CN" dirty="0"/>
              </a:p>
              <a:p>
                <a:pPr marL="457200" lvl="1" indent="0">
                  <a:buNone/>
                </a:pPr>
                <a:r>
                  <a:rPr lang="en-US" altLang="zh-CN" dirty="0"/>
                  <a:t>	</a:t>
                </a:r>
                <a:r>
                  <a:rPr lang="zh-CN" altLang="en-US" dirty="0"/>
                  <a:t>輸出利潤式： </a:t>
                </a:r>
                <a14:m>
                  <m:oMath xmlns:m="http://schemas.openxmlformats.org/officeDocument/2006/math">
                    <m:sSup>
                      <m:sSupPr>
                        <m:ctrlPr>
                          <a:rPr kumimoji="1" lang="en-US" altLang="ja-JP" sz="2400" i="1" smtClean="0">
                            <a:latin typeface="Cambria Math" panose="02040503050406030204" pitchFamily="18" charset="0"/>
                            <a:ea typeface="Cambria Math" charset="0"/>
                            <a:cs typeface="Cambria Math" charset="0"/>
                          </a:rPr>
                        </m:ctrlPr>
                      </m:sSupPr>
                      <m:e>
                        <m:r>
                          <a:rPr lang="ja-JP" altLang="en-US" sz="2400" i="1">
                            <a:latin typeface="Cambria Math" charset="0"/>
                            <a:ea typeface="Cambria Math" charset="0"/>
                            <a:cs typeface="Cambria Math" charset="0"/>
                          </a:rPr>
                          <m:t>𝜋</m:t>
                        </m:r>
                      </m:e>
                      <m:sup>
                        <m:r>
                          <a:rPr kumimoji="1" lang="en-US" altLang="ja-JP" sz="2400" b="0" i="1" smtClean="0">
                            <a:solidFill>
                              <a:srgbClr val="FF0000"/>
                            </a:solidFill>
                            <a:latin typeface="Cambria Math" charset="0"/>
                            <a:ea typeface="Cambria Math" charset="0"/>
                            <a:cs typeface="Cambria Math" charset="0"/>
                          </a:rPr>
                          <m:t>𝑋</m:t>
                        </m:r>
                      </m:sup>
                    </m:sSup>
                    <m:r>
                      <a:rPr kumimoji="1" lang="en-US" altLang="ja-JP" sz="2400" b="0" i="1" smtClean="0">
                        <a:latin typeface="Cambria Math" charset="0"/>
                        <a:ea typeface="Cambria Math" charset="0"/>
                        <a:cs typeface="Cambria Math" charset="0"/>
                      </a:rPr>
                      <m:t>=</m:t>
                    </m:r>
                    <m:r>
                      <a:rPr kumimoji="1" lang="en-US" altLang="ja-JP" sz="2400" b="0" i="1" smtClean="0">
                        <a:solidFill>
                          <a:srgbClr val="FF0000"/>
                        </a:solidFill>
                        <a:latin typeface="Cambria Math" panose="02040503050406030204" pitchFamily="18" charset="0"/>
                        <a:ea typeface="Cambria Math" charset="0"/>
                        <a:cs typeface="Cambria Math" charset="0"/>
                      </a:rPr>
                      <m:t>5</m:t>
                    </m:r>
                    <m:r>
                      <a:rPr kumimoji="1" lang="en-US" altLang="ja-JP" sz="2400" b="0" i="1" smtClean="0">
                        <a:latin typeface="Cambria Math" charset="0"/>
                        <a:ea typeface="Cambria Math" charset="0"/>
                        <a:cs typeface="Cambria Math" charset="0"/>
                      </a:rPr>
                      <m:t>𝜑</m:t>
                    </m:r>
                    <m:r>
                      <a:rPr kumimoji="1" lang="en-US" altLang="ja-JP" sz="2400" b="0" i="1" smtClean="0">
                        <a:latin typeface="Cambria Math" charset="0"/>
                        <a:ea typeface="Cambria Math" charset="0"/>
                        <a:cs typeface="Cambria Math" charset="0"/>
                      </a:rPr>
                      <m:t>−40</m:t>
                    </m:r>
                  </m:oMath>
                </a14:m>
                <a:r>
                  <a:rPr kumimoji="1" lang="en-US" altLang="ja-JP" dirty="0"/>
                  <a:t>		</a:t>
                </a:r>
                <a:r>
                  <a:rPr kumimoji="1" lang="en-US" altLang="ja-JP" dirty="0">
                    <a:sym typeface="Wingdings" pitchFamily="2" charset="2"/>
                  </a:rPr>
                  <a:t></a:t>
                </a:r>
                <a14:m>
                  <m:oMath xmlns:m="http://schemas.openxmlformats.org/officeDocument/2006/math">
                    <m:sSup>
                      <m:sSupPr>
                        <m:ctrlPr>
                          <a:rPr kumimoji="1" lang="en-US" altLang="ja-JP" i="1">
                            <a:latin typeface="Cambria Math" panose="02040503050406030204" pitchFamily="18" charset="0"/>
                            <a:ea typeface="Cambria Math" charset="0"/>
                          </a:rPr>
                        </m:ctrlPr>
                      </m:sSupPr>
                      <m:e>
                        <m:r>
                          <a:rPr kumimoji="1" lang="en-US" altLang="ja-JP" i="1">
                            <a:latin typeface="Cambria Math" charset="0"/>
                            <a:ea typeface="Cambria Math" charset="0"/>
                            <a:cs typeface="Cambria Math" charset="0"/>
                          </a:rPr>
                          <m:t>𝜑</m:t>
                        </m:r>
                      </m:e>
                      <m:sup>
                        <m:r>
                          <a:rPr kumimoji="1" lang="en-US" altLang="ja-JP" b="0" i="1" smtClean="0">
                            <a:latin typeface="Cambria Math" panose="02040503050406030204" pitchFamily="18" charset="0"/>
                            <a:ea typeface="Cambria Math" charset="0"/>
                            <a:cs typeface="Cambria Math" charset="0"/>
                          </a:rPr>
                          <m:t>𝑋</m:t>
                        </m:r>
                      </m:sup>
                    </m:sSup>
                    <m:r>
                      <a:rPr kumimoji="1" lang="en-US" altLang="ja-JP" i="1">
                        <a:latin typeface="Cambria Math" panose="02040503050406030204" pitchFamily="18" charset="0"/>
                        <a:ea typeface="Cambria Math" charset="0"/>
                        <a:cs typeface="Cambria Math" charset="0"/>
                      </a:rPr>
                      <m:t>=</m:t>
                    </m:r>
                    <m:r>
                      <a:rPr kumimoji="1" lang="en-US" altLang="ja-JP" b="0" i="1" smtClean="0">
                        <a:latin typeface="Cambria Math" panose="02040503050406030204" pitchFamily="18" charset="0"/>
                        <a:ea typeface="Cambria Math" charset="0"/>
                        <a:cs typeface="Cambria Math" charset="0"/>
                      </a:rPr>
                      <m:t>8</m:t>
                    </m:r>
                  </m:oMath>
                </a14:m>
                <a:endParaRPr kumimoji="1" lang="en-US" altLang="ja-JP" dirty="0"/>
              </a:p>
              <a:p>
                <a:pPr marL="457200" lvl="1" indent="0">
                  <a:buNone/>
                </a:pPr>
                <a:endParaRPr kumimoji="1" lang="en-US" altLang="ja-JP" dirty="0"/>
              </a:p>
              <a:p>
                <a:pPr lvl="1"/>
                <a:r>
                  <a:rPr lang="zh-CN" altLang="en-US" dirty="0"/>
                  <a:t>輸入品との競合激化</a:t>
                </a:r>
                <a:r>
                  <a:rPr lang="en-US" altLang="zh-CN" dirty="0">
                    <a:sym typeface="Wingdings" pitchFamily="2" charset="2"/>
                  </a:rPr>
                  <a:t></a:t>
                </a:r>
                <a:r>
                  <a:rPr lang="zh-CN" altLang="en-US" dirty="0"/>
                  <a:t>国内利潤式</a:t>
                </a:r>
                <a:r>
                  <a:rPr lang="ja-JP" altLang="en-US"/>
                  <a:t>の</a:t>
                </a:r>
                <a:r>
                  <a:rPr lang="zh-CN" altLang="en-US" dirty="0"/>
                  <a:t>傾きが</a:t>
                </a:r>
                <a:r>
                  <a:rPr lang="en-US" altLang="ja-JP" dirty="0"/>
                  <a:t>10 </a:t>
                </a:r>
                <a:r>
                  <a:rPr lang="ja-JP" altLang="en-US"/>
                  <a:t>から </a:t>
                </a:r>
                <a:r>
                  <a:rPr lang="en-US" altLang="ja-JP" dirty="0"/>
                  <a:t>8 </a:t>
                </a:r>
                <a:r>
                  <a:rPr lang="ja-JP" altLang="en-US"/>
                  <a:t>へ</a:t>
                </a:r>
                <a:r>
                  <a:rPr lang="zh-CN" altLang="en-US" dirty="0"/>
                  <a:t>低下</a:t>
                </a:r>
                <a:endParaRPr lang="en-US" altLang="zh-CN" dirty="0"/>
              </a:p>
              <a:p>
                <a:pPr marL="457200" lvl="1" indent="0">
                  <a:buNone/>
                </a:pPr>
                <a:r>
                  <a:rPr lang="en-US" altLang="zh-CN" dirty="0"/>
                  <a:t>	</a:t>
                </a:r>
                <a:r>
                  <a:rPr lang="zh-CN" altLang="en-US" dirty="0"/>
                  <a:t>国内利潤式：</a:t>
                </a:r>
                <a14:m>
                  <m:oMath xmlns:m="http://schemas.openxmlformats.org/officeDocument/2006/math">
                    <m:sSup>
                      <m:sSupPr>
                        <m:ctrlPr>
                          <a:rPr kumimoji="1" lang="en-US" altLang="ja-JP" sz="2400" i="1" smtClean="0">
                            <a:latin typeface="Cambria Math" panose="02040503050406030204" pitchFamily="18" charset="0"/>
                            <a:ea typeface="Cambria Math" charset="0"/>
                            <a:cs typeface="Cambria Math" charset="0"/>
                          </a:rPr>
                        </m:ctrlPr>
                      </m:sSupPr>
                      <m:e>
                        <m:r>
                          <a:rPr lang="ja-JP" altLang="en-US" sz="2400" i="1">
                            <a:latin typeface="Cambria Math" charset="0"/>
                            <a:ea typeface="Cambria Math" charset="0"/>
                            <a:cs typeface="Cambria Math" charset="0"/>
                          </a:rPr>
                          <m:t>𝜋</m:t>
                        </m:r>
                      </m:e>
                      <m:sup>
                        <m:r>
                          <a:rPr kumimoji="1" lang="en-US" altLang="ja-JP" sz="2400" b="0" i="1" smtClean="0">
                            <a:solidFill>
                              <a:srgbClr val="FF0000"/>
                            </a:solidFill>
                            <a:latin typeface="Cambria Math" charset="0"/>
                            <a:ea typeface="Cambria Math" charset="0"/>
                            <a:cs typeface="Cambria Math" charset="0"/>
                          </a:rPr>
                          <m:t>𝐷</m:t>
                        </m:r>
                      </m:sup>
                    </m:sSup>
                    <m:r>
                      <a:rPr kumimoji="1" lang="en-US" altLang="ja-JP" sz="2400" b="0" i="1" smtClean="0">
                        <a:latin typeface="Cambria Math" charset="0"/>
                        <a:ea typeface="Cambria Math" charset="0"/>
                        <a:cs typeface="Cambria Math" charset="0"/>
                      </a:rPr>
                      <m:t>=</m:t>
                    </m:r>
                    <m:r>
                      <a:rPr kumimoji="1" lang="en-US" altLang="ja-JP" sz="2400" b="0" i="1" smtClean="0">
                        <a:solidFill>
                          <a:srgbClr val="FF0000"/>
                        </a:solidFill>
                        <a:latin typeface="Cambria Math" panose="02040503050406030204" pitchFamily="18" charset="0"/>
                        <a:ea typeface="Cambria Math" charset="0"/>
                        <a:cs typeface="Cambria Math" charset="0"/>
                      </a:rPr>
                      <m:t>8</m:t>
                    </m:r>
                    <m:r>
                      <a:rPr kumimoji="1" lang="en-US" altLang="ja-JP" sz="2400" b="0" i="1" smtClean="0">
                        <a:latin typeface="Cambria Math" charset="0"/>
                        <a:ea typeface="Cambria Math" charset="0"/>
                        <a:cs typeface="Cambria Math" charset="0"/>
                      </a:rPr>
                      <m:t>𝜑</m:t>
                    </m:r>
                    <m:r>
                      <a:rPr kumimoji="1" lang="en-US" altLang="ja-JP" sz="2400" b="0" i="1" smtClean="0">
                        <a:latin typeface="Cambria Math" charset="0"/>
                        <a:ea typeface="Cambria Math" charset="0"/>
                        <a:cs typeface="Cambria Math" charset="0"/>
                      </a:rPr>
                      <m:t>−20</m:t>
                    </m:r>
                  </m:oMath>
                </a14:m>
                <a:r>
                  <a:rPr kumimoji="1" lang="en-US" altLang="ja-JP" sz="2400" dirty="0"/>
                  <a:t>		</a:t>
                </a:r>
                <a:r>
                  <a:rPr kumimoji="1" lang="en-US" altLang="ja-JP" sz="2400" dirty="0">
                    <a:sym typeface="Wingdings" pitchFamily="2" charset="2"/>
                  </a:rPr>
                  <a:t></a:t>
                </a:r>
                <a14:m>
                  <m:oMath xmlns:m="http://schemas.openxmlformats.org/officeDocument/2006/math">
                    <m:sSup>
                      <m:sSupPr>
                        <m:ctrlPr>
                          <a:rPr kumimoji="1" lang="en-US" altLang="ja-JP" i="1">
                            <a:latin typeface="Cambria Math" panose="02040503050406030204" pitchFamily="18" charset="0"/>
                            <a:ea typeface="Cambria Math" charset="0"/>
                          </a:rPr>
                        </m:ctrlPr>
                      </m:sSupPr>
                      <m:e>
                        <m:r>
                          <a:rPr kumimoji="1" lang="en-US" altLang="ja-JP" i="1">
                            <a:latin typeface="Cambria Math" charset="0"/>
                            <a:ea typeface="Cambria Math" charset="0"/>
                            <a:cs typeface="Cambria Math" charset="0"/>
                          </a:rPr>
                          <m:t>𝜑</m:t>
                        </m:r>
                      </m:e>
                      <m:sup>
                        <m:r>
                          <a:rPr kumimoji="1" lang="en-US" altLang="ja-JP" i="1">
                            <a:latin typeface="Cambria Math" panose="02040503050406030204" pitchFamily="18" charset="0"/>
                            <a:ea typeface="Cambria Math" charset="0"/>
                          </a:rPr>
                          <m:t>𝐷</m:t>
                        </m:r>
                      </m:sup>
                    </m:sSup>
                    <m:r>
                      <a:rPr kumimoji="1" lang="en-US" altLang="ja-JP" i="1">
                        <a:latin typeface="Cambria Math" panose="02040503050406030204" pitchFamily="18" charset="0"/>
                        <a:ea typeface="Cambria Math" charset="0"/>
                        <a:cs typeface="Cambria Math" charset="0"/>
                      </a:rPr>
                      <m:t>=</m:t>
                    </m:r>
                    <m:r>
                      <a:rPr kumimoji="1" lang="en-US" altLang="ja-JP" b="0" i="1" smtClean="0">
                        <a:latin typeface="Cambria Math" panose="02040503050406030204" pitchFamily="18" charset="0"/>
                        <a:ea typeface="Cambria Math" charset="0"/>
                        <a:cs typeface="Cambria Math" charset="0"/>
                      </a:rPr>
                      <m:t>2.5</m:t>
                    </m:r>
                  </m:oMath>
                </a14:m>
                <a:endParaRPr kumimoji="1" lang="ja-JP" altLang="en-US" sz="2400" dirty="0"/>
              </a:p>
              <a:p>
                <a:pPr marL="457200" lvl="1" indent="0">
                  <a:buNone/>
                </a:pPr>
                <a:endParaRPr kumimoji="1" lang="en-US" altLang="ja-JP" sz="2400" dirty="0"/>
              </a:p>
              <a:p>
                <a:pPr marL="457200" lvl="1" indent="0">
                  <a:buNone/>
                </a:pPr>
                <a:endParaRPr lang="en-JP" dirty="0"/>
              </a:p>
            </p:txBody>
          </p:sp>
        </mc:Choice>
        <mc:Fallback xmlns="">
          <p:sp>
            <p:nvSpPr>
              <p:cNvPr id="4" name="Content Placeholder 3">
                <a:extLst>
                  <a:ext uri="{FF2B5EF4-FFF2-40B4-BE49-F238E27FC236}">
                    <a16:creationId xmlns:a16="http://schemas.microsoft.com/office/drawing/2014/main" id="{88CDCEA9-F7DC-A2CB-CA81-6BB80B43DDE4}"/>
                  </a:ext>
                </a:extLst>
              </p:cNvPr>
              <p:cNvSpPr>
                <a:spLocks noGrp="1" noRot="1" noChangeAspect="1" noMove="1" noResize="1" noEditPoints="1" noAdjustHandles="1" noChangeArrowheads="1" noChangeShapeType="1" noTextEdit="1"/>
              </p:cNvSpPr>
              <p:nvPr>
                <p:ph idx="1"/>
              </p:nvPr>
            </p:nvSpPr>
            <p:spPr>
              <a:blipFill>
                <a:blip r:embed="rId2"/>
                <a:stretch>
                  <a:fillRect l="-1206" t="-3488"/>
                </a:stretch>
              </a:blipFill>
            </p:spPr>
            <p:txBody>
              <a:bodyPr/>
              <a:lstStyle/>
              <a:p>
                <a:r>
                  <a:rPr lang="en-JP">
                    <a:noFill/>
                  </a:rPr>
                  <a:t> </a:t>
                </a:r>
              </a:p>
            </p:txBody>
          </p:sp>
        </mc:Fallback>
      </mc:AlternateContent>
      <p:sp>
        <p:nvSpPr>
          <p:cNvPr id="2" name="Slide Number Placeholder 1">
            <a:extLst>
              <a:ext uri="{FF2B5EF4-FFF2-40B4-BE49-F238E27FC236}">
                <a16:creationId xmlns:a16="http://schemas.microsoft.com/office/drawing/2014/main" id="{F3CECB4D-F3A9-3CF7-2FAE-CC911C59708E}"/>
              </a:ext>
            </a:extLst>
          </p:cNvPr>
          <p:cNvSpPr>
            <a:spLocks noGrp="1"/>
          </p:cNvSpPr>
          <p:nvPr>
            <p:ph type="sldNum" sz="quarter" idx="12"/>
          </p:nvPr>
        </p:nvSpPr>
        <p:spPr/>
        <p:txBody>
          <a:bodyPr/>
          <a:lstStyle/>
          <a:p>
            <a:fld id="{A0B73B5B-4D98-3640-AE9D-0B488B8E4F8B}" type="slidenum">
              <a:rPr lang="en-JP" smtClean="0"/>
              <a:t>13</a:t>
            </a:fld>
            <a:endParaRPr lang="en-JP"/>
          </a:p>
        </p:txBody>
      </p:sp>
    </p:spTree>
    <p:extLst>
      <p:ext uri="{BB962C8B-B14F-4D97-AF65-F5344CB8AC3E}">
        <p14:creationId xmlns:p14="http://schemas.microsoft.com/office/powerpoint/2010/main" val="124461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BFB3FB-88F5-F14E-859E-D12490AB598D}"/>
              </a:ext>
            </a:extLst>
          </p:cNvPr>
          <p:cNvSpPr>
            <a:spLocks noGrp="1"/>
          </p:cNvSpPr>
          <p:nvPr>
            <p:ph type="sldNum" sz="quarter" idx="12"/>
          </p:nvPr>
        </p:nvSpPr>
        <p:spPr/>
        <p:txBody>
          <a:bodyPr/>
          <a:lstStyle/>
          <a:p>
            <a:fld id="{A0B73B5B-4D98-3640-AE9D-0B488B8E4F8B}" type="slidenum">
              <a:rPr lang="en-JP" smtClean="0"/>
              <a:t>14</a:t>
            </a:fld>
            <a:endParaRPr lang="en-JP"/>
          </a:p>
        </p:txBody>
      </p:sp>
      <p:pic>
        <p:nvPicPr>
          <p:cNvPr id="4" name="Picture 3" descr="Chart, line chart&#10;&#10;Description automatically generated">
            <a:extLst>
              <a:ext uri="{FF2B5EF4-FFF2-40B4-BE49-F238E27FC236}">
                <a16:creationId xmlns:a16="http://schemas.microsoft.com/office/drawing/2014/main" id="{2206690D-97AB-E1E1-442D-98512DCD2984}"/>
              </a:ext>
            </a:extLst>
          </p:cNvPr>
          <p:cNvPicPr>
            <a:picLocks noChangeAspect="1"/>
          </p:cNvPicPr>
          <p:nvPr/>
        </p:nvPicPr>
        <p:blipFill>
          <a:blip r:embed="rId2"/>
          <a:stretch>
            <a:fillRect/>
          </a:stretch>
        </p:blipFill>
        <p:spPr>
          <a:xfrm>
            <a:off x="1974850" y="330200"/>
            <a:ext cx="7772400" cy="5844269"/>
          </a:xfrm>
          <a:prstGeom prst="rect">
            <a:avLst/>
          </a:prstGeom>
        </p:spPr>
      </p:pic>
      <p:cxnSp>
        <p:nvCxnSpPr>
          <p:cNvPr id="5" name="Straight Connector 4">
            <a:extLst>
              <a:ext uri="{FF2B5EF4-FFF2-40B4-BE49-F238E27FC236}">
                <a16:creationId xmlns:a16="http://schemas.microsoft.com/office/drawing/2014/main" id="{D0B70C20-3AEC-B6F5-1780-99CDE7FD671E}"/>
              </a:ext>
            </a:extLst>
          </p:cNvPr>
          <p:cNvCxnSpPr>
            <a:cxnSpLocks/>
          </p:cNvCxnSpPr>
          <p:nvPr/>
        </p:nvCxnSpPr>
        <p:spPr>
          <a:xfrm flipV="1">
            <a:off x="3091570" y="3745735"/>
            <a:ext cx="4829558" cy="1319038"/>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54EF4F7A-0D61-8F87-7356-03461EA86DCF}"/>
              </a:ext>
            </a:extLst>
          </p:cNvPr>
          <p:cNvCxnSpPr>
            <a:cxnSpLocks/>
          </p:cNvCxnSpPr>
          <p:nvPr/>
        </p:nvCxnSpPr>
        <p:spPr>
          <a:xfrm flipV="1">
            <a:off x="3091570" y="1806766"/>
            <a:ext cx="4829558" cy="3258007"/>
          </a:xfrm>
          <a:prstGeom prst="line">
            <a:avLst/>
          </a:prstGeom>
          <a:ln w="38100">
            <a:solidFill>
              <a:srgbClr val="0432FF"/>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54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2B1B58-A69A-3213-C4F5-00BC78CE2010}"/>
              </a:ext>
            </a:extLst>
          </p:cNvPr>
          <p:cNvSpPr>
            <a:spLocks noGrp="1"/>
          </p:cNvSpPr>
          <p:nvPr>
            <p:ph type="sldNum" sz="quarter" idx="12"/>
          </p:nvPr>
        </p:nvSpPr>
        <p:spPr/>
        <p:txBody>
          <a:bodyPr/>
          <a:lstStyle/>
          <a:p>
            <a:fld id="{A0B73B5B-4D98-3640-AE9D-0B488B8E4F8B}" type="slidenum">
              <a:rPr lang="en-JP" smtClean="0"/>
              <a:t>15</a:t>
            </a:fld>
            <a:endParaRPr lang="en-JP"/>
          </a:p>
        </p:txBody>
      </p:sp>
      <p:pic>
        <p:nvPicPr>
          <p:cNvPr id="4" name="Picture 3" descr="Chart, line chart&#10;&#10;Description automatically generated">
            <a:extLst>
              <a:ext uri="{FF2B5EF4-FFF2-40B4-BE49-F238E27FC236}">
                <a16:creationId xmlns:a16="http://schemas.microsoft.com/office/drawing/2014/main" id="{C18A8202-E20D-4B85-79BC-A8F1E64E03CB}"/>
              </a:ext>
            </a:extLst>
          </p:cNvPr>
          <p:cNvPicPr>
            <a:picLocks noChangeAspect="1"/>
          </p:cNvPicPr>
          <p:nvPr/>
        </p:nvPicPr>
        <p:blipFill>
          <a:blip r:embed="rId2"/>
          <a:stretch>
            <a:fillRect/>
          </a:stretch>
        </p:blipFill>
        <p:spPr>
          <a:xfrm>
            <a:off x="2012950" y="323850"/>
            <a:ext cx="7772400" cy="5910892"/>
          </a:xfrm>
          <a:prstGeom prst="rect">
            <a:avLst/>
          </a:prstGeom>
        </p:spPr>
      </p:pic>
      <p:cxnSp>
        <p:nvCxnSpPr>
          <p:cNvPr id="7" name="Straight Connector 6">
            <a:extLst>
              <a:ext uri="{FF2B5EF4-FFF2-40B4-BE49-F238E27FC236}">
                <a16:creationId xmlns:a16="http://schemas.microsoft.com/office/drawing/2014/main" id="{94ED0476-46F6-0B20-61AF-FBB4386E02B3}"/>
              </a:ext>
            </a:extLst>
          </p:cNvPr>
          <p:cNvCxnSpPr>
            <a:cxnSpLocks/>
          </p:cNvCxnSpPr>
          <p:nvPr/>
        </p:nvCxnSpPr>
        <p:spPr>
          <a:xfrm flipV="1">
            <a:off x="3029639" y="1597446"/>
            <a:ext cx="4748269" cy="330506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5" name="Straight Connector 14">
            <a:extLst>
              <a:ext uri="{FF2B5EF4-FFF2-40B4-BE49-F238E27FC236}">
                <a16:creationId xmlns:a16="http://schemas.microsoft.com/office/drawing/2014/main" id="{02515F69-721D-F8DC-40DC-2B62EDC9AF1C}"/>
              </a:ext>
            </a:extLst>
          </p:cNvPr>
          <p:cNvCxnSpPr>
            <a:cxnSpLocks/>
          </p:cNvCxnSpPr>
          <p:nvPr/>
        </p:nvCxnSpPr>
        <p:spPr>
          <a:xfrm flipV="1">
            <a:off x="2952520" y="2263564"/>
            <a:ext cx="4825387" cy="2727077"/>
          </a:xfrm>
          <a:prstGeom prst="line">
            <a:avLst/>
          </a:prstGeom>
          <a:ln w="38100">
            <a:solidFill>
              <a:schemeClr val="accent4"/>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6118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B8650C-6A82-52B5-3EA2-95CE195FE325}"/>
              </a:ext>
            </a:extLst>
          </p:cNvPr>
          <p:cNvSpPr>
            <a:spLocks noGrp="1"/>
          </p:cNvSpPr>
          <p:nvPr>
            <p:ph type="title"/>
          </p:nvPr>
        </p:nvSpPr>
        <p:spPr/>
        <p:txBody>
          <a:bodyPr/>
          <a:lstStyle/>
          <a:p>
            <a:r>
              <a:rPr lang="zh-CN" altLang="en-US" dirty="0"/>
              <a:t>再配分効果</a:t>
            </a:r>
            <a:r>
              <a:rPr lang="en-US" altLang="ja-JP" dirty="0"/>
              <a:t>(</a:t>
            </a:r>
            <a:r>
              <a:rPr lang="ja-JP" altLang="en-US"/>
              <a:t>メリッツ</a:t>
            </a:r>
            <a:r>
              <a:rPr lang="zh-CN" altLang="en-US" dirty="0"/>
              <a:t>効果</a:t>
            </a:r>
            <a:r>
              <a:rPr lang="en-US" altLang="zh-CN" dirty="0"/>
              <a:t>)</a:t>
            </a:r>
            <a:endParaRPr lang="en-JP" dirty="0"/>
          </a:p>
        </p:txBody>
      </p:sp>
      <p:sp>
        <p:nvSpPr>
          <p:cNvPr id="4" name="Content Placeholder 3">
            <a:extLst>
              <a:ext uri="{FF2B5EF4-FFF2-40B4-BE49-F238E27FC236}">
                <a16:creationId xmlns:a16="http://schemas.microsoft.com/office/drawing/2014/main" id="{A7F1283E-D384-49A3-1C1B-E4E9981AEAAB}"/>
              </a:ext>
            </a:extLst>
          </p:cNvPr>
          <p:cNvSpPr>
            <a:spLocks noGrp="1"/>
          </p:cNvSpPr>
          <p:nvPr>
            <p:ph idx="1"/>
          </p:nvPr>
        </p:nvSpPr>
        <p:spPr/>
        <p:txBody>
          <a:bodyPr>
            <a:normAutofit fontScale="92500" lnSpcReduction="20000"/>
          </a:bodyPr>
          <a:lstStyle/>
          <a:p>
            <a:pPr marL="0" indent="0">
              <a:buNone/>
            </a:pPr>
            <a:r>
              <a:rPr lang="zh-CN" altLang="en-US" dirty="0"/>
              <a:t>輸入品との競争激化</a:t>
            </a:r>
            <a:r>
              <a:rPr lang="ja-JP" altLang="en-US"/>
              <a:t>によってすべての</a:t>
            </a:r>
            <a:r>
              <a:rPr lang="zh-CN" altLang="en-US" dirty="0"/>
              <a:t>企業</a:t>
            </a:r>
            <a:r>
              <a:rPr lang="ja-JP" altLang="en-US"/>
              <a:t>の</a:t>
            </a:r>
            <a:r>
              <a:rPr lang="zh-CN" altLang="en-US" dirty="0">
                <a:solidFill>
                  <a:srgbClr val="0432FF"/>
                </a:solidFill>
              </a:rPr>
              <a:t>国内利潤減少</a:t>
            </a:r>
            <a:endParaRPr lang="en-US" altLang="zh-CN" dirty="0">
              <a:solidFill>
                <a:srgbClr val="0432FF"/>
              </a:solidFill>
            </a:endParaRPr>
          </a:p>
          <a:p>
            <a:pPr marL="0" indent="0">
              <a:buNone/>
            </a:pPr>
            <a:r>
              <a:rPr lang="zh-CN" altLang="en-US" dirty="0"/>
              <a:t>生産性</a:t>
            </a:r>
            <a:r>
              <a:rPr lang="ja-JP" altLang="en-US"/>
              <a:t>が</a:t>
            </a:r>
            <a:r>
              <a:rPr lang="zh-CN" altLang="en-US" dirty="0"/>
              <a:t>高</a:t>
            </a:r>
            <a:r>
              <a:rPr lang="ja-JP" altLang="en-US"/>
              <a:t>い</a:t>
            </a:r>
            <a:r>
              <a:rPr lang="zh-CN" altLang="en-US" dirty="0"/>
              <a:t>企業</a:t>
            </a:r>
            <a:r>
              <a:rPr lang="ja-JP" altLang="en-US"/>
              <a:t>ほど， </a:t>
            </a:r>
            <a:r>
              <a:rPr lang="zh-CN" altLang="en-US" dirty="0">
                <a:solidFill>
                  <a:srgbClr val="0432FF"/>
                </a:solidFill>
              </a:rPr>
              <a:t>輸出利潤増加</a:t>
            </a:r>
            <a:endParaRPr lang="en-US" altLang="ja-JP" dirty="0">
              <a:solidFill>
                <a:srgbClr val="0432FF"/>
              </a:solidFill>
            </a:endParaRPr>
          </a:p>
          <a:p>
            <a:pPr marL="0" indent="0">
              <a:buNone/>
            </a:pPr>
            <a:r>
              <a:rPr lang="ja-JP" altLang="en-US"/>
              <a:t>　　　　　　　　　　　　↓</a:t>
            </a:r>
            <a:endParaRPr lang="en-US" altLang="ja-JP" dirty="0"/>
          </a:p>
          <a:p>
            <a:pPr marL="0" indent="0">
              <a:buNone/>
            </a:pPr>
            <a:r>
              <a:rPr lang="zh-CN" altLang="en-US" dirty="0"/>
              <a:t>生産性</a:t>
            </a:r>
            <a:r>
              <a:rPr lang="ja-JP" altLang="en-US"/>
              <a:t>の</a:t>
            </a:r>
            <a:r>
              <a:rPr lang="zh-CN" altLang="en-US" u="sng" dirty="0"/>
              <a:t>低</a:t>
            </a:r>
            <a:r>
              <a:rPr lang="ja-JP" altLang="en-US" u="sng"/>
              <a:t>い</a:t>
            </a:r>
            <a:r>
              <a:rPr lang="zh-CN" altLang="en-US" dirty="0"/>
              <a:t>企業</a:t>
            </a:r>
            <a:r>
              <a:rPr lang="ja-JP" altLang="en-US"/>
              <a:t>の</a:t>
            </a:r>
            <a:r>
              <a:rPr lang="zh-CN" altLang="en-US" dirty="0">
                <a:solidFill>
                  <a:srgbClr val="0432FF"/>
                </a:solidFill>
              </a:rPr>
              <a:t>利潤合計額</a:t>
            </a:r>
            <a:r>
              <a:rPr lang="ja-JP" altLang="en-US">
                <a:solidFill>
                  <a:srgbClr val="0432FF"/>
                </a:solidFill>
              </a:rPr>
              <a:t>は</a:t>
            </a:r>
            <a:r>
              <a:rPr lang="zh-CN" altLang="en-US" dirty="0">
                <a:solidFill>
                  <a:srgbClr val="0432FF"/>
                </a:solidFill>
              </a:rPr>
              <a:t>減少</a:t>
            </a:r>
            <a:endParaRPr lang="en-US" altLang="zh-CN" dirty="0">
              <a:solidFill>
                <a:srgbClr val="0432FF"/>
              </a:solidFill>
            </a:endParaRPr>
          </a:p>
          <a:p>
            <a:pPr marL="0" indent="0">
              <a:buNone/>
            </a:pPr>
            <a:r>
              <a:rPr lang="zh-CN" altLang="en-US" dirty="0"/>
              <a:t>生産性</a:t>
            </a:r>
            <a:r>
              <a:rPr lang="ja-JP" altLang="en-US"/>
              <a:t>が</a:t>
            </a:r>
            <a:r>
              <a:rPr lang="zh-CN" altLang="en-US" u="sng" dirty="0"/>
              <a:t>十分高</a:t>
            </a:r>
            <a:r>
              <a:rPr lang="ja-JP" altLang="en-US" u="sng"/>
              <a:t>い</a:t>
            </a:r>
            <a:r>
              <a:rPr lang="zh-CN" altLang="en-US" dirty="0"/>
              <a:t>企業</a:t>
            </a:r>
            <a:r>
              <a:rPr lang="ja-JP" altLang="en-US"/>
              <a:t>の</a:t>
            </a:r>
            <a:r>
              <a:rPr lang="zh-CN" altLang="en-US" dirty="0">
                <a:solidFill>
                  <a:srgbClr val="0432FF"/>
                </a:solidFill>
              </a:rPr>
              <a:t>利潤合計額</a:t>
            </a:r>
            <a:r>
              <a:rPr lang="ja-JP" altLang="en-US">
                <a:solidFill>
                  <a:srgbClr val="0432FF"/>
                </a:solidFill>
              </a:rPr>
              <a:t>は</a:t>
            </a:r>
            <a:r>
              <a:rPr lang="zh-CN" altLang="en-US" dirty="0">
                <a:solidFill>
                  <a:srgbClr val="0432FF"/>
                </a:solidFill>
              </a:rPr>
              <a:t>増加</a:t>
            </a:r>
            <a:endParaRPr lang="en-US" altLang="zh-CN" dirty="0">
              <a:solidFill>
                <a:srgbClr val="0432FF"/>
              </a:solidFill>
            </a:endParaRPr>
          </a:p>
          <a:p>
            <a:pPr marL="0" indent="0">
              <a:buNone/>
            </a:pPr>
            <a:r>
              <a:rPr lang="ja-JP" altLang="en-US"/>
              <a:t>　　　　　　　　　　　　↓</a:t>
            </a:r>
            <a:endParaRPr lang="en-US" altLang="ja-JP" dirty="0"/>
          </a:p>
          <a:p>
            <a:pPr marL="0" indent="0">
              <a:buNone/>
            </a:pPr>
            <a:r>
              <a:rPr lang="zh-CN" altLang="en-US" dirty="0"/>
              <a:t>低生産性企業</a:t>
            </a:r>
            <a:r>
              <a:rPr lang="ja-JP" altLang="en-US"/>
              <a:t>の</a:t>
            </a:r>
            <a:r>
              <a:rPr lang="zh-CN" altLang="en-US" dirty="0"/>
              <a:t>淘汰</a:t>
            </a:r>
            <a:endParaRPr lang="en-US" altLang="zh-CN" dirty="0"/>
          </a:p>
          <a:p>
            <a:pPr marL="0" indent="0">
              <a:buNone/>
            </a:pPr>
            <a:r>
              <a:rPr lang="zh-CN" altLang="en-US" dirty="0"/>
              <a:t>低生産性企業</a:t>
            </a:r>
            <a:r>
              <a:rPr lang="ja-JP" altLang="en-US"/>
              <a:t>から </a:t>
            </a:r>
            <a:r>
              <a:rPr lang="zh-CN" altLang="en-US" dirty="0"/>
              <a:t>高生産企業</a:t>
            </a:r>
            <a:r>
              <a:rPr lang="ja-JP" altLang="en-US"/>
              <a:t>への</a:t>
            </a:r>
            <a:r>
              <a:rPr lang="zh-CN" altLang="en-US" dirty="0">
                <a:solidFill>
                  <a:srgbClr val="0432FF"/>
                </a:solidFill>
              </a:rPr>
              <a:t>市場</a:t>
            </a:r>
            <a:r>
              <a:rPr lang="en-US" altLang="zh-CN" dirty="0">
                <a:solidFill>
                  <a:srgbClr val="0432FF"/>
                </a:solidFill>
              </a:rPr>
              <a:t>(</a:t>
            </a:r>
            <a:r>
              <a:rPr lang="zh-CN" altLang="en-US" dirty="0">
                <a:solidFill>
                  <a:srgbClr val="0432FF"/>
                </a:solidFill>
              </a:rPr>
              <a:t>利潤</a:t>
            </a:r>
            <a:r>
              <a:rPr lang="en-US" altLang="zh-CN" dirty="0">
                <a:solidFill>
                  <a:srgbClr val="0432FF"/>
                </a:solidFill>
              </a:rPr>
              <a:t>)</a:t>
            </a:r>
            <a:r>
              <a:rPr lang="ja-JP" altLang="en-US">
                <a:solidFill>
                  <a:srgbClr val="0432FF"/>
                </a:solidFill>
              </a:rPr>
              <a:t>シェアの</a:t>
            </a:r>
            <a:r>
              <a:rPr lang="zh-CN" altLang="en-US" dirty="0">
                <a:solidFill>
                  <a:srgbClr val="0432FF"/>
                </a:solidFill>
              </a:rPr>
              <a:t>移転</a:t>
            </a:r>
            <a:endParaRPr lang="en-US" altLang="zh-CN" dirty="0">
              <a:solidFill>
                <a:srgbClr val="0432FF"/>
              </a:solidFill>
            </a:endParaRPr>
          </a:p>
          <a:p>
            <a:pPr marL="0" indent="0">
              <a:buNone/>
            </a:pPr>
            <a:r>
              <a:rPr lang="ja-JP" altLang="en-US"/>
              <a:t>　　　　　　　　　　　　↓</a:t>
            </a:r>
            <a:endParaRPr lang="en-US" altLang="zh-CN" dirty="0"/>
          </a:p>
          <a:p>
            <a:pPr marL="0" indent="0">
              <a:buNone/>
            </a:pPr>
            <a:r>
              <a:rPr lang="zh-CN" altLang="en-US" dirty="0">
                <a:sym typeface="Wingdings" pitchFamily="2" charset="2"/>
              </a:rPr>
              <a:t>経済全体</a:t>
            </a:r>
            <a:r>
              <a:rPr lang="ja-JP" altLang="en-US">
                <a:sym typeface="Wingdings" pitchFamily="2" charset="2"/>
              </a:rPr>
              <a:t>の</a:t>
            </a:r>
            <a:r>
              <a:rPr lang="zh-CN" altLang="en-US" dirty="0">
                <a:sym typeface="Wingdings" pitchFamily="2" charset="2"/>
              </a:rPr>
              <a:t>生産性</a:t>
            </a:r>
            <a:r>
              <a:rPr lang="ja-JP" altLang="en-US">
                <a:sym typeface="Wingdings" pitchFamily="2" charset="2"/>
              </a:rPr>
              <a:t>が</a:t>
            </a:r>
            <a:r>
              <a:rPr lang="zh-CN" altLang="en-US" dirty="0">
                <a:sym typeface="Wingdings" pitchFamily="2" charset="2"/>
              </a:rPr>
              <a:t>上昇</a:t>
            </a:r>
            <a:endParaRPr lang="en-JP" dirty="0"/>
          </a:p>
        </p:txBody>
      </p:sp>
      <p:sp>
        <p:nvSpPr>
          <p:cNvPr id="2" name="Slide Number Placeholder 1">
            <a:extLst>
              <a:ext uri="{FF2B5EF4-FFF2-40B4-BE49-F238E27FC236}">
                <a16:creationId xmlns:a16="http://schemas.microsoft.com/office/drawing/2014/main" id="{0219046A-9D50-2755-3045-C6B57BBF6D3F}"/>
              </a:ext>
            </a:extLst>
          </p:cNvPr>
          <p:cNvSpPr>
            <a:spLocks noGrp="1"/>
          </p:cNvSpPr>
          <p:nvPr>
            <p:ph type="sldNum" sz="quarter" idx="12"/>
          </p:nvPr>
        </p:nvSpPr>
        <p:spPr/>
        <p:txBody>
          <a:bodyPr/>
          <a:lstStyle/>
          <a:p>
            <a:fld id="{A0B73B5B-4D98-3640-AE9D-0B488B8E4F8B}" type="slidenum">
              <a:rPr lang="en-JP" smtClean="0"/>
              <a:t>16</a:t>
            </a:fld>
            <a:endParaRPr lang="en-JP"/>
          </a:p>
        </p:txBody>
      </p:sp>
    </p:spTree>
    <p:extLst>
      <p:ext uri="{BB962C8B-B14F-4D97-AF65-F5344CB8AC3E}">
        <p14:creationId xmlns:p14="http://schemas.microsoft.com/office/powerpoint/2010/main" val="332938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7C19-FEBF-28F4-ACEB-A5121F8ED983}"/>
              </a:ext>
            </a:extLst>
          </p:cNvPr>
          <p:cNvSpPr>
            <a:spLocks noGrp="1"/>
          </p:cNvSpPr>
          <p:nvPr>
            <p:ph type="title"/>
          </p:nvPr>
        </p:nvSpPr>
        <p:spPr/>
        <p:txBody>
          <a:bodyPr/>
          <a:lstStyle/>
          <a:p>
            <a:r>
              <a:rPr lang="en-US" altLang="zh-CN" dirty="0"/>
              <a:t>3 </a:t>
            </a:r>
            <a:r>
              <a:rPr lang="zh-CN" altLang="en-US" dirty="0"/>
              <a:t>輸出</a:t>
            </a:r>
            <a:r>
              <a:rPr lang="ja-JP" altLang="en-US"/>
              <a:t>と</a:t>
            </a:r>
            <a:r>
              <a:rPr lang="zh-CN" altLang="en-US" dirty="0"/>
              <a:t>外国直接投資</a:t>
            </a:r>
            <a:endParaRPr lang="en-JP" dirty="0"/>
          </a:p>
        </p:txBody>
      </p:sp>
      <p:sp>
        <p:nvSpPr>
          <p:cNvPr id="3" name="Content Placeholder 2">
            <a:extLst>
              <a:ext uri="{FF2B5EF4-FFF2-40B4-BE49-F238E27FC236}">
                <a16:creationId xmlns:a16="http://schemas.microsoft.com/office/drawing/2014/main" id="{753B08F7-489F-25AE-14BE-F89399AEC072}"/>
              </a:ext>
            </a:extLst>
          </p:cNvPr>
          <p:cNvSpPr>
            <a:spLocks noGrp="1"/>
          </p:cNvSpPr>
          <p:nvPr>
            <p:ph idx="1"/>
          </p:nvPr>
        </p:nvSpPr>
        <p:spPr/>
        <p:txBody>
          <a:bodyPr/>
          <a:lstStyle/>
          <a:p>
            <a:pPr marL="0" indent="0">
              <a:buNone/>
            </a:pPr>
            <a:r>
              <a:rPr lang="zh-CN" altLang="en-US" dirty="0"/>
              <a:t>企業</a:t>
            </a:r>
            <a:r>
              <a:rPr lang="ja-JP" altLang="en-US"/>
              <a:t>が</a:t>
            </a:r>
            <a:r>
              <a:rPr lang="zh-CN" altLang="en-US" dirty="0"/>
              <a:t>海外</a:t>
            </a:r>
            <a:r>
              <a:rPr lang="ja-JP" altLang="en-US"/>
              <a:t>の</a:t>
            </a:r>
            <a:r>
              <a:rPr lang="zh-CN" altLang="en-US" dirty="0"/>
              <a:t>消費者</a:t>
            </a:r>
            <a:r>
              <a:rPr lang="ja-JP" altLang="en-US"/>
              <a:t>に</a:t>
            </a:r>
            <a:r>
              <a:rPr lang="zh-CN" altLang="en-US" dirty="0"/>
              <a:t>自社製品</a:t>
            </a:r>
            <a:r>
              <a:rPr lang="ja-JP" altLang="en-US"/>
              <a:t>を</a:t>
            </a:r>
            <a:r>
              <a:rPr lang="zh-CN" altLang="en-US" dirty="0"/>
              <a:t>販売</a:t>
            </a:r>
            <a:r>
              <a:rPr lang="ja-JP" altLang="en-US"/>
              <a:t>する</a:t>
            </a:r>
            <a:r>
              <a:rPr lang="zh-CN" altLang="en-US" dirty="0"/>
              <a:t>手段</a:t>
            </a:r>
            <a:endParaRPr lang="en-US" altLang="zh-CN" dirty="0"/>
          </a:p>
          <a:p>
            <a:pPr marL="514350" indent="-514350">
              <a:buFont typeface="+mj-lt"/>
              <a:buAutoNum type="arabicPeriod"/>
            </a:pPr>
            <a:r>
              <a:rPr lang="zh-CN" altLang="en-US" dirty="0"/>
              <a:t>国内工場</a:t>
            </a:r>
            <a:r>
              <a:rPr lang="ja-JP" altLang="en-US"/>
              <a:t>で</a:t>
            </a:r>
            <a:r>
              <a:rPr lang="zh-CN" altLang="en-US" dirty="0"/>
              <a:t>生産</a:t>
            </a:r>
            <a:r>
              <a:rPr lang="ja-JP" altLang="en-US"/>
              <a:t>した</a:t>
            </a:r>
            <a:r>
              <a:rPr lang="zh-CN" altLang="en-US" dirty="0"/>
              <a:t>製品</a:t>
            </a:r>
            <a:r>
              <a:rPr lang="ja-JP" altLang="en-US"/>
              <a:t>を</a:t>
            </a:r>
            <a:r>
              <a:rPr lang="zh-CN" altLang="en-US" dirty="0">
                <a:solidFill>
                  <a:srgbClr val="FF0000"/>
                </a:solidFill>
              </a:rPr>
              <a:t>輸出</a:t>
            </a:r>
            <a:r>
              <a:rPr lang="ja-JP" altLang="en-US"/>
              <a:t>する。</a:t>
            </a:r>
            <a:endParaRPr lang="en-US" altLang="ja-JP" dirty="0"/>
          </a:p>
          <a:p>
            <a:pPr marL="514350" indent="-514350">
              <a:buFont typeface="+mj-lt"/>
              <a:buAutoNum type="arabicPeriod"/>
            </a:pPr>
            <a:r>
              <a:rPr lang="zh-CN" altLang="en-US" dirty="0"/>
              <a:t>外国直接投資</a:t>
            </a:r>
            <a:r>
              <a:rPr lang="en-US" altLang="zh-CN" dirty="0"/>
              <a:t>(</a:t>
            </a:r>
            <a:r>
              <a:rPr lang="en-US" dirty="0"/>
              <a:t>Foreign Direct Investment: FDI)</a:t>
            </a:r>
            <a:r>
              <a:rPr lang="ja-JP" altLang="en-US"/>
              <a:t>で</a:t>
            </a:r>
            <a:r>
              <a:rPr lang="zh-CN" altLang="en-US" dirty="0"/>
              <a:t>設立</a:t>
            </a:r>
            <a:r>
              <a:rPr lang="ja-JP" altLang="en-US"/>
              <a:t>した</a:t>
            </a:r>
            <a:r>
              <a:rPr lang="zh-CN" altLang="en-US" dirty="0"/>
              <a:t>現地子会社</a:t>
            </a:r>
            <a:r>
              <a:rPr lang="ja-JP" altLang="en-US"/>
              <a:t>で，</a:t>
            </a:r>
            <a:r>
              <a:rPr lang="zh-CN" altLang="en-US" dirty="0"/>
              <a:t>生産</a:t>
            </a:r>
            <a:r>
              <a:rPr lang="ja-JP" altLang="en-US"/>
              <a:t>した</a:t>
            </a:r>
            <a:r>
              <a:rPr lang="zh-CN" altLang="en-US" dirty="0"/>
              <a:t>製品</a:t>
            </a:r>
            <a:r>
              <a:rPr lang="ja-JP" altLang="en-US"/>
              <a:t>を</a:t>
            </a:r>
            <a:r>
              <a:rPr lang="zh-CN" altLang="en-US" dirty="0"/>
              <a:t>供給</a:t>
            </a:r>
            <a:r>
              <a:rPr lang="ja-JP" altLang="en-US"/>
              <a:t>する。</a:t>
            </a:r>
            <a:r>
              <a:rPr lang="ja-JP" altLang="en-US">
                <a:solidFill>
                  <a:srgbClr val="FF0000"/>
                </a:solidFill>
              </a:rPr>
              <a:t>水平的</a:t>
            </a:r>
            <a:r>
              <a:rPr lang="en-US" altLang="ja-JP" dirty="0">
                <a:solidFill>
                  <a:srgbClr val="FF0000"/>
                </a:solidFill>
              </a:rPr>
              <a:t>FDI</a:t>
            </a:r>
            <a:r>
              <a:rPr lang="ja-JP" altLang="en-US"/>
              <a:t>。</a:t>
            </a:r>
            <a:endParaRPr lang="en-US" altLang="ja-JP" dirty="0"/>
          </a:p>
          <a:p>
            <a:pPr marL="514350" indent="-514350">
              <a:buFont typeface="+mj-lt"/>
              <a:buAutoNum type="arabicPeriod"/>
            </a:pPr>
            <a:endParaRPr lang="en-JP" dirty="0"/>
          </a:p>
        </p:txBody>
      </p:sp>
      <p:sp>
        <p:nvSpPr>
          <p:cNvPr id="4" name="Slide Number Placeholder 3">
            <a:extLst>
              <a:ext uri="{FF2B5EF4-FFF2-40B4-BE49-F238E27FC236}">
                <a16:creationId xmlns:a16="http://schemas.microsoft.com/office/drawing/2014/main" id="{73921354-C029-3B8D-66A9-B7A8D54FE411}"/>
              </a:ext>
            </a:extLst>
          </p:cNvPr>
          <p:cNvSpPr>
            <a:spLocks noGrp="1"/>
          </p:cNvSpPr>
          <p:nvPr>
            <p:ph type="sldNum" sz="quarter" idx="12"/>
          </p:nvPr>
        </p:nvSpPr>
        <p:spPr/>
        <p:txBody>
          <a:bodyPr/>
          <a:lstStyle/>
          <a:p>
            <a:fld id="{A0B73B5B-4D98-3640-AE9D-0B488B8E4F8B}" type="slidenum">
              <a:rPr lang="en-JP" smtClean="0"/>
              <a:t>17</a:t>
            </a:fld>
            <a:endParaRPr lang="en-JP"/>
          </a:p>
        </p:txBody>
      </p:sp>
      <p:sp>
        <p:nvSpPr>
          <p:cNvPr id="5" name="正方形/長方形 2">
            <a:extLst>
              <a:ext uri="{FF2B5EF4-FFF2-40B4-BE49-F238E27FC236}">
                <a16:creationId xmlns:a16="http://schemas.microsoft.com/office/drawing/2014/main" id="{2B138F56-BC20-D8B0-9693-A50AD97BCAB0}"/>
              </a:ext>
            </a:extLst>
          </p:cNvPr>
          <p:cNvSpPr/>
          <p:nvPr/>
        </p:nvSpPr>
        <p:spPr>
          <a:xfrm>
            <a:off x="1981642" y="4526638"/>
            <a:ext cx="2530550" cy="20520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3">
            <a:extLst>
              <a:ext uri="{FF2B5EF4-FFF2-40B4-BE49-F238E27FC236}">
                <a16:creationId xmlns:a16="http://schemas.microsoft.com/office/drawing/2014/main" id="{E9BCF376-8059-0240-90AF-4181AC5071D3}"/>
              </a:ext>
            </a:extLst>
          </p:cNvPr>
          <p:cNvSpPr txBox="1"/>
          <p:nvPr/>
        </p:nvSpPr>
        <p:spPr>
          <a:xfrm>
            <a:off x="2161209" y="3945267"/>
            <a:ext cx="902811" cy="523220"/>
          </a:xfrm>
          <a:prstGeom prst="rect">
            <a:avLst/>
          </a:prstGeom>
          <a:noFill/>
        </p:spPr>
        <p:txBody>
          <a:bodyPr wrap="none" rtlCol="0">
            <a:spAutoFit/>
          </a:bodyPr>
          <a:lstStyle/>
          <a:p>
            <a:r>
              <a:rPr lang="ja-JP" altLang="en-US" sz="2800" dirty="0"/>
              <a:t>日本</a:t>
            </a:r>
            <a:endParaRPr kumimoji="1" lang="ja-JP" altLang="en-US" sz="2800" dirty="0"/>
          </a:p>
        </p:txBody>
      </p:sp>
      <p:sp>
        <p:nvSpPr>
          <p:cNvPr id="7" name="テキスト ボックス 4">
            <a:extLst>
              <a:ext uri="{FF2B5EF4-FFF2-40B4-BE49-F238E27FC236}">
                <a16:creationId xmlns:a16="http://schemas.microsoft.com/office/drawing/2014/main" id="{93487970-DECF-762E-F7E2-E46577393BA8}"/>
              </a:ext>
            </a:extLst>
          </p:cNvPr>
          <p:cNvSpPr txBox="1"/>
          <p:nvPr/>
        </p:nvSpPr>
        <p:spPr>
          <a:xfrm>
            <a:off x="2252730" y="4700301"/>
            <a:ext cx="1261884" cy="523220"/>
          </a:xfrm>
          <a:prstGeom prst="rect">
            <a:avLst/>
          </a:prstGeom>
          <a:noFill/>
        </p:spPr>
        <p:txBody>
          <a:bodyPr wrap="none" rtlCol="0">
            <a:spAutoFit/>
          </a:bodyPr>
          <a:lstStyle/>
          <a:p>
            <a:r>
              <a:rPr lang="ja-JP" altLang="en-US" sz="2800"/>
              <a:t>トヨタ</a:t>
            </a:r>
            <a:endParaRPr kumimoji="1" lang="ja-JP" altLang="en-US" sz="2800" dirty="0"/>
          </a:p>
        </p:txBody>
      </p:sp>
      <p:sp>
        <p:nvSpPr>
          <p:cNvPr id="8" name="正方形/長方形 5">
            <a:extLst>
              <a:ext uri="{FF2B5EF4-FFF2-40B4-BE49-F238E27FC236}">
                <a16:creationId xmlns:a16="http://schemas.microsoft.com/office/drawing/2014/main" id="{5EB1EFD4-36BD-E8ED-F8A3-751EA33BE3D4}"/>
              </a:ext>
            </a:extLst>
          </p:cNvPr>
          <p:cNvSpPr/>
          <p:nvPr/>
        </p:nvSpPr>
        <p:spPr>
          <a:xfrm>
            <a:off x="6026002" y="4526638"/>
            <a:ext cx="2530550" cy="20520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6">
            <a:extLst>
              <a:ext uri="{FF2B5EF4-FFF2-40B4-BE49-F238E27FC236}">
                <a16:creationId xmlns:a16="http://schemas.microsoft.com/office/drawing/2014/main" id="{03C19210-B2EC-2B27-4E3B-8B51E807460A}"/>
              </a:ext>
            </a:extLst>
          </p:cNvPr>
          <p:cNvSpPr txBox="1"/>
          <p:nvPr/>
        </p:nvSpPr>
        <p:spPr>
          <a:xfrm>
            <a:off x="6205569" y="3945267"/>
            <a:ext cx="580608" cy="523220"/>
          </a:xfrm>
          <a:prstGeom prst="rect">
            <a:avLst/>
          </a:prstGeom>
          <a:noFill/>
        </p:spPr>
        <p:txBody>
          <a:bodyPr wrap="none" rtlCol="0">
            <a:spAutoFit/>
          </a:bodyPr>
          <a:lstStyle/>
          <a:p>
            <a:r>
              <a:rPr lang="en-US" altLang="ja-JP" sz="2800" dirty="0"/>
              <a:t>US</a:t>
            </a:r>
            <a:endParaRPr kumimoji="1" lang="ja-JP" altLang="en-US" sz="2800" dirty="0"/>
          </a:p>
        </p:txBody>
      </p:sp>
      <p:cxnSp>
        <p:nvCxnSpPr>
          <p:cNvPr id="10" name="直線矢印コネクタ 8">
            <a:extLst>
              <a:ext uri="{FF2B5EF4-FFF2-40B4-BE49-F238E27FC236}">
                <a16:creationId xmlns:a16="http://schemas.microsoft.com/office/drawing/2014/main" id="{40D1D3F4-67F1-76E5-0A7A-DA37D6AACF85}"/>
              </a:ext>
            </a:extLst>
          </p:cNvPr>
          <p:cNvCxnSpPr>
            <a:endCxn id="14" idx="1"/>
          </p:cNvCxnSpPr>
          <p:nvPr/>
        </p:nvCxnSpPr>
        <p:spPr>
          <a:xfrm flipV="1">
            <a:off x="3746659" y="5033301"/>
            <a:ext cx="3201628" cy="8366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08D9669-AD58-D41E-AFAB-30F764A024E3}"/>
              </a:ext>
            </a:extLst>
          </p:cNvPr>
          <p:cNvSpPr txBox="1"/>
          <p:nvPr/>
        </p:nvSpPr>
        <p:spPr>
          <a:xfrm>
            <a:off x="4718755" y="5033301"/>
            <a:ext cx="800219" cy="461665"/>
          </a:xfrm>
          <a:prstGeom prst="rect">
            <a:avLst/>
          </a:prstGeom>
          <a:noFill/>
        </p:spPr>
        <p:txBody>
          <a:bodyPr wrap="none" rtlCol="0">
            <a:spAutoFit/>
          </a:bodyPr>
          <a:lstStyle/>
          <a:p>
            <a:r>
              <a:rPr kumimoji="1" lang="ja-JP" altLang="en-US" sz="2400" dirty="0">
                <a:solidFill>
                  <a:srgbClr val="FF0000"/>
                </a:solidFill>
              </a:rPr>
              <a:t>輸出</a:t>
            </a:r>
          </a:p>
        </p:txBody>
      </p:sp>
      <p:sp>
        <p:nvSpPr>
          <p:cNvPr id="12" name="テキスト ボックス 12">
            <a:extLst>
              <a:ext uri="{FF2B5EF4-FFF2-40B4-BE49-F238E27FC236}">
                <a16:creationId xmlns:a16="http://schemas.microsoft.com/office/drawing/2014/main" id="{2D5C3AEE-831C-1786-D6A1-96020BFC4203}"/>
              </a:ext>
            </a:extLst>
          </p:cNvPr>
          <p:cNvSpPr txBox="1"/>
          <p:nvPr/>
        </p:nvSpPr>
        <p:spPr>
          <a:xfrm>
            <a:off x="2795511" y="5600630"/>
            <a:ext cx="902811" cy="523220"/>
          </a:xfrm>
          <a:prstGeom prst="rect">
            <a:avLst/>
          </a:prstGeom>
          <a:noFill/>
          <a:ln>
            <a:solidFill>
              <a:schemeClr val="tx1"/>
            </a:solidFill>
          </a:ln>
        </p:spPr>
        <p:txBody>
          <a:bodyPr wrap="none" rtlCol="0">
            <a:spAutoFit/>
          </a:bodyPr>
          <a:lstStyle/>
          <a:p>
            <a:r>
              <a:rPr lang="ja-JP" altLang="en-US" sz="2800"/>
              <a:t>工場</a:t>
            </a:r>
            <a:endParaRPr kumimoji="1" lang="ja-JP" altLang="en-US" sz="2800" dirty="0"/>
          </a:p>
        </p:txBody>
      </p:sp>
      <p:sp>
        <p:nvSpPr>
          <p:cNvPr id="13" name="テキスト ボックス 13">
            <a:extLst>
              <a:ext uri="{FF2B5EF4-FFF2-40B4-BE49-F238E27FC236}">
                <a16:creationId xmlns:a16="http://schemas.microsoft.com/office/drawing/2014/main" id="{33C20C60-74C9-A7EE-74DF-457B28C9F406}"/>
              </a:ext>
            </a:extLst>
          </p:cNvPr>
          <p:cNvSpPr txBox="1"/>
          <p:nvPr/>
        </p:nvSpPr>
        <p:spPr>
          <a:xfrm>
            <a:off x="6918632" y="5801574"/>
            <a:ext cx="902811" cy="523220"/>
          </a:xfrm>
          <a:prstGeom prst="rect">
            <a:avLst/>
          </a:prstGeom>
          <a:noFill/>
          <a:ln>
            <a:solidFill>
              <a:schemeClr val="tx1"/>
            </a:solidFill>
          </a:ln>
        </p:spPr>
        <p:txBody>
          <a:bodyPr wrap="none" rtlCol="0">
            <a:spAutoFit/>
          </a:bodyPr>
          <a:lstStyle/>
          <a:p>
            <a:r>
              <a:rPr lang="ja-JP" altLang="en-US" sz="2800"/>
              <a:t>工場</a:t>
            </a:r>
            <a:endParaRPr kumimoji="1" lang="ja-JP" altLang="en-US" sz="2800" dirty="0"/>
          </a:p>
        </p:txBody>
      </p:sp>
      <p:sp>
        <p:nvSpPr>
          <p:cNvPr id="14" name="テキスト ボックス 14">
            <a:extLst>
              <a:ext uri="{FF2B5EF4-FFF2-40B4-BE49-F238E27FC236}">
                <a16:creationId xmlns:a16="http://schemas.microsoft.com/office/drawing/2014/main" id="{93676190-1759-C8A9-C0C5-E4C76D47341F}"/>
              </a:ext>
            </a:extLst>
          </p:cNvPr>
          <p:cNvSpPr txBox="1"/>
          <p:nvPr/>
        </p:nvSpPr>
        <p:spPr>
          <a:xfrm>
            <a:off x="6948287" y="4771691"/>
            <a:ext cx="1261884" cy="523220"/>
          </a:xfrm>
          <a:prstGeom prst="rect">
            <a:avLst/>
          </a:prstGeom>
          <a:noFill/>
        </p:spPr>
        <p:txBody>
          <a:bodyPr wrap="none" rtlCol="0">
            <a:spAutoFit/>
          </a:bodyPr>
          <a:lstStyle/>
          <a:p>
            <a:r>
              <a:rPr lang="ja-JP" altLang="en-US" sz="2800" dirty="0"/>
              <a:t>消費者</a:t>
            </a:r>
            <a:endParaRPr kumimoji="1" lang="ja-JP" altLang="en-US" sz="2800" dirty="0"/>
          </a:p>
        </p:txBody>
      </p:sp>
      <p:cxnSp>
        <p:nvCxnSpPr>
          <p:cNvPr id="15" name="直線コネクタ 18">
            <a:extLst>
              <a:ext uri="{FF2B5EF4-FFF2-40B4-BE49-F238E27FC236}">
                <a16:creationId xmlns:a16="http://schemas.microsoft.com/office/drawing/2014/main" id="{1AA490EE-6BDB-62FB-CCA2-E3E9F1E186C5}"/>
              </a:ext>
            </a:extLst>
          </p:cNvPr>
          <p:cNvCxnSpPr>
            <a:cxnSpLocks/>
          </p:cNvCxnSpPr>
          <p:nvPr/>
        </p:nvCxnSpPr>
        <p:spPr>
          <a:xfrm>
            <a:off x="2538349" y="5217967"/>
            <a:ext cx="0" cy="16165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20">
            <a:extLst>
              <a:ext uri="{FF2B5EF4-FFF2-40B4-BE49-F238E27FC236}">
                <a16:creationId xmlns:a16="http://schemas.microsoft.com/office/drawing/2014/main" id="{91EED8F9-0C63-22E3-32FB-EDAB4D0867BD}"/>
              </a:ext>
            </a:extLst>
          </p:cNvPr>
          <p:cNvCxnSpPr/>
          <p:nvPr/>
        </p:nvCxnSpPr>
        <p:spPr>
          <a:xfrm flipV="1">
            <a:off x="2523903" y="6731120"/>
            <a:ext cx="4954773" cy="212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矢印コネクタ 22">
            <a:extLst>
              <a:ext uri="{FF2B5EF4-FFF2-40B4-BE49-F238E27FC236}">
                <a16:creationId xmlns:a16="http://schemas.microsoft.com/office/drawing/2014/main" id="{B7A65460-1E24-F1D2-655C-F6897C004407}"/>
              </a:ext>
            </a:extLst>
          </p:cNvPr>
          <p:cNvCxnSpPr>
            <a:cxnSpLocks/>
          </p:cNvCxnSpPr>
          <p:nvPr/>
        </p:nvCxnSpPr>
        <p:spPr>
          <a:xfrm flipH="1" flipV="1">
            <a:off x="7478676" y="6367658"/>
            <a:ext cx="7269" cy="34169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23">
            <a:extLst>
              <a:ext uri="{FF2B5EF4-FFF2-40B4-BE49-F238E27FC236}">
                <a16:creationId xmlns:a16="http://schemas.microsoft.com/office/drawing/2014/main" id="{718EA010-685C-32F7-776F-01A5B3D53252}"/>
              </a:ext>
            </a:extLst>
          </p:cNvPr>
          <p:cNvSpPr txBox="1"/>
          <p:nvPr/>
        </p:nvSpPr>
        <p:spPr>
          <a:xfrm>
            <a:off x="4747774" y="6198382"/>
            <a:ext cx="660758" cy="523220"/>
          </a:xfrm>
          <a:prstGeom prst="rect">
            <a:avLst/>
          </a:prstGeom>
          <a:noFill/>
        </p:spPr>
        <p:txBody>
          <a:bodyPr wrap="none" rtlCol="0">
            <a:spAutoFit/>
          </a:bodyPr>
          <a:lstStyle/>
          <a:p>
            <a:r>
              <a:rPr lang="en-US" altLang="ja-JP" sz="2800" dirty="0">
                <a:solidFill>
                  <a:srgbClr val="FF0000"/>
                </a:solidFill>
              </a:rPr>
              <a:t>FDI</a:t>
            </a:r>
            <a:endParaRPr kumimoji="1" lang="ja-JP" altLang="en-US" sz="2800" dirty="0">
              <a:solidFill>
                <a:srgbClr val="FF0000"/>
              </a:solidFill>
            </a:endParaRPr>
          </a:p>
        </p:txBody>
      </p:sp>
      <p:cxnSp>
        <p:nvCxnSpPr>
          <p:cNvPr id="19" name="直線矢印コネクタ 24">
            <a:extLst>
              <a:ext uri="{FF2B5EF4-FFF2-40B4-BE49-F238E27FC236}">
                <a16:creationId xmlns:a16="http://schemas.microsoft.com/office/drawing/2014/main" id="{968AF558-E04C-5158-0927-B37B2EA03709}"/>
              </a:ext>
            </a:extLst>
          </p:cNvPr>
          <p:cNvCxnSpPr>
            <a:endCxn id="14" idx="2"/>
          </p:cNvCxnSpPr>
          <p:nvPr/>
        </p:nvCxnSpPr>
        <p:spPr>
          <a:xfrm flipV="1">
            <a:off x="7392662" y="5294911"/>
            <a:ext cx="186567" cy="4880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7">
            <a:extLst>
              <a:ext uri="{FF2B5EF4-FFF2-40B4-BE49-F238E27FC236}">
                <a16:creationId xmlns:a16="http://schemas.microsoft.com/office/drawing/2014/main" id="{AB1B90BC-28B7-4FE9-CFEB-AD3CF9D96BE7}"/>
              </a:ext>
            </a:extLst>
          </p:cNvPr>
          <p:cNvSpPr txBox="1"/>
          <p:nvPr/>
        </p:nvSpPr>
        <p:spPr>
          <a:xfrm>
            <a:off x="7893083" y="5801574"/>
            <a:ext cx="1415772" cy="461665"/>
          </a:xfrm>
          <a:prstGeom prst="rect">
            <a:avLst/>
          </a:prstGeom>
          <a:noFill/>
        </p:spPr>
        <p:txBody>
          <a:bodyPr wrap="none" rtlCol="0">
            <a:spAutoFit/>
          </a:bodyPr>
          <a:lstStyle/>
          <a:p>
            <a:r>
              <a:rPr lang="ja-JP" altLang="en-US" sz="2400" dirty="0">
                <a:solidFill>
                  <a:srgbClr val="FF0000"/>
                </a:solidFill>
              </a:rPr>
              <a:t>現地生産</a:t>
            </a:r>
            <a:endParaRPr kumimoji="1" lang="ja-JP" altLang="en-US" sz="2400" dirty="0">
              <a:solidFill>
                <a:srgbClr val="FF0000"/>
              </a:solidFill>
            </a:endParaRPr>
          </a:p>
        </p:txBody>
      </p:sp>
    </p:spTree>
    <p:extLst>
      <p:ext uri="{BB962C8B-B14F-4D97-AF65-F5344CB8AC3E}">
        <p14:creationId xmlns:p14="http://schemas.microsoft.com/office/powerpoint/2010/main" val="71610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2766-44F7-2D42-2DE4-47C259DBEE52}"/>
              </a:ext>
            </a:extLst>
          </p:cNvPr>
          <p:cNvSpPr>
            <a:spLocks noGrp="1"/>
          </p:cNvSpPr>
          <p:nvPr>
            <p:ph type="title"/>
          </p:nvPr>
        </p:nvSpPr>
        <p:spPr/>
        <p:txBody>
          <a:bodyPr/>
          <a:lstStyle/>
          <a:p>
            <a:r>
              <a:rPr lang="zh-CN" altLang="en-US" dirty="0"/>
              <a:t>近接集中背反仮説</a:t>
            </a:r>
            <a:endParaRPr lang="en-JP" dirty="0"/>
          </a:p>
        </p:txBody>
      </p:sp>
      <p:sp>
        <p:nvSpPr>
          <p:cNvPr id="3" name="Content Placeholder 2">
            <a:extLst>
              <a:ext uri="{FF2B5EF4-FFF2-40B4-BE49-F238E27FC236}">
                <a16:creationId xmlns:a16="http://schemas.microsoft.com/office/drawing/2014/main" id="{5CED78F7-2464-82DF-B575-97557F5F7487}"/>
              </a:ext>
            </a:extLst>
          </p:cNvPr>
          <p:cNvSpPr>
            <a:spLocks noGrp="1"/>
          </p:cNvSpPr>
          <p:nvPr>
            <p:ph idx="1"/>
          </p:nvPr>
        </p:nvSpPr>
        <p:spPr/>
        <p:txBody>
          <a:bodyPr>
            <a:normAutofit/>
          </a:bodyPr>
          <a:lstStyle/>
          <a:p>
            <a:pPr marL="0" indent="0">
              <a:buNone/>
            </a:pPr>
            <a:r>
              <a:rPr lang="zh-CN" altLang="en-US" dirty="0"/>
              <a:t>＜輸出</a:t>
            </a:r>
            <a:r>
              <a:rPr lang="ja-JP" altLang="en-US"/>
              <a:t>の</a:t>
            </a:r>
            <a:r>
              <a:rPr lang="zh-CN" altLang="en-US" dirty="0"/>
              <a:t>場合＞</a:t>
            </a:r>
            <a:endParaRPr lang="en-US" altLang="zh-CN" dirty="0"/>
          </a:p>
          <a:p>
            <a:r>
              <a:rPr lang="zh-CN" altLang="en-US" dirty="0"/>
              <a:t>工場</a:t>
            </a:r>
            <a:r>
              <a:rPr lang="ja-JP" altLang="en-US"/>
              <a:t>を</a:t>
            </a:r>
            <a:r>
              <a:rPr lang="zh-CN" altLang="en-US" dirty="0"/>
              <a:t>国内</a:t>
            </a:r>
            <a:r>
              <a:rPr lang="ja-JP" altLang="en-US"/>
              <a:t>に</a:t>
            </a:r>
            <a:r>
              <a:rPr lang="zh-CN" altLang="en-US" dirty="0"/>
              <a:t>集約</a:t>
            </a:r>
            <a:r>
              <a:rPr lang="ja-JP" altLang="en-US"/>
              <a:t>することで，</a:t>
            </a:r>
            <a:r>
              <a:rPr lang="zh-CN" altLang="en-US" dirty="0"/>
              <a:t>工場</a:t>
            </a:r>
            <a:r>
              <a:rPr lang="ja-JP" altLang="en-US"/>
              <a:t>レベルの</a:t>
            </a:r>
            <a:r>
              <a:rPr lang="zh-CN" altLang="en-US" dirty="0"/>
              <a:t>規模</a:t>
            </a:r>
            <a:r>
              <a:rPr lang="ja-JP" altLang="en-US"/>
              <a:t>の</a:t>
            </a:r>
            <a:r>
              <a:rPr lang="zh-CN" altLang="en-US" dirty="0"/>
              <a:t>経済</a:t>
            </a:r>
            <a:r>
              <a:rPr lang="ja-JP" altLang="en-US"/>
              <a:t>を</a:t>
            </a:r>
            <a:r>
              <a:rPr lang="zh-CN" altLang="en-US" dirty="0"/>
              <a:t>生</a:t>
            </a:r>
            <a:r>
              <a:rPr lang="ja-JP" altLang="en-US"/>
              <a:t>かせる。</a:t>
            </a:r>
            <a:endParaRPr lang="en-US" altLang="ja-JP" dirty="0"/>
          </a:p>
          <a:p>
            <a:r>
              <a:rPr lang="zh-CN" altLang="en-US" dirty="0"/>
              <a:t>一方</a:t>
            </a:r>
            <a:r>
              <a:rPr lang="ja-JP" altLang="en-US"/>
              <a:t>で，</a:t>
            </a:r>
            <a:r>
              <a:rPr lang="zh-CN" altLang="en-US" dirty="0"/>
              <a:t>外国</a:t>
            </a:r>
            <a:r>
              <a:rPr lang="ja-JP" altLang="en-US"/>
              <a:t>へ</a:t>
            </a:r>
            <a:r>
              <a:rPr lang="zh-CN" altLang="en-US" dirty="0"/>
              <a:t>輸出</a:t>
            </a:r>
            <a:r>
              <a:rPr lang="ja-JP" altLang="en-US"/>
              <a:t>するために，</a:t>
            </a:r>
            <a:r>
              <a:rPr lang="zh-CN" altLang="en-US" dirty="0"/>
              <a:t>関税</a:t>
            </a:r>
            <a:r>
              <a:rPr lang="ja-JP" altLang="en-US"/>
              <a:t>を</a:t>
            </a:r>
            <a:r>
              <a:rPr lang="zh-CN" altLang="en-US" dirty="0"/>
              <a:t>含</a:t>
            </a:r>
            <a:r>
              <a:rPr lang="ja-JP" altLang="en-US"/>
              <a:t>む</a:t>
            </a:r>
            <a:r>
              <a:rPr lang="zh-CN" altLang="en-US" dirty="0"/>
              <a:t>輸送費用</a:t>
            </a:r>
            <a:r>
              <a:rPr lang="ja-JP" altLang="en-US"/>
              <a:t>を</a:t>
            </a:r>
            <a:r>
              <a:rPr lang="zh-CN" altLang="en-US" dirty="0"/>
              <a:t>負</a:t>
            </a:r>
            <a:r>
              <a:rPr lang="ja-JP" altLang="en-US"/>
              <a:t>わなければならないため，</a:t>
            </a:r>
            <a:r>
              <a:rPr lang="zh-CN" altLang="en-US" dirty="0">
                <a:solidFill>
                  <a:srgbClr val="0432FF"/>
                </a:solidFill>
              </a:rPr>
              <a:t>可変費用</a:t>
            </a:r>
            <a:r>
              <a:rPr lang="ja-JP" altLang="en-US">
                <a:solidFill>
                  <a:srgbClr val="0432FF"/>
                </a:solidFill>
              </a:rPr>
              <a:t>は</a:t>
            </a:r>
            <a:r>
              <a:rPr lang="zh-CN" altLang="en-US" dirty="0">
                <a:solidFill>
                  <a:srgbClr val="0432FF"/>
                </a:solidFill>
              </a:rPr>
              <a:t>大</a:t>
            </a:r>
            <a:r>
              <a:rPr lang="ja-JP" altLang="en-US">
                <a:solidFill>
                  <a:srgbClr val="0432FF"/>
                </a:solidFill>
              </a:rPr>
              <a:t>きくなる</a:t>
            </a:r>
            <a:r>
              <a:rPr lang="ja-JP" altLang="en-US"/>
              <a:t>。</a:t>
            </a:r>
            <a:endParaRPr lang="en-US" altLang="ja-JP" dirty="0"/>
          </a:p>
          <a:p>
            <a:endParaRPr lang="en-US" dirty="0"/>
          </a:p>
          <a:p>
            <a:pPr marL="0" indent="0">
              <a:buNone/>
            </a:pPr>
            <a:r>
              <a:rPr lang="en-US" dirty="0"/>
              <a:t>＜FDI </a:t>
            </a:r>
            <a:r>
              <a:rPr lang="ja-JP" altLang="en-US"/>
              <a:t>の</a:t>
            </a:r>
            <a:r>
              <a:rPr lang="zh-CN" altLang="en-US" dirty="0"/>
              <a:t>場合＞</a:t>
            </a:r>
            <a:endParaRPr lang="en-US" altLang="zh-CN" dirty="0"/>
          </a:p>
          <a:p>
            <a:r>
              <a:rPr lang="zh-CN" altLang="en-US" dirty="0"/>
              <a:t>関税</a:t>
            </a:r>
            <a:r>
              <a:rPr lang="ja-JP" altLang="en-US"/>
              <a:t>を</a:t>
            </a:r>
            <a:r>
              <a:rPr lang="zh-CN" altLang="en-US" dirty="0"/>
              <a:t>払</a:t>
            </a:r>
            <a:r>
              <a:rPr lang="ja-JP" altLang="en-US"/>
              <a:t>う</a:t>
            </a:r>
            <a:r>
              <a:rPr lang="zh-CN" altLang="en-US" dirty="0"/>
              <a:t>必要</a:t>
            </a:r>
            <a:r>
              <a:rPr lang="ja-JP" altLang="en-US"/>
              <a:t>はなく，</a:t>
            </a:r>
            <a:r>
              <a:rPr lang="zh-CN" altLang="en-US" dirty="0"/>
              <a:t>輸出</a:t>
            </a:r>
            <a:r>
              <a:rPr lang="ja-JP" altLang="en-US"/>
              <a:t>の</a:t>
            </a:r>
            <a:r>
              <a:rPr lang="zh-CN" altLang="en-US" dirty="0"/>
              <a:t>場合</a:t>
            </a:r>
            <a:r>
              <a:rPr lang="ja-JP" altLang="en-US"/>
              <a:t>よりも</a:t>
            </a:r>
            <a:r>
              <a:rPr lang="zh-CN" altLang="en-US" dirty="0"/>
              <a:t>輸送費用</a:t>
            </a:r>
            <a:r>
              <a:rPr lang="ja-JP" altLang="en-US"/>
              <a:t>は</a:t>
            </a:r>
            <a:r>
              <a:rPr lang="zh-CN" altLang="en-US" dirty="0"/>
              <a:t>安</a:t>
            </a:r>
            <a:r>
              <a:rPr lang="ja-JP" altLang="en-US"/>
              <a:t>くすむ。</a:t>
            </a:r>
            <a:endParaRPr lang="en-US" altLang="ja-JP" dirty="0"/>
          </a:p>
          <a:p>
            <a:r>
              <a:rPr lang="zh-CN" altLang="en-US" dirty="0"/>
              <a:t>一方</a:t>
            </a:r>
            <a:r>
              <a:rPr lang="ja-JP" altLang="en-US"/>
              <a:t>で，</a:t>
            </a:r>
            <a:r>
              <a:rPr lang="zh-CN" altLang="en-US" dirty="0"/>
              <a:t>国内工場</a:t>
            </a:r>
            <a:r>
              <a:rPr lang="ja-JP" altLang="en-US"/>
              <a:t>と</a:t>
            </a:r>
            <a:r>
              <a:rPr lang="zh-CN" altLang="en-US" dirty="0"/>
              <a:t>外国現地工場</a:t>
            </a:r>
            <a:r>
              <a:rPr lang="ja-JP" altLang="en-US"/>
              <a:t>の</a:t>
            </a:r>
            <a:r>
              <a:rPr lang="zh-CN" altLang="en-US" dirty="0"/>
              <a:t>少</a:t>
            </a:r>
            <a:r>
              <a:rPr lang="ja-JP" altLang="en-US"/>
              <a:t>なく とも</a:t>
            </a:r>
            <a:r>
              <a:rPr lang="en-US" altLang="ja-JP" dirty="0"/>
              <a:t>2 </a:t>
            </a:r>
            <a:r>
              <a:rPr lang="ja-JP" altLang="en-US"/>
              <a:t>カ</a:t>
            </a:r>
            <a:r>
              <a:rPr lang="zh-CN" altLang="en-US" dirty="0"/>
              <a:t>所</a:t>
            </a:r>
            <a:r>
              <a:rPr lang="ja-JP" altLang="en-US"/>
              <a:t>の</a:t>
            </a:r>
            <a:r>
              <a:rPr lang="zh-CN" altLang="en-US" dirty="0"/>
              <a:t>工場</a:t>
            </a:r>
            <a:r>
              <a:rPr lang="ja-JP" altLang="en-US"/>
              <a:t>を</a:t>
            </a:r>
            <a:r>
              <a:rPr lang="zh-CN" altLang="en-US" dirty="0"/>
              <a:t>設立、維持</a:t>
            </a:r>
            <a:r>
              <a:rPr lang="ja-JP" altLang="en-US"/>
              <a:t>しなければいけないため，</a:t>
            </a:r>
            <a:r>
              <a:rPr lang="zh-CN" altLang="en-US" dirty="0">
                <a:solidFill>
                  <a:srgbClr val="0432FF"/>
                </a:solidFill>
              </a:rPr>
              <a:t>固定費用</a:t>
            </a:r>
            <a:r>
              <a:rPr lang="ja-JP" altLang="en-US">
                <a:solidFill>
                  <a:srgbClr val="0432FF"/>
                </a:solidFill>
              </a:rPr>
              <a:t>は</a:t>
            </a:r>
            <a:r>
              <a:rPr lang="zh-CN" altLang="en-US" dirty="0">
                <a:solidFill>
                  <a:srgbClr val="0432FF"/>
                </a:solidFill>
              </a:rPr>
              <a:t>大</a:t>
            </a:r>
            <a:r>
              <a:rPr lang="ja-JP" altLang="en-US">
                <a:solidFill>
                  <a:srgbClr val="0432FF"/>
                </a:solidFill>
              </a:rPr>
              <a:t>きい</a:t>
            </a:r>
            <a:r>
              <a:rPr lang="ja-JP" altLang="en-US"/>
              <a:t>。</a:t>
            </a:r>
            <a:endParaRPr lang="en-JP" dirty="0"/>
          </a:p>
        </p:txBody>
      </p:sp>
      <p:sp>
        <p:nvSpPr>
          <p:cNvPr id="4" name="Slide Number Placeholder 3">
            <a:extLst>
              <a:ext uri="{FF2B5EF4-FFF2-40B4-BE49-F238E27FC236}">
                <a16:creationId xmlns:a16="http://schemas.microsoft.com/office/drawing/2014/main" id="{7B181BC4-B88F-C9DF-1DD3-BBFA6A27CDC0}"/>
              </a:ext>
            </a:extLst>
          </p:cNvPr>
          <p:cNvSpPr>
            <a:spLocks noGrp="1"/>
          </p:cNvSpPr>
          <p:nvPr>
            <p:ph type="sldNum" sz="quarter" idx="12"/>
          </p:nvPr>
        </p:nvSpPr>
        <p:spPr/>
        <p:txBody>
          <a:bodyPr/>
          <a:lstStyle/>
          <a:p>
            <a:fld id="{A0B73B5B-4D98-3640-AE9D-0B488B8E4F8B}" type="slidenum">
              <a:rPr lang="en-JP" smtClean="0"/>
              <a:t>18</a:t>
            </a:fld>
            <a:endParaRPr lang="en-JP"/>
          </a:p>
        </p:txBody>
      </p:sp>
    </p:spTree>
    <p:extLst>
      <p:ext uri="{BB962C8B-B14F-4D97-AF65-F5344CB8AC3E}">
        <p14:creationId xmlns:p14="http://schemas.microsoft.com/office/powerpoint/2010/main" val="405189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7DC4-E53C-299A-8C94-ED05B78316D6}"/>
              </a:ext>
            </a:extLst>
          </p:cNvPr>
          <p:cNvSpPr>
            <a:spLocks noGrp="1"/>
          </p:cNvSpPr>
          <p:nvPr>
            <p:ph type="title"/>
          </p:nvPr>
        </p:nvSpPr>
        <p:spPr/>
        <p:txBody>
          <a:bodyPr/>
          <a:lstStyle/>
          <a:p>
            <a:r>
              <a:rPr lang="en-US" dirty="0"/>
              <a:t>HMY</a:t>
            </a:r>
            <a:r>
              <a:rPr lang="ja-JP" altLang="en-US"/>
              <a:t>モデル</a:t>
            </a:r>
            <a:endParaRPr lang="en-JP"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6E2DDC-EFDC-37AE-F57C-CB30102B88D1}"/>
                  </a:ext>
                </a:extLst>
              </p:cNvPr>
              <p:cNvSpPr>
                <a:spLocks noGrp="1"/>
              </p:cNvSpPr>
              <p:nvPr>
                <p:ph idx="1"/>
              </p:nvPr>
            </p:nvSpPr>
            <p:spPr/>
            <p:txBody>
              <a:bodyPr/>
              <a:lstStyle/>
              <a:p>
                <a:r>
                  <a:rPr lang="ja-JP" altLang="en-US"/>
                  <a:t>エルハナン・ヘルプマン，メリッツ，ステファン・イェープルの </a:t>
                </a:r>
                <a:r>
                  <a:rPr lang="en-US" altLang="ja-JP" dirty="0"/>
                  <a:t>3 </a:t>
                </a:r>
                <a:r>
                  <a:rPr lang="zh-CN" altLang="en-US" dirty="0"/>
                  <a:t>人が</a:t>
                </a:r>
                <a:r>
                  <a:rPr lang="ja-JP" altLang="en-US"/>
                  <a:t>，</a:t>
                </a:r>
                <a:r>
                  <a:rPr lang="zh-CN" altLang="en-US" dirty="0"/>
                  <a:t>近接集中背反仮説</a:t>
                </a:r>
                <a:r>
                  <a:rPr lang="ja-JP" altLang="en-US"/>
                  <a:t>に</a:t>
                </a:r>
                <a:r>
                  <a:rPr lang="zh-CN" altLang="en-US" dirty="0"/>
                  <a:t>基</a:t>
                </a:r>
                <a:r>
                  <a:rPr lang="ja-JP" altLang="en-US"/>
                  <a:t>づき，メリッツ・モデルを</a:t>
                </a:r>
                <a:r>
                  <a:rPr lang="zh-CN" altLang="en-US" dirty="0"/>
                  <a:t>拡張</a:t>
                </a:r>
                <a:r>
                  <a:rPr lang="ja-JP" altLang="en-US"/>
                  <a:t>し， </a:t>
                </a:r>
                <a:r>
                  <a:rPr lang="zh-CN" altLang="en-US" dirty="0"/>
                  <a:t>企業</a:t>
                </a:r>
                <a:r>
                  <a:rPr lang="ja-JP" altLang="en-US"/>
                  <a:t>の</a:t>
                </a:r>
                <a:r>
                  <a:rPr lang="zh-CN" altLang="en-US" dirty="0"/>
                  <a:t>生産性</a:t>
                </a:r>
                <a:r>
                  <a:rPr lang="ja-JP" altLang="en-US"/>
                  <a:t>と</a:t>
                </a:r>
                <a:r>
                  <a:rPr lang="zh-CN" altLang="en-US" dirty="0"/>
                  <a:t>輸出・</a:t>
                </a:r>
                <a:r>
                  <a:rPr lang="en-US" dirty="0"/>
                  <a:t>FDI </a:t>
                </a:r>
                <a:r>
                  <a:rPr lang="ja-JP" altLang="en-US"/>
                  <a:t>の</a:t>
                </a:r>
                <a:r>
                  <a:rPr lang="zh-CN" altLang="en-US" dirty="0"/>
                  <a:t>関係</a:t>
                </a:r>
                <a:r>
                  <a:rPr lang="ja-JP" altLang="en-US"/>
                  <a:t>を</a:t>
                </a:r>
                <a:r>
                  <a:rPr lang="zh-CN" altLang="en-US" dirty="0"/>
                  <a:t>分析。</a:t>
                </a:r>
                <a:endParaRPr lang="en-US" altLang="zh-CN" dirty="0"/>
              </a:p>
              <a:p>
                <a:r>
                  <a:rPr lang="zh-CN" altLang="en-US" dirty="0"/>
                  <a:t>国内利潤</a:t>
                </a:r>
                <a:r>
                  <a:rPr lang="ja-JP" altLang="en-US"/>
                  <a:t>と</a:t>
                </a:r>
                <a:r>
                  <a:rPr lang="zh-CN" altLang="en-US" dirty="0"/>
                  <a:t>輸出利潤</a:t>
                </a:r>
                <a:r>
                  <a:rPr lang="ja-JP" altLang="en-US"/>
                  <a:t>については，メリッツ・モデルと</a:t>
                </a:r>
                <a:r>
                  <a:rPr lang="zh-CN" altLang="en-US" dirty="0"/>
                  <a:t>全</a:t>
                </a:r>
                <a:r>
                  <a:rPr lang="ja-JP" altLang="en-US"/>
                  <a:t>く</a:t>
                </a:r>
                <a:r>
                  <a:rPr lang="zh-CN" altLang="en-US" dirty="0"/>
                  <a:t>同</a:t>
                </a:r>
                <a:r>
                  <a:rPr lang="ja-JP" altLang="en-US"/>
                  <a:t>じであると </a:t>
                </a:r>
                <a:r>
                  <a:rPr lang="zh-CN" altLang="en-US" dirty="0"/>
                  <a:t>仮定：</a:t>
                </a:r>
                <a:endParaRPr lang="en-US" altLang="zh-CN" dirty="0"/>
              </a:p>
              <a:p>
                <a:endParaRPr lang="en-US" altLang="zh-CN" dirty="0"/>
              </a:p>
              <a:p>
                <a:pPr marL="457200" lvl="1" indent="0">
                  <a:buNone/>
                </a:pPr>
                <a:r>
                  <a:rPr lang="en-JP" sz="2800" dirty="0"/>
                  <a:t>国内利潤(</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𝐷</m:t>
                        </m:r>
                      </m:sup>
                    </m:sSup>
                  </m:oMath>
                </a14:m>
                <a:r>
                  <a:rPr lang="en-JP" sz="2800" dirty="0"/>
                  <a:t>)：		</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𝐷</m:t>
                        </m:r>
                      </m:sup>
                    </m:sSup>
                    <m:r>
                      <a:rPr kumimoji="1" lang="en-US" altLang="ja-JP" sz="2800" b="0" i="1" smtClean="0">
                        <a:latin typeface="Cambria Math" charset="0"/>
                        <a:ea typeface="Cambria Math" charset="0"/>
                        <a:cs typeface="Cambria Math" charset="0"/>
                      </a:rPr>
                      <m:t>=10</m:t>
                    </m:r>
                    <m:r>
                      <a:rPr kumimoji="1" lang="en-US" altLang="ja-JP" sz="2800" b="0" i="1" smtClean="0">
                        <a:latin typeface="Cambria Math" charset="0"/>
                        <a:ea typeface="Cambria Math" charset="0"/>
                        <a:cs typeface="Cambria Math" charset="0"/>
                      </a:rPr>
                      <m:t>𝜑</m:t>
                    </m:r>
                    <m:r>
                      <a:rPr kumimoji="1" lang="en-US" altLang="ja-JP" sz="2800" b="0" i="1" smtClean="0">
                        <a:latin typeface="Cambria Math" charset="0"/>
                        <a:ea typeface="Cambria Math" charset="0"/>
                        <a:cs typeface="Cambria Math" charset="0"/>
                      </a:rPr>
                      <m:t>−20</m:t>
                    </m:r>
                  </m:oMath>
                </a14:m>
                <a:endParaRPr lang="en-US" altLang="zh-CN" sz="2800" dirty="0"/>
              </a:p>
              <a:p>
                <a:pPr marL="457200" lvl="1" indent="0">
                  <a:buNone/>
                </a:pPr>
                <a:endParaRPr lang="en-US" altLang="zh-CN" sz="2800" dirty="0"/>
              </a:p>
              <a:p>
                <a:pPr marL="457200" lvl="1" indent="0">
                  <a:buNone/>
                </a:pPr>
                <a:r>
                  <a:rPr lang="zh-CN" altLang="en-US" sz="2800" dirty="0"/>
                  <a:t>輸出利潤</a:t>
                </a:r>
                <a:r>
                  <a:rPr lang="en-US" altLang="zh-CN" sz="2800" dirty="0"/>
                  <a:t>(</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𝑋</m:t>
                        </m:r>
                      </m:sup>
                    </m:sSup>
                  </m:oMath>
                </a14:m>
                <a:r>
                  <a:rPr lang="en-US" altLang="zh-CN" sz="2800" dirty="0"/>
                  <a:t>):		</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𝑋</m:t>
                        </m:r>
                      </m:sup>
                    </m:sSup>
                    <m:r>
                      <a:rPr kumimoji="1" lang="en-US" altLang="ja-JP" sz="2800" b="0" i="1" smtClean="0">
                        <a:latin typeface="Cambria Math" charset="0"/>
                        <a:ea typeface="Cambria Math" charset="0"/>
                        <a:cs typeface="Cambria Math" charset="0"/>
                      </a:rPr>
                      <m:t>=2</m:t>
                    </m:r>
                    <m:r>
                      <a:rPr kumimoji="1" lang="en-US" altLang="ja-JP" sz="2800" b="0" i="1" smtClean="0">
                        <a:latin typeface="Cambria Math" charset="0"/>
                        <a:ea typeface="Cambria Math" charset="0"/>
                        <a:cs typeface="Cambria Math" charset="0"/>
                      </a:rPr>
                      <m:t>𝜑</m:t>
                    </m:r>
                    <m:r>
                      <a:rPr kumimoji="1" lang="en-US" altLang="ja-JP" sz="2800" b="0" i="1" smtClean="0">
                        <a:latin typeface="Cambria Math" charset="0"/>
                        <a:ea typeface="Cambria Math" charset="0"/>
                        <a:cs typeface="Cambria Math" charset="0"/>
                      </a:rPr>
                      <m:t>−40</m:t>
                    </m:r>
                  </m:oMath>
                </a14:m>
                <a:endParaRPr kumimoji="1" lang="ja-JP" altLang="en-US" sz="2800" dirty="0"/>
              </a:p>
              <a:p>
                <a:pPr marL="457200" lvl="1" indent="0">
                  <a:buNone/>
                </a:pPr>
                <a:endParaRPr kumimoji="1" lang="en-US" altLang="ja-JP" sz="2800" dirty="0"/>
              </a:p>
              <a:p>
                <a:endParaRPr lang="en-JP" dirty="0"/>
              </a:p>
            </p:txBody>
          </p:sp>
        </mc:Choice>
        <mc:Fallback xmlns="">
          <p:sp>
            <p:nvSpPr>
              <p:cNvPr id="3" name="Content Placeholder 2">
                <a:extLst>
                  <a:ext uri="{FF2B5EF4-FFF2-40B4-BE49-F238E27FC236}">
                    <a16:creationId xmlns:a16="http://schemas.microsoft.com/office/drawing/2014/main" id="{216E2DDC-EFDC-37AE-F57C-CB30102B88D1}"/>
                  </a:ext>
                </a:extLst>
              </p:cNvPr>
              <p:cNvSpPr>
                <a:spLocks noGrp="1" noRot="1" noChangeAspect="1" noMove="1" noResize="1" noEditPoints="1" noAdjustHandles="1" noChangeArrowheads="1" noChangeShapeType="1" noTextEdit="1"/>
              </p:cNvSpPr>
              <p:nvPr>
                <p:ph idx="1"/>
              </p:nvPr>
            </p:nvSpPr>
            <p:spPr>
              <a:blipFill>
                <a:blip r:embed="rId2"/>
                <a:stretch>
                  <a:fillRect l="-1086" t="-2326" r="-483"/>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709816E0-3D8B-3EC2-315F-87FA9C72CBAB}"/>
              </a:ext>
            </a:extLst>
          </p:cNvPr>
          <p:cNvSpPr>
            <a:spLocks noGrp="1"/>
          </p:cNvSpPr>
          <p:nvPr>
            <p:ph type="sldNum" sz="quarter" idx="12"/>
          </p:nvPr>
        </p:nvSpPr>
        <p:spPr/>
        <p:txBody>
          <a:bodyPr/>
          <a:lstStyle/>
          <a:p>
            <a:fld id="{A0B73B5B-4D98-3640-AE9D-0B488B8E4F8B}" type="slidenum">
              <a:rPr lang="en-JP" smtClean="0"/>
              <a:t>19</a:t>
            </a:fld>
            <a:endParaRPr lang="en-JP"/>
          </a:p>
        </p:txBody>
      </p:sp>
    </p:spTree>
    <p:extLst>
      <p:ext uri="{BB962C8B-B14F-4D97-AF65-F5344CB8AC3E}">
        <p14:creationId xmlns:p14="http://schemas.microsoft.com/office/powerpoint/2010/main" val="171281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81BD4D-F0D0-1C91-B46C-0492D6DB5243}"/>
              </a:ext>
            </a:extLst>
          </p:cNvPr>
          <p:cNvSpPr>
            <a:spLocks noGrp="1"/>
          </p:cNvSpPr>
          <p:nvPr>
            <p:ph type="sldNum" sz="quarter" idx="12"/>
          </p:nvPr>
        </p:nvSpPr>
        <p:spPr/>
        <p:txBody>
          <a:bodyPr/>
          <a:lstStyle/>
          <a:p>
            <a:fld id="{A0B73B5B-4D98-3640-AE9D-0B488B8E4F8B}" type="slidenum">
              <a:rPr lang="en-JP" smtClean="0"/>
              <a:t>2</a:t>
            </a:fld>
            <a:endParaRPr lang="en-JP"/>
          </a:p>
        </p:txBody>
      </p:sp>
      <p:pic>
        <p:nvPicPr>
          <p:cNvPr id="6" name="Picture 5" descr="Diagram&#10;&#10;Description automatically generated">
            <a:extLst>
              <a:ext uri="{FF2B5EF4-FFF2-40B4-BE49-F238E27FC236}">
                <a16:creationId xmlns:a16="http://schemas.microsoft.com/office/drawing/2014/main" id="{D39F47AA-3D35-EFC5-7778-DC9EE7AAF639}"/>
              </a:ext>
            </a:extLst>
          </p:cNvPr>
          <p:cNvPicPr>
            <a:picLocks noChangeAspect="1"/>
          </p:cNvPicPr>
          <p:nvPr/>
        </p:nvPicPr>
        <p:blipFill>
          <a:blip r:embed="rId2"/>
          <a:stretch>
            <a:fillRect/>
          </a:stretch>
        </p:blipFill>
        <p:spPr>
          <a:xfrm>
            <a:off x="1484313" y="361100"/>
            <a:ext cx="8502650" cy="6135800"/>
          </a:xfrm>
          <a:prstGeom prst="rect">
            <a:avLst/>
          </a:prstGeom>
        </p:spPr>
      </p:pic>
    </p:spTree>
    <p:extLst>
      <p:ext uri="{BB962C8B-B14F-4D97-AF65-F5344CB8AC3E}">
        <p14:creationId xmlns:p14="http://schemas.microsoft.com/office/powerpoint/2010/main" val="82468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2EF7-F5BF-1C15-C36F-C8E194E6A629}"/>
              </a:ext>
            </a:extLst>
          </p:cNvPr>
          <p:cNvSpPr>
            <a:spLocks noGrp="1"/>
          </p:cNvSpPr>
          <p:nvPr>
            <p:ph type="title"/>
          </p:nvPr>
        </p:nvSpPr>
        <p:spPr/>
        <p:txBody>
          <a:bodyPr/>
          <a:lstStyle/>
          <a:p>
            <a:r>
              <a:rPr lang="en-US" dirty="0"/>
              <a:t>FDI </a:t>
            </a:r>
            <a:r>
              <a:rPr lang="zh-CN" altLang="en-US" dirty="0"/>
              <a:t>利潤</a:t>
            </a:r>
            <a:endParaRPr lang="en-JP"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29A63-6102-2D23-D2D1-384D348C1875}"/>
                  </a:ext>
                </a:extLst>
              </p:cNvPr>
              <p:cNvSpPr>
                <a:spLocks noGrp="1"/>
              </p:cNvSpPr>
              <p:nvPr>
                <p:ph idx="1"/>
              </p:nvPr>
            </p:nvSpPr>
            <p:spPr/>
            <p:txBody>
              <a:bodyPr>
                <a:normAutofit/>
              </a:bodyPr>
              <a:lstStyle/>
              <a:p>
                <a:pPr marL="0" indent="0">
                  <a:buNone/>
                </a:pPr>
                <a:r>
                  <a:rPr lang="en-US" dirty="0"/>
                  <a:t>FDI </a:t>
                </a:r>
                <a:r>
                  <a:rPr lang="ja-JP" altLang="en-US"/>
                  <a:t>から</a:t>
                </a:r>
                <a:r>
                  <a:rPr lang="zh-CN" altLang="en-US" dirty="0"/>
                  <a:t>得</a:t>
                </a:r>
                <a:r>
                  <a:rPr lang="ja-JP" altLang="en-US"/>
                  <a:t>られる</a:t>
                </a:r>
                <a:r>
                  <a:rPr lang="zh-CN" altLang="en-US" dirty="0"/>
                  <a:t>利潤</a:t>
                </a:r>
                <a:r>
                  <a:rPr lang="en-US" altLang="zh-CN" dirty="0"/>
                  <a:t>(</a:t>
                </a:r>
                <a:r>
                  <a:rPr lang="en-US" dirty="0"/>
                  <a:t>FDI </a:t>
                </a:r>
                <a:r>
                  <a:rPr lang="zh-CN" altLang="en-US" dirty="0"/>
                  <a:t>利潤</a:t>
                </a:r>
                <a:r>
                  <a:rPr lang="en-US" altLang="zh-CN" dirty="0"/>
                  <a:t>:</a:t>
                </a:r>
                <a:r>
                  <a:rPr lang="en-JP" altLang="zh-CN" dirty="0"/>
                  <a:t> </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panose="02040503050406030204" pitchFamily="18" charset="0"/>
                            <a:ea typeface="Cambria Math" charset="0"/>
                            <a:cs typeface="Cambria Math" charset="0"/>
                          </a:rPr>
                          <m:t>𝐼</m:t>
                        </m:r>
                      </m:sup>
                    </m:sSup>
                  </m:oMath>
                </a14:m>
                <a:r>
                  <a:rPr lang="en-JP" sz="2800" dirty="0"/>
                  <a:t>)：	</a:t>
                </a:r>
              </a:p>
              <a:p>
                <a:pPr marL="0" indent="0">
                  <a:buNone/>
                </a:pPr>
                <a:endParaRPr lang="en-JP" sz="2800" dirty="0"/>
              </a:p>
              <a:p>
                <a:pPr marL="0" indent="0">
                  <a:buNone/>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panose="02040503050406030204" pitchFamily="18" charset="0"/>
                              <a:ea typeface="Cambria Math" charset="0"/>
                              <a:cs typeface="Cambria Math" charset="0"/>
                            </a:rPr>
                            <m:t>𝐼</m:t>
                          </m:r>
                        </m:sup>
                      </m:sSup>
                      <m:r>
                        <a:rPr kumimoji="1" lang="en-US" altLang="ja-JP" sz="2800" b="0" i="1" smtClean="0">
                          <a:latin typeface="Cambria Math" charset="0"/>
                          <a:ea typeface="Cambria Math" charset="0"/>
                          <a:cs typeface="Cambria Math" charset="0"/>
                        </a:rPr>
                        <m:t>=10</m:t>
                      </m:r>
                      <m:r>
                        <a:rPr kumimoji="1" lang="en-US" altLang="ja-JP" sz="2800" b="0" i="1" smtClean="0">
                          <a:latin typeface="Cambria Math" charset="0"/>
                          <a:ea typeface="Cambria Math" charset="0"/>
                          <a:cs typeface="Cambria Math" charset="0"/>
                        </a:rPr>
                        <m:t>𝜑</m:t>
                      </m:r>
                      <m:r>
                        <a:rPr kumimoji="1" lang="en-US" altLang="ja-JP" sz="2800" b="0" i="1" smtClean="0">
                          <a:latin typeface="Cambria Math" charset="0"/>
                          <a:ea typeface="Cambria Math" charset="0"/>
                          <a:cs typeface="Cambria Math" charset="0"/>
                        </a:rPr>
                        <m:t>−360</m:t>
                      </m:r>
                    </m:oMath>
                  </m:oMathPara>
                </a14:m>
                <a:endParaRPr lang="en-US" altLang="zh-CN" sz="2800" dirty="0"/>
              </a:p>
              <a:p>
                <a:pPr marL="0" indent="0">
                  <a:buNone/>
                </a:pPr>
                <a:endParaRPr lang="en-JP" dirty="0"/>
              </a:p>
              <a:p>
                <a:r>
                  <a:rPr lang="en-US" dirty="0"/>
                  <a:t>FDI </a:t>
                </a:r>
                <a:r>
                  <a:rPr lang="zh-CN" altLang="en-US" dirty="0"/>
                  <a:t>利潤式</a:t>
                </a:r>
                <a:r>
                  <a:rPr lang="ja-JP" altLang="en-US"/>
                  <a:t>の</a:t>
                </a:r>
                <a:r>
                  <a:rPr lang="zh-CN" altLang="en-US" dirty="0"/>
                  <a:t>傾</a:t>
                </a:r>
                <a:r>
                  <a:rPr lang="ja-JP" altLang="en-US"/>
                  <a:t>きは，</a:t>
                </a:r>
                <a:r>
                  <a:rPr lang="zh-CN" altLang="en-US" dirty="0"/>
                  <a:t>国内利潤式</a:t>
                </a:r>
                <a:r>
                  <a:rPr lang="ja-JP" altLang="en-US"/>
                  <a:t>と</a:t>
                </a:r>
                <a:r>
                  <a:rPr lang="zh-CN" altLang="en-US" dirty="0"/>
                  <a:t>同</a:t>
                </a:r>
                <a:r>
                  <a:rPr lang="ja-JP" altLang="en-US"/>
                  <a:t>じ </a:t>
                </a:r>
                <a:r>
                  <a:rPr lang="en-US" altLang="ja-JP" dirty="0"/>
                  <a:t>10</a:t>
                </a:r>
                <a:r>
                  <a:rPr lang="ja-JP" altLang="en-US"/>
                  <a:t>。</a:t>
                </a:r>
                <a:endParaRPr lang="en-US" altLang="ja-JP" dirty="0"/>
              </a:p>
              <a:p>
                <a:pPr lvl="1"/>
                <a:r>
                  <a:rPr lang="en-US" dirty="0"/>
                  <a:t>FDI </a:t>
                </a:r>
                <a:r>
                  <a:rPr lang="ja-JP" altLang="en-US"/>
                  <a:t>の</a:t>
                </a:r>
                <a:r>
                  <a:rPr lang="zh-CN" altLang="en-US" dirty="0"/>
                  <a:t>場合，関税</a:t>
                </a:r>
                <a:r>
                  <a:rPr lang="ja-JP" altLang="en-US"/>
                  <a:t>を</a:t>
                </a:r>
                <a:r>
                  <a:rPr lang="zh-CN" altLang="en-US" dirty="0"/>
                  <a:t>含</a:t>
                </a:r>
                <a:r>
                  <a:rPr lang="ja-JP" altLang="en-US"/>
                  <a:t>む</a:t>
                </a:r>
                <a:r>
                  <a:rPr lang="zh-CN" altLang="en-US" dirty="0"/>
                  <a:t>国際間 </a:t>
                </a:r>
                <a:r>
                  <a:rPr lang="ja-JP" altLang="en-US"/>
                  <a:t>の</a:t>
                </a:r>
                <a:r>
                  <a:rPr lang="zh-CN" altLang="en-US" dirty="0"/>
                  <a:t>輸送費用</a:t>
                </a:r>
                <a:r>
                  <a:rPr lang="ja-JP" altLang="en-US"/>
                  <a:t>がかからないことを</a:t>
                </a:r>
                <a:r>
                  <a:rPr lang="zh-CN" altLang="en-US" dirty="0"/>
                  <a:t>反映</a:t>
                </a:r>
                <a:r>
                  <a:rPr lang="ja-JP" altLang="en-US"/>
                  <a:t>。</a:t>
                </a:r>
                <a:endParaRPr lang="en-US" altLang="ja-JP" dirty="0"/>
              </a:p>
              <a:p>
                <a:r>
                  <a:rPr lang="en-US" dirty="0"/>
                  <a:t>FDI </a:t>
                </a:r>
                <a:r>
                  <a:rPr lang="zh-CN" altLang="en-US" dirty="0"/>
                  <a:t>利潤式</a:t>
                </a:r>
                <a:r>
                  <a:rPr lang="ja-JP" altLang="en-US"/>
                  <a:t>の</a:t>
                </a:r>
                <a:r>
                  <a:rPr lang="zh-CN" altLang="en-US" dirty="0"/>
                  <a:t>切片</a:t>
                </a:r>
                <a:r>
                  <a:rPr lang="ja-JP" altLang="en-US"/>
                  <a:t>の</a:t>
                </a:r>
                <a:r>
                  <a:rPr lang="zh-CN" altLang="en-US" dirty="0"/>
                  <a:t>絶対値</a:t>
                </a:r>
                <a:r>
                  <a:rPr lang="en-US" altLang="zh-CN" dirty="0"/>
                  <a:t>(</a:t>
                </a:r>
                <a:r>
                  <a:rPr lang="en-US" dirty="0"/>
                  <a:t>FDI </a:t>
                </a:r>
                <a:r>
                  <a:rPr lang="zh-CN" altLang="en-US" dirty="0"/>
                  <a:t>固定費用</a:t>
                </a:r>
                <a:r>
                  <a:rPr lang="en-US" altLang="zh-CN" dirty="0"/>
                  <a:t>360)</a:t>
                </a:r>
                <a:r>
                  <a:rPr lang="ja-JP" altLang="en-US"/>
                  <a:t>は，</a:t>
                </a:r>
                <a:r>
                  <a:rPr lang="zh-CN" altLang="en-US" dirty="0"/>
                  <a:t>輸出</a:t>
                </a:r>
                <a:r>
                  <a:rPr lang="ja-JP" altLang="en-US"/>
                  <a:t>よりも</a:t>
                </a:r>
                <a:r>
                  <a:rPr lang="zh-CN" altLang="en-US" dirty="0"/>
                  <a:t>大</a:t>
                </a:r>
                <a:r>
                  <a:rPr lang="ja-JP" altLang="en-US"/>
                  <a:t>。</a:t>
                </a:r>
                <a:endParaRPr lang="en-US" altLang="ja-JP" dirty="0"/>
              </a:p>
              <a:p>
                <a:pPr lvl="1"/>
                <a:r>
                  <a:rPr lang="ja-JP" altLang="en-US"/>
                  <a:t>これは，</a:t>
                </a:r>
                <a:r>
                  <a:rPr lang="zh-CN" altLang="en-US" dirty="0"/>
                  <a:t>外国</a:t>
                </a:r>
                <a:r>
                  <a:rPr lang="ja-JP" altLang="en-US"/>
                  <a:t>において</a:t>
                </a:r>
                <a:r>
                  <a:rPr lang="zh-CN" altLang="en-US" dirty="0"/>
                  <a:t>子会社</a:t>
                </a:r>
                <a:r>
                  <a:rPr lang="ja-JP" altLang="en-US"/>
                  <a:t>を</a:t>
                </a:r>
                <a:r>
                  <a:rPr lang="zh-CN" altLang="en-US" dirty="0"/>
                  <a:t>設立，維持</a:t>
                </a:r>
                <a:r>
                  <a:rPr lang="ja-JP" altLang="en-US"/>
                  <a:t>する</a:t>
                </a:r>
                <a:r>
                  <a:rPr lang="zh-CN" altLang="en-US" dirty="0"/>
                  <a:t>費用</a:t>
                </a:r>
                <a:r>
                  <a:rPr lang="ja-JP" altLang="en-US"/>
                  <a:t>や</a:t>
                </a:r>
                <a:r>
                  <a:rPr lang="zh-CN" altLang="en-US" dirty="0"/>
                  <a:t>流通・</a:t>
                </a:r>
                <a:r>
                  <a:rPr lang="ja-JP" altLang="en-US"/>
                  <a:t>サービスネットワークの</a:t>
                </a:r>
                <a:r>
                  <a:rPr lang="zh-CN" altLang="en-US" dirty="0"/>
                  <a:t>費用</a:t>
                </a:r>
                <a:r>
                  <a:rPr lang="ja-JP" altLang="en-US"/>
                  <a:t>が，</a:t>
                </a:r>
                <a:r>
                  <a:rPr lang="en-US" dirty="0"/>
                  <a:t>FDI </a:t>
                </a:r>
                <a:r>
                  <a:rPr lang="ja-JP" altLang="en-US"/>
                  <a:t>の</a:t>
                </a:r>
                <a:r>
                  <a:rPr lang="zh-CN" altLang="en-US" dirty="0"/>
                  <a:t>場合，大</a:t>
                </a:r>
                <a:r>
                  <a:rPr lang="ja-JP" altLang="en-US"/>
                  <a:t>きいことを</a:t>
                </a:r>
                <a:r>
                  <a:rPr lang="zh-CN" altLang="en-US" dirty="0"/>
                  <a:t>反映。</a:t>
                </a:r>
                <a:endParaRPr lang="en-JP" dirty="0"/>
              </a:p>
            </p:txBody>
          </p:sp>
        </mc:Choice>
        <mc:Fallback xmlns="">
          <p:sp>
            <p:nvSpPr>
              <p:cNvPr id="3" name="Content Placeholder 2">
                <a:extLst>
                  <a:ext uri="{FF2B5EF4-FFF2-40B4-BE49-F238E27FC236}">
                    <a16:creationId xmlns:a16="http://schemas.microsoft.com/office/drawing/2014/main" id="{C6A29A63-6102-2D23-D2D1-384D348C1875}"/>
                  </a:ext>
                </a:extLst>
              </p:cNvPr>
              <p:cNvSpPr>
                <a:spLocks noGrp="1" noRot="1" noChangeAspect="1" noMove="1" noResize="1" noEditPoints="1" noAdjustHandles="1" noChangeArrowheads="1" noChangeShapeType="1" noTextEdit="1"/>
              </p:cNvSpPr>
              <p:nvPr>
                <p:ph idx="1"/>
              </p:nvPr>
            </p:nvSpPr>
            <p:spPr>
              <a:blipFill>
                <a:blip r:embed="rId2"/>
                <a:stretch>
                  <a:fillRect l="-1206" t="-2907"/>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E8BAA67C-23D5-B261-6E6B-B64FFDFE1A75}"/>
              </a:ext>
            </a:extLst>
          </p:cNvPr>
          <p:cNvSpPr>
            <a:spLocks noGrp="1"/>
          </p:cNvSpPr>
          <p:nvPr>
            <p:ph type="sldNum" sz="quarter" idx="12"/>
          </p:nvPr>
        </p:nvSpPr>
        <p:spPr/>
        <p:txBody>
          <a:bodyPr/>
          <a:lstStyle/>
          <a:p>
            <a:fld id="{A0B73B5B-4D98-3640-AE9D-0B488B8E4F8B}" type="slidenum">
              <a:rPr lang="en-JP" smtClean="0"/>
              <a:t>20</a:t>
            </a:fld>
            <a:endParaRPr lang="en-JP"/>
          </a:p>
        </p:txBody>
      </p:sp>
    </p:spTree>
    <p:extLst>
      <p:ext uri="{BB962C8B-B14F-4D97-AF65-F5344CB8AC3E}">
        <p14:creationId xmlns:p14="http://schemas.microsoft.com/office/powerpoint/2010/main" val="297239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D952-55F2-9247-0FFA-44795332753B}"/>
              </a:ext>
            </a:extLst>
          </p:cNvPr>
          <p:cNvSpPr>
            <a:spLocks noGrp="1"/>
          </p:cNvSpPr>
          <p:nvPr>
            <p:ph type="title"/>
          </p:nvPr>
        </p:nvSpPr>
        <p:spPr/>
        <p:txBody>
          <a:bodyPr/>
          <a:lstStyle/>
          <a:p>
            <a:r>
              <a:rPr lang="en-JP" dirty="0"/>
              <a:t>FDI閾値</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409CB77-65DE-8F98-EE3F-24146E42A103}"/>
                  </a:ext>
                </a:extLst>
              </p:cNvPr>
              <p:cNvSpPr>
                <a:spLocks noGrp="1"/>
              </p:cNvSpPr>
              <p:nvPr>
                <p:ph idx="1"/>
              </p:nvPr>
            </p:nvSpPr>
            <p:spPr/>
            <p:txBody>
              <a:bodyPr/>
              <a:lstStyle/>
              <a:p>
                <a:r>
                  <a:rPr lang="zh-CN" altLang="en-US" dirty="0"/>
                  <a:t>外国市場</a:t>
                </a:r>
                <a:r>
                  <a:rPr lang="ja-JP" altLang="en-US"/>
                  <a:t>に</a:t>
                </a:r>
                <a:r>
                  <a:rPr lang="zh-CN" altLang="en-US" dirty="0"/>
                  <a:t>参入</a:t>
                </a:r>
                <a:r>
                  <a:rPr lang="ja-JP" altLang="en-US"/>
                  <a:t>する</a:t>
                </a:r>
                <a:r>
                  <a:rPr lang="zh-CN" altLang="en-US" dirty="0"/>
                  <a:t>際</a:t>
                </a:r>
                <a:r>
                  <a:rPr lang="ja-JP" altLang="en-US"/>
                  <a:t>に，</a:t>
                </a:r>
                <a:r>
                  <a:rPr lang="zh-CN" altLang="en-US" dirty="0"/>
                  <a:t>輸出</a:t>
                </a:r>
                <a:r>
                  <a:rPr lang="ja-JP" altLang="en-US"/>
                  <a:t>と </a:t>
                </a:r>
                <a:r>
                  <a:rPr lang="en-US" dirty="0"/>
                  <a:t>FDI </a:t>
                </a:r>
                <a:r>
                  <a:rPr lang="ja-JP" altLang="en-US"/>
                  <a:t>を</a:t>
                </a:r>
                <a:r>
                  <a:rPr lang="zh-CN" altLang="en-US" dirty="0"/>
                  <a:t>比較</a:t>
                </a:r>
                <a:r>
                  <a:rPr lang="ja-JP" altLang="en-US"/>
                  <a:t>するため， </a:t>
                </a:r>
                <a:r>
                  <a:rPr lang="en-US" dirty="0"/>
                  <a:t>FDI </a:t>
                </a:r>
                <a:r>
                  <a:rPr lang="ja-JP" altLang="en-US"/>
                  <a:t>の</a:t>
                </a:r>
                <a:r>
                  <a:rPr lang="zh-CN" altLang="en-US" dirty="0"/>
                  <a:t>利潤</a:t>
                </a:r>
                <a:r>
                  <a:rPr lang="ja-JP" altLang="en-US"/>
                  <a:t>が</a:t>
                </a:r>
                <a:r>
                  <a:rPr lang="zh-CN" altLang="en-US" dirty="0"/>
                  <a:t>輸出</a:t>
                </a:r>
                <a:r>
                  <a:rPr lang="ja-JP" altLang="en-US"/>
                  <a:t>の</a:t>
                </a:r>
                <a:r>
                  <a:rPr lang="zh-CN" altLang="en-US" dirty="0"/>
                  <a:t>利潤</a:t>
                </a:r>
                <a:r>
                  <a:rPr lang="ja-JP" altLang="en-US"/>
                  <a:t>を</a:t>
                </a:r>
                <a:r>
                  <a:rPr lang="zh-CN" altLang="en-US" dirty="0"/>
                  <a:t>上回</a:t>
                </a:r>
                <a:r>
                  <a:rPr lang="ja-JP" altLang="en-US"/>
                  <a:t>れば，</a:t>
                </a:r>
                <a:r>
                  <a:rPr lang="en-US" dirty="0"/>
                  <a:t>FDI </a:t>
                </a:r>
                <a:r>
                  <a:rPr lang="ja-JP" altLang="en-US"/>
                  <a:t>を</a:t>
                </a:r>
                <a:r>
                  <a:rPr lang="zh-CN" altLang="en-US" dirty="0"/>
                  <a:t>選択</a:t>
                </a:r>
                <a:r>
                  <a:rPr lang="ja-JP" altLang="en-US"/>
                  <a:t>。</a:t>
                </a:r>
                <a:endParaRPr lang="en-US" altLang="ja-JP" dirty="0"/>
              </a:p>
              <a:p>
                <a:r>
                  <a:rPr lang="en-US" dirty="0">
                    <a:solidFill>
                      <a:srgbClr val="0432FF"/>
                    </a:solidFill>
                  </a:rPr>
                  <a:t>FDI </a:t>
                </a:r>
                <a:r>
                  <a:rPr lang="zh-CN" altLang="en-US" dirty="0">
                    <a:solidFill>
                      <a:srgbClr val="0432FF"/>
                    </a:solidFill>
                  </a:rPr>
                  <a:t>利潤</a:t>
                </a:r>
                <a:r>
                  <a:rPr lang="ja-JP" altLang="en-US"/>
                  <a:t>と</a:t>
                </a:r>
                <a:r>
                  <a:rPr lang="zh-CN" altLang="en-US" dirty="0">
                    <a:solidFill>
                      <a:srgbClr val="00B050"/>
                    </a:solidFill>
                  </a:rPr>
                  <a:t>輸出利潤</a:t>
                </a:r>
                <a:r>
                  <a:rPr lang="ja-JP" altLang="en-US"/>
                  <a:t>が</a:t>
                </a:r>
                <a:r>
                  <a:rPr lang="zh-CN" altLang="en-US" dirty="0"/>
                  <a:t>等</a:t>
                </a:r>
                <a:r>
                  <a:rPr lang="ja-JP" altLang="en-US"/>
                  <a:t>しくなるとき，</a:t>
                </a:r>
                <a:br>
                  <a:rPr lang="en-JP" dirty="0"/>
                </a:br>
                <a:endParaRPr lang="en-JP" dirty="0"/>
              </a:p>
              <a:p>
                <a:pPr marL="0" indent="0">
                  <a:buNone/>
                </a:pPr>
                <a14:m>
                  <m:oMathPara xmlns:m="http://schemas.openxmlformats.org/officeDocument/2006/math">
                    <m:oMathParaPr>
                      <m:jc m:val="centerGroup"/>
                    </m:oMathParaPr>
                    <m:oMath xmlns:m="http://schemas.openxmlformats.org/officeDocument/2006/math">
                      <m:r>
                        <a:rPr kumimoji="1" lang="en-US" altLang="ja-JP" i="1" smtClean="0">
                          <a:solidFill>
                            <a:srgbClr val="0432FF"/>
                          </a:solidFill>
                          <a:latin typeface="Cambria Math" charset="0"/>
                          <a:ea typeface="Cambria Math" charset="0"/>
                          <a:cs typeface="Cambria Math" charset="0"/>
                        </a:rPr>
                        <m:t>10</m:t>
                      </m:r>
                      <m:r>
                        <a:rPr kumimoji="1" lang="en-US" altLang="ja-JP" i="1" smtClean="0">
                          <a:solidFill>
                            <a:srgbClr val="0432FF"/>
                          </a:solidFill>
                          <a:latin typeface="Cambria Math" charset="0"/>
                          <a:ea typeface="Cambria Math" charset="0"/>
                          <a:cs typeface="Cambria Math" charset="0"/>
                        </a:rPr>
                        <m:t>𝜑</m:t>
                      </m:r>
                      <m:r>
                        <a:rPr kumimoji="1" lang="en-US" altLang="ja-JP" i="1" smtClean="0">
                          <a:solidFill>
                            <a:srgbClr val="0432FF"/>
                          </a:solidFill>
                          <a:latin typeface="Cambria Math" charset="0"/>
                          <a:ea typeface="Cambria Math" charset="0"/>
                          <a:cs typeface="Cambria Math" charset="0"/>
                        </a:rPr>
                        <m:t>−360</m:t>
                      </m:r>
                      <m:r>
                        <a:rPr kumimoji="1" lang="en-US" altLang="ja-JP" sz="2800" b="0" i="1" smtClean="0">
                          <a:latin typeface="Cambria Math" charset="0"/>
                          <a:ea typeface="Cambria Math" charset="0"/>
                          <a:cs typeface="Cambria Math" charset="0"/>
                        </a:rPr>
                        <m:t>=</m:t>
                      </m:r>
                      <m:r>
                        <a:rPr kumimoji="1" lang="en-US" altLang="ja-JP" sz="2800" b="0" i="1" smtClean="0">
                          <a:solidFill>
                            <a:srgbClr val="00B050"/>
                          </a:solidFill>
                          <a:latin typeface="Cambria Math" charset="0"/>
                          <a:ea typeface="Cambria Math" charset="0"/>
                          <a:cs typeface="Cambria Math" charset="0"/>
                        </a:rPr>
                        <m:t>2</m:t>
                      </m:r>
                      <m:r>
                        <a:rPr kumimoji="1" lang="en-US" altLang="ja-JP" sz="2800" b="0" i="1" smtClean="0">
                          <a:solidFill>
                            <a:srgbClr val="00B050"/>
                          </a:solidFill>
                          <a:latin typeface="Cambria Math" charset="0"/>
                          <a:ea typeface="Cambria Math" charset="0"/>
                          <a:cs typeface="Cambria Math" charset="0"/>
                        </a:rPr>
                        <m:t>𝜑</m:t>
                      </m:r>
                      <m:r>
                        <a:rPr kumimoji="1" lang="en-US" altLang="ja-JP" sz="2800" b="0" i="1" smtClean="0">
                          <a:solidFill>
                            <a:srgbClr val="00B050"/>
                          </a:solidFill>
                          <a:latin typeface="Cambria Math" charset="0"/>
                          <a:ea typeface="Cambria Math" charset="0"/>
                          <a:cs typeface="Cambria Math" charset="0"/>
                        </a:rPr>
                        <m:t>−40</m:t>
                      </m:r>
                    </m:oMath>
                  </m:oMathPara>
                </a14:m>
                <a:endParaRPr kumimoji="1" lang="ja-JP" altLang="en-US" sz="2800" dirty="0">
                  <a:solidFill>
                    <a:srgbClr val="00B050"/>
                  </a:solidFill>
                </a:endParaRPr>
              </a:p>
              <a:p>
                <a:endParaRPr lang="en-JP" dirty="0"/>
              </a:p>
              <a:p>
                <a:r>
                  <a:rPr lang="en-JP" dirty="0"/>
                  <a:t>この時の生産性、</a:t>
                </a:r>
                <a:r>
                  <a:rPr kumimoji="1" lang="en-US" altLang="ja-JP" dirty="0">
                    <a:ea typeface="Cambria Math" charset="0"/>
                  </a:rPr>
                  <a:t> </a:t>
                </a:r>
                <a14:m>
                  <m:oMath xmlns:m="http://schemas.openxmlformats.org/officeDocument/2006/math">
                    <m:sSup>
                      <m:sSupPr>
                        <m:ctrlPr>
                          <a:rPr kumimoji="1" lang="en-US" altLang="ja-JP" i="1">
                            <a:latin typeface="Cambria Math" panose="02040503050406030204" pitchFamily="18" charset="0"/>
                            <a:ea typeface="Cambria Math" charset="0"/>
                          </a:rPr>
                        </m:ctrlPr>
                      </m:sSupPr>
                      <m:e>
                        <m:r>
                          <a:rPr kumimoji="1" lang="en-US" altLang="ja-JP" i="1">
                            <a:latin typeface="Cambria Math" charset="0"/>
                            <a:ea typeface="Cambria Math" charset="0"/>
                            <a:cs typeface="Cambria Math" charset="0"/>
                          </a:rPr>
                          <m:t>𝜑</m:t>
                        </m:r>
                      </m:e>
                      <m:sup>
                        <m:r>
                          <a:rPr kumimoji="1" lang="en-US" altLang="ja-JP" b="0" i="1" smtClean="0">
                            <a:latin typeface="Cambria Math" panose="02040503050406030204" pitchFamily="18" charset="0"/>
                            <a:ea typeface="Cambria Math" charset="0"/>
                          </a:rPr>
                          <m:t>𝐼</m:t>
                        </m:r>
                      </m:sup>
                    </m:sSup>
                    <m:r>
                      <a:rPr kumimoji="1" lang="en-US" altLang="ja-JP" i="1">
                        <a:latin typeface="Cambria Math" panose="02040503050406030204" pitchFamily="18" charset="0"/>
                        <a:ea typeface="Cambria Math" charset="0"/>
                        <a:cs typeface="Cambria Math" charset="0"/>
                      </a:rPr>
                      <m:t>=</m:t>
                    </m:r>
                    <m:r>
                      <a:rPr kumimoji="1" lang="en-US" altLang="ja-JP" b="0" i="1" smtClean="0">
                        <a:latin typeface="Cambria Math" panose="02040503050406030204" pitchFamily="18" charset="0"/>
                        <a:ea typeface="Cambria Math" charset="0"/>
                        <a:cs typeface="Cambria Math" charset="0"/>
                      </a:rPr>
                      <m:t>40</m:t>
                    </m:r>
                  </m:oMath>
                </a14:m>
                <a:r>
                  <a:rPr lang="en-JP" dirty="0"/>
                  <a:t>。（</a:t>
                </a:r>
                <a:r>
                  <a:rPr lang="en-US" dirty="0"/>
                  <a:t>FDI</a:t>
                </a:r>
                <a:r>
                  <a:rPr lang="zh-CN" altLang="en-US" dirty="0"/>
                  <a:t>閾値</a:t>
                </a:r>
                <a:r>
                  <a:rPr lang="en-JP" dirty="0"/>
                  <a:t>）</a:t>
                </a:r>
              </a:p>
              <a:p>
                <a:pPr marL="0" indent="0">
                  <a:buNone/>
                </a:pPr>
                <a:r>
                  <a:rPr lang="en-JP" dirty="0">
                    <a:sym typeface="Wingdings" pitchFamily="2" charset="2"/>
                  </a:rPr>
                  <a:t></a:t>
                </a:r>
                <a:r>
                  <a:rPr lang="zh-CN" altLang="en-US" dirty="0">
                    <a:sym typeface="Wingdings" pitchFamily="2" charset="2"/>
                  </a:rPr>
                  <a:t>生産性</a:t>
                </a:r>
                <a:r>
                  <a:rPr lang="ja-JP" altLang="en-US">
                    <a:sym typeface="Wingdings" pitchFamily="2" charset="2"/>
                  </a:rPr>
                  <a:t>が </a:t>
                </a:r>
                <a:r>
                  <a:rPr lang="en-US" altLang="ja-JP" dirty="0">
                    <a:sym typeface="Wingdings" pitchFamily="2" charset="2"/>
                  </a:rPr>
                  <a:t>40 </a:t>
                </a:r>
                <a:r>
                  <a:rPr lang="ja-JP" altLang="en-US">
                    <a:sym typeface="Wingdings" pitchFamily="2" charset="2"/>
                  </a:rPr>
                  <a:t>を</a:t>
                </a:r>
                <a:r>
                  <a:rPr lang="zh-CN" altLang="en-US" dirty="0">
                    <a:sym typeface="Wingdings" pitchFamily="2" charset="2"/>
                  </a:rPr>
                  <a:t>超</a:t>
                </a:r>
                <a:r>
                  <a:rPr lang="ja-JP" altLang="en-US">
                    <a:sym typeface="Wingdings" pitchFamily="2" charset="2"/>
                  </a:rPr>
                  <a:t>える</a:t>
                </a:r>
                <a:r>
                  <a:rPr lang="zh-CN" altLang="en-US" dirty="0">
                    <a:sym typeface="Wingdings" pitchFamily="2" charset="2"/>
                  </a:rPr>
                  <a:t>企業</a:t>
                </a:r>
                <a:r>
                  <a:rPr lang="ja-JP" altLang="en-US">
                    <a:sym typeface="Wingdings" pitchFamily="2" charset="2"/>
                  </a:rPr>
                  <a:t>は，</a:t>
                </a:r>
                <a:r>
                  <a:rPr lang="zh-CN" altLang="en-US" dirty="0">
                    <a:sym typeface="Wingdings" pitchFamily="2" charset="2"/>
                  </a:rPr>
                  <a:t>輸出</a:t>
                </a:r>
                <a:r>
                  <a:rPr lang="ja-JP" altLang="en-US">
                    <a:sym typeface="Wingdings" pitchFamily="2" charset="2"/>
                  </a:rPr>
                  <a:t>ではなく </a:t>
                </a:r>
                <a:r>
                  <a:rPr lang="en-US" dirty="0">
                    <a:sym typeface="Wingdings" pitchFamily="2" charset="2"/>
                  </a:rPr>
                  <a:t>FDI </a:t>
                </a:r>
                <a:r>
                  <a:rPr lang="ja-JP" altLang="en-US">
                    <a:sym typeface="Wingdings" pitchFamily="2" charset="2"/>
                  </a:rPr>
                  <a:t>を</a:t>
                </a:r>
                <a:r>
                  <a:rPr lang="zh-CN" altLang="en-US" dirty="0">
                    <a:sym typeface="Wingdings" pitchFamily="2" charset="2"/>
                  </a:rPr>
                  <a:t>選択</a:t>
                </a:r>
                <a:endParaRPr lang="en-JP" dirty="0"/>
              </a:p>
            </p:txBody>
          </p:sp>
        </mc:Choice>
        <mc:Fallback>
          <p:sp>
            <p:nvSpPr>
              <p:cNvPr id="3" name="Content Placeholder 2">
                <a:extLst>
                  <a:ext uri="{FF2B5EF4-FFF2-40B4-BE49-F238E27FC236}">
                    <a16:creationId xmlns:a16="http://schemas.microsoft.com/office/drawing/2014/main" id="{D409CB77-65DE-8F98-EE3F-24146E42A103}"/>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400B02F2-8315-11AB-6171-88D058875456}"/>
              </a:ext>
            </a:extLst>
          </p:cNvPr>
          <p:cNvSpPr>
            <a:spLocks noGrp="1"/>
          </p:cNvSpPr>
          <p:nvPr>
            <p:ph type="sldNum" sz="quarter" idx="12"/>
          </p:nvPr>
        </p:nvSpPr>
        <p:spPr/>
        <p:txBody>
          <a:bodyPr/>
          <a:lstStyle/>
          <a:p>
            <a:fld id="{A0B73B5B-4D98-3640-AE9D-0B488B8E4F8B}" type="slidenum">
              <a:rPr lang="en-JP" smtClean="0"/>
              <a:t>21</a:t>
            </a:fld>
            <a:endParaRPr lang="en-JP"/>
          </a:p>
        </p:txBody>
      </p:sp>
    </p:spTree>
    <p:extLst>
      <p:ext uri="{BB962C8B-B14F-4D97-AF65-F5344CB8AC3E}">
        <p14:creationId xmlns:p14="http://schemas.microsoft.com/office/powerpoint/2010/main" val="247730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80DCAE-5A18-C66E-88A5-3A9A5285F625}"/>
              </a:ext>
            </a:extLst>
          </p:cNvPr>
          <p:cNvSpPr>
            <a:spLocks noGrp="1"/>
          </p:cNvSpPr>
          <p:nvPr>
            <p:ph type="sldNum" sz="quarter" idx="12"/>
          </p:nvPr>
        </p:nvSpPr>
        <p:spPr/>
        <p:txBody>
          <a:bodyPr/>
          <a:lstStyle/>
          <a:p>
            <a:fld id="{A0B73B5B-4D98-3640-AE9D-0B488B8E4F8B}" type="slidenum">
              <a:rPr lang="en-JP" smtClean="0"/>
              <a:t>22</a:t>
            </a:fld>
            <a:endParaRPr lang="en-JP"/>
          </a:p>
        </p:txBody>
      </p:sp>
      <p:pic>
        <p:nvPicPr>
          <p:cNvPr id="4" name="Picture 3" descr="Diagram&#10;&#10;Description automatically generated">
            <a:extLst>
              <a:ext uri="{FF2B5EF4-FFF2-40B4-BE49-F238E27FC236}">
                <a16:creationId xmlns:a16="http://schemas.microsoft.com/office/drawing/2014/main" id="{0392D585-4723-75E9-A1AA-979FB2C3891F}"/>
              </a:ext>
            </a:extLst>
          </p:cNvPr>
          <p:cNvPicPr>
            <a:picLocks noChangeAspect="1"/>
          </p:cNvPicPr>
          <p:nvPr/>
        </p:nvPicPr>
        <p:blipFill>
          <a:blip r:embed="rId2"/>
          <a:stretch>
            <a:fillRect/>
          </a:stretch>
        </p:blipFill>
        <p:spPr>
          <a:xfrm>
            <a:off x="2025650" y="266700"/>
            <a:ext cx="7772400" cy="6038463"/>
          </a:xfrm>
          <a:prstGeom prst="rect">
            <a:avLst/>
          </a:prstGeom>
        </p:spPr>
      </p:pic>
      <p:cxnSp>
        <p:nvCxnSpPr>
          <p:cNvPr id="13" name="Straight Connector 12">
            <a:extLst>
              <a:ext uri="{FF2B5EF4-FFF2-40B4-BE49-F238E27FC236}">
                <a16:creationId xmlns:a16="http://schemas.microsoft.com/office/drawing/2014/main" id="{07B5B9A6-3AB1-504D-EE4A-A0994B841BF3}"/>
              </a:ext>
            </a:extLst>
          </p:cNvPr>
          <p:cNvCxnSpPr/>
          <p:nvPr/>
        </p:nvCxnSpPr>
        <p:spPr>
          <a:xfrm flipV="1">
            <a:off x="3186458" y="1333041"/>
            <a:ext cx="2696400" cy="209595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EB4E11-FFC9-3FB4-D043-6E9A1795195C}"/>
              </a:ext>
            </a:extLst>
          </p:cNvPr>
          <p:cNvCxnSpPr/>
          <p:nvPr/>
        </p:nvCxnSpPr>
        <p:spPr>
          <a:xfrm flipV="1">
            <a:off x="3223178" y="2261709"/>
            <a:ext cx="4978440" cy="1350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A54B5B-7ACD-665A-3814-4A4C56CC706F}"/>
              </a:ext>
            </a:extLst>
          </p:cNvPr>
          <p:cNvCxnSpPr/>
          <p:nvPr/>
        </p:nvCxnSpPr>
        <p:spPr>
          <a:xfrm flipV="1">
            <a:off x="3223178" y="2027104"/>
            <a:ext cx="4422528" cy="3536414"/>
          </a:xfrm>
          <a:prstGeom prst="line">
            <a:avLst/>
          </a:prstGeom>
          <a:ln w="57150">
            <a:solidFill>
              <a:srgbClr val="0432FF"/>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5B4DB16D-079D-E23D-356B-64A3AB57EF9F}"/>
              </a:ext>
            </a:extLst>
          </p:cNvPr>
          <p:cNvSpPr/>
          <p:nvPr/>
        </p:nvSpPr>
        <p:spPr>
          <a:xfrm>
            <a:off x="5129653" y="4528778"/>
            <a:ext cx="782197" cy="429658"/>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9" name="Rounded Rectangle 18">
            <a:extLst>
              <a:ext uri="{FF2B5EF4-FFF2-40B4-BE49-F238E27FC236}">
                <a16:creationId xmlns:a16="http://schemas.microsoft.com/office/drawing/2014/main" id="{62F1A111-C344-82A3-0288-7D6333D58CBF}"/>
              </a:ext>
            </a:extLst>
          </p:cNvPr>
          <p:cNvSpPr/>
          <p:nvPr/>
        </p:nvSpPr>
        <p:spPr>
          <a:xfrm>
            <a:off x="6438822" y="3733728"/>
            <a:ext cx="782197" cy="429658"/>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rgbClr val="00B050"/>
              </a:solidFill>
            </a:endParaRPr>
          </a:p>
        </p:txBody>
      </p:sp>
      <p:sp>
        <p:nvSpPr>
          <p:cNvPr id="20" name="Rounded Rectangle 19">
            <a:extLst>
              <a:ext uri="{FF2B5EF4-FFF2-40B4-BE49-F238E27FC236}">
                <a16:creationId xmlns:a16="http://schemas.microsoft.com/office/drawing/2014/main" id="{4EC4ECDB-28A7-A83B-143C-53A0762D777C}"/>
              </a:ext>
            </a:extLst>
          </p:cNvPr>
          <p:cNvSpPr/>
          <p:nvPr/>
        </p:nvSpPr>
        <p:spPr>
          <a:xfrm>
            <a:off x="7659857" y="3412402"/>
            <a:ext cx="1010417" cy="429658"/>
          </a:xfrm>
          <a:prstGeom prst="roundRect">
            <a:avLst/>
          </a:prstGeom>
          <a:noFill/>
          <a:ln w="5715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rgbClr val="00B050"/>
              </a:solidFill>
            </a:endParaRPr>
          </a:p>
        </p:txBody>
      </p:sp>
    </p:spTree>
    <p:extLst>
      <p:ext uri="{BB962C8B-B14F-4D97-AF65-F5344CB8AC3E}">
        <p14:creationId xmlns:p14="http://schemas.microsoft.com/office/powerpoint/2010/main" val="56013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FD98-989F-8E4B-712C-1823B084B3BD}"/>
              </a:ext>
            </a:extLst>
          </p:cNvPr>
          <p:cNvSpPr>
            <a:spLocks noGrp="1"/>
          </p:cNvSpPr>
          <p:nvPr>
            <p:ph type="title"/>
          </p:nvPr>
        </p:nvSpPr>
        <p:spPr/>
        <p:txBody>
          <a:bodyPr/>
          <a:lstStyle/>
          <a:p>
            <a:r>
              <a:rPr lang="en-JP" dirty="0"/>
              <a:t>生産性順序</a:t>
            </a:r>
          </a:p>
        </p:txBody>
      </p:sp>
      <p:sp>
        <p:nvSpPr>
          <p:cNvPr id="3" name="Slide Number Placeholder 2">
            <a:extLst>
              <a:ext uri="{FF2B5EF4-FFF2-40B4-BE49-F238E27FC236}">
                <a16:creationId xmlns:a16="http://schemas.microsoft.com/office/drawing/2014/main" id="{2ACE0195-DE12-7302-5A79-373CA4B9BA7D}"/>
              </a:ext>
            </a:extLst>
          </p:cNvPr>
          <p:cNvSpPr>
            <a:spLocks noGrp="1"/>
          </p:cNvSpPr>
          <p:nvPr>
            <p:ph type="sldNum" sz="quarter" idx="12"/>
          </p:nvPr>
        </p:nvSpPr>
        <p:spPr/>
        <p:txBody>
          <a:bodyPr/>
          <a:lstStyle/>
          <a:p>
            <a:fld id="{A0B73B5B-4D98-3640-AE9D-0B488B8E4F8B}" type="slidenum">
              <a:rPr lang="en-JP" smtClean="0"/>
              <a:t>23</a:t>
            </a:fld>
            <a:endParaRPr lang="en-JP"/>
          </a:p>
        </p:txBody>
      </p:sp>
      <p:cxnSp>
        <p:nvCxnSpPr>
          <p:cNvPr id="4" name="直線コネクタ 4">
            <a:extLst>
              <a:ext uri="{FF2B5EF4-FFF2-40B4-BE49-F238E27FC236}">
                <a16:creationId xmlns:a16="http://schemas.microsoft.com/office/drawing/2014/main" id="{733EA0E5-6883-244D-AA17-8DB9EB6220F5}"/>
              </a:ext>
            </a:extLst>
          </p:cNvPr>
          <p:cNvCxnSpPr/>
          <p:nvPr/>
        </p:nvCxnSpPr>
        <p:spPr>
          <a:xfrm>
            <a:off x="1567209" y="2478387"/>
            <a:ext cx="0" cy="3411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矢印コネクタ 6">
            <a:extLst>
              <a:ext uri="{FF2B5EF4-FFF2-40B4-BE49-F238E27FC236}">
                <a16:creationId xmlns:a16="http://schemas.microsoft.com/office/drawing/2014/main" id="{EBA7C613-13C8-4BBD-D788-0A921D236D5F}"/>
              </a:ext>
            </a:extLst>
          </p:cNvPr>
          <p:cNvCxnSpPr/>
          <p:nvPr/>
        </p:nvCxnSpPr>
        <p:spPr>
          <a:xfrm flipV="1">
            <a:off x="1567209" y="5877108"/>
            <a:ext cx="6917635" cy="13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コネクタ 7">
            <a:extLst>
              <a:ext uri="{FF2B5EF4-FFF2-40B4-BE49-F238E27FC236}">
                <a16:creationId xmlns:a16="http://schemas.microsoft.com/office/drawing/2014/main" id="{9C6FBFC4-400D-893A-819A-FD829F81FBE8}"/>
              </a:ext>
            </a:extLst>
          </p:cNvPr>
          <p:cNvCxnSpPr/>
          <p:nvPr/>
        </p:nvCxnSpPr>
        <p:spPr>
          <a:xfrm>
            <a:off x="2453340" y="2478387"/>
            <a:ext cx="34895" cy="341197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 name="直線コネクタ 8">
            <a:extLst>
              <a:ext uri="{FF2B5EF4-FFF2-40B4-BE49-F238E27FC236}">
                <a16:creationId xmlns:a16="http://schemas.microsoft.com/office/drawing/2014/main" id="{D24546F7-3B27-9C68-A997-A0E480DB28AC}"/>
              </a:ext>
            </a:extLst>
          </p:cNvPr>
          <p:cNvCxnSpPr/>
          <p:nvPr/>
        </p:nvCxnSpPr>
        <p:spPr>
          <a:xfrm>
            <a:off x="3625905" y="2531165"/>
            <a:ext cx="608" cy="3337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10">
            <a:extLst>
              <a:ext uri="{FF2B5EF4-FFF2-40B4-BE49-F238E27FC236}">
                <a16:creationId xmlns:a16="http://schemas.microsoft.com/office/drawing/2014/main" id="{D349CC22-BB95-D597-9656-06E48F614781}"/>
              </a:ext>
            </a:extLst>
          </p:cNvPr>
          <p:cNvCxnSpPr/>
          <p:nvPr/>
        </p:nvCxnSpPr>
        <p:spPr>
          <a:xfrm>
            <a:off x="5448991" y="2552815"/>
            <a:ext cx="19302" cy="3324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11">
            <a:extLst>
              <a:ext uri="{FF2B5EF4-FFF2-40B4-BE49-F238E27FC236}">
                <a16:creationId xmlns:a16="http://schemas.microsoft.com/office/drawing/2014/main" id="{FE4B2FB4-5119-D397-F2EF-8020C5912729}"/>
              </a:ext>
            </a:extLst>
          </p:cNvPr>
          <p:cNvSpPr/>
          <p:nvPr/>
        </p:nvSpPr>
        <p:spPr>
          <a:xfrm>
            <a:off x="8061879" y="5292333"/>
            <a:ext cx="1415772" cy="584775"/>
          </a:xfrm>
          <a:prstGeom prst="rect">
            <a:avLst/>
          </a:prstGeom>
        </p:spPr>
        <p:txBody>
          <a:bodyPr wrap="none">
            <a:spAutoFit/>
          </a:bodyPr>
          <a:lstStyle/>
          <a:p>
            <a:r>
              <a:rPr lang="ja-JP" altLang="en-US" sz="3200">
                <a:ea typeface="Cambria Math" charset="0"/>
                <a:cs typeface="Cambria Math" charset="0"/>
              </a:rPr>
              <a:t>生産性</a:t>
            </a:r>
            <a:endParaRPr lang="ja-JP" altLang="en-US" sz="3200" dirty="0"/>
          </a:p>
        </p:txBody>
      </p:sp>
      <p:sp>
        <p:nvSpPr>
          <p:cNvPr id="10" name="テキスト ボックス 13">
            <a:extLst>
              <a:ext uri="{FF2B5EF4-FFF2-40B4-BE49-F238E27FC236}">
                <a16:creationId xmlns:a16="http://schemas.microsoft.com/office/drawing/2014/main" id="{82A724BA-5F5C-3395-403E-6E5B8C758A79}"/>
              </a:ext>
            </a:extLst>
          </p:cNvPr>
          <p:cNvSpPr txBox="1"/>
          <p:nvPr/>
        </p:nvSpPr>
        <p:spPr>
          <a:xfrm>
            <a:off x="5295211" y="5883734"/>
            <a:ext cx="550151" cy="523220"/>
          </a:xfrm>
          <a:prstGeom prst="rect">
            <a:avLst/>
          </a:prstGeom>
          <a:noFill/>
        </p:spPr>
        <p:txBody>
          <a:bodyPr wrap="none" rtlCol="0">
            <a:spAutoFit/>
          </a:bodyPr>
          <a:lstStyle/>
          <a:p>
            <a:r>
              <a:rPr lang="en-US" altLang="ja-JP" sz="2800" dirty="0">
                <a:solidFill>
                  <a:srgbClr val="0432FF"/>
                </a:solidFill>
              </a:rPr>
              <a:t>4</a:t>
            </a:r>
            <a:r>
              <a:rPr kumimoji="1" lang="en-US" altLang="ja-JP" sz="2800" dirty="0">
                <a:solidFill>
                  <a:srgbClr val="0432FF"/>
                </a:solidFill>
              </a:rPr>
              <a:t>0</a:t>
            </a:r>
            <a:endParaRPr kumimoji="1" lang="ja-JP" altLang="en-US" sz="2800" dirty="0">
              <a:solidFill>
                <a:srgbClr val="0432FF"/>
              </a:solidFill>
            </a:endParaRPr>
          </a:p>
        </p:txBody>
      </p:sp>
      <p:sp>
        <p:nvSpPr>
          <p:cNvPr id="11" name="テキスト ボックス 14">
            <a:extLst>
              <a:ext uri="{FF2B5EF4-FFF2-40B4-BE49-F238E27FC236}">
                <a16:creationId xmlns:a16="http://schemas.microsoft.com/office/drawing/2014/main" id="{8B10A665-A7A1-78E2-DAA8-2732218D50D1}"/>
              </a:ext>
            </a:extLst>
          </p:cNvPr>
          <p:cNvSpPr txBox="1"/>
          <p:nvPr/>
        </p:nvSpPr>
        <p:spPr>
          <a:xfrm>
            <a:off x="2269636" y="5877108"/>
            <a:ext cx="367408" cy="523220"/>
          </a:xfrm>
          <a:prstGeom prst="rect">
            <a:avLst/>
          </a:prstGeom>
          <a:noFill/>
        </p:spPr>
        <p:txBody>
          <a:bodyPr wrap="none" rtlCol="0">
            <a:spAutoFit/>
          </a:bodyPr>
          <a:lstStyle/>
          <a:p>
            <a:r>
              <a:rPr kumimoji="1" lang="en-US" altLang="ja-JP" sz="2800" dirty="0"/>
              <a:t>2</a:t>
            </a:r>
            <a:endParaRPr kumimoji="1" lang="ja-JP" altLang="en-US" sz="2800" dirty="0"/>
          </a:p>
        </p:txBody>
      </p:sp>
      <p:sp>
        <p:nvSpPr>
          <p:cNvPr id="12" name="テキスト ボックス 15">
            <a:extLst>
              <a:ext uri="{FF2B5EF4-FFF2-40B4-BE49-F238E27FC236}">
                <a16:creationId xmlns:a16="http://schemas.microsoft.com/office/drawing/2014/main" id="{974DA278-9BAE-0F28-EA6C-BEF8BD8687AC}"/>
              </a:ext>
            </a:extLst>
          </p:cNvPr>
          <p:cNvSpPr txBox="1"/>
          <p:nvPr/>
        </p:nvSpPr>
        <p:spPr>
          <a:xfrm>
            <a:off x="3342348" y="5877108"/>
            <a:ext cx="550151" cy="523220"/>
          </a:xfrm>
          <a:prstGeom prst="rect">
            <a:avLst/>
          </a:prstGeom>
          <a:noFill/>
        </p:spPr>
        <p:txBody>
          <a:bodyPr wrap="none" rtlCol="0">
            <a:spAutoFit/>
          </a:bodyPr>
          <a:lstStyle/>
          <a:p>
            <a:r>
              <a:rPr lang="en-US" altLang="ja-JP" sz="2800" dirty="0">
                <a:solidFill>
                  <a:srgbClr val="00B050"/>
                </a:solidFill>
              </a:rPr>
              <a:t>20</a:t>
            </a:r>
            <a:endParaRPr kumimoji="1" lang="ja-JP" altLang="en-US" sz="2800" dirty="0">
              <a:solidFill>
                <a:srgbClr val="00B050"/>
              </a:solidFill>
            </a:endParaRPr>
          </a:p>
        </p:txBody>
      </p:sp>
      <p:sp>
        <p:nvSpPr>
          <p:cNvPr id="13" name="テキスト ボックス 27">
            <a:extLst>
              <a:ext uri="{FF2B5EF4-FFF2-40B4-BE49-F238E27FC236}">
                <a16:creationId xmlns:a16="http://schemas.microsoft.com/office/drawing/2014/main" id="{775D568C-E7A0-4FF1-EF4A-B93CE1938626}"/>
              </a:ext>
            </a:extLst>
          </p:cNvPr>
          <p:cNvSpPr txBox="1"/>
          <p:nvPr/>
        </p:nvSpPr>
        <p:spPr>
          <a:xfrm>
            <a:off x="1656361" y="3941271"/>
            <a:ext cx="800219" cy="461665"/>
          </a:xfrm>
          <a:prstGeom prst="rect">
            <a:avLst/>
          </a:prstGeom>
          <a:noFill/>
        </p:spPr>
        <p:txBody>
          <a:bodyPr wrap="none" rtlCol="0">
            <a:spAutoFit/>
          </a:bodyPr>
          <a:lstStyle/>
          <a:p>
            <a:r>
              <a:rPr kumimoji="1" lang="ja-JP" altLang="en-US" sz="2400" dirty="0"/>
              <a:t>退出</a:t>
            </a:r>
          </a:p>
        </p:txBody>
      </p:sp>
      <p:sp>
        <p:nvSpPr>
          <p:cNvPr id="14" name="テキスト ボックス 33">
            <a:extLst>
              <a:ext uri="{FF2B5EF4-FFF2-40B4-BE49-F238E27FC236}">
                <a16:creationId xmlns:a16="http://schemas.microsoft.com/office/drawing/2014/main" id="{8E6F24A2-306C-648E-DFF4-9CF33F8C784E}"/>
              </a:ext>
            </a:extLst>
          </p:cNvPr>
          <p:cNvSpPr txBox="1"/>
          <p:nvPr/>
        </p:nvSpPr>
        <p:spPr>
          <a:xfrm>
            <a:off x="2594118" y="3943386"/>
            <a:ext cx="800219" cy="830997"/>
          </a:xfrm>
          <a:prstGeom prst="rect">
            <a:avLst/>
          </a:prstGeom>
          <a:noFill/>
        </p:spPr>
        <p:txBody>
          <a:bodyPr wrap="none" rtlCol="0">
            <a:spAutoFit/>
          </a:bodyPr>
          <a:lstStyle/>
          <a:p>
            <a:r>
              <a:rPr lang="ja-JP" altLang="en-US" sz="2400" dirty="0"/>
              <a:t>国内</a:t>
            </a:r>
            <a:endParaRPr lang="en-US" altLang="ja-JP" sz="2400" dirty="0"/>
          </a:p>
          <a:p>
            <a:r>
              <a:rPr lang="ja-JP" altLang="en-US" sz="2400" dirty="0"/>
              <a:t>のみ</a:t>
            </a:r>
            <a:endParaRPr kumimoji="1" lang="ja-JP" altLang="en-US" sz="2400" dirty="0"/>
          </a:p>
        </p:txBody>
      </p:sp>
      <p:sp>
        <p:nvSpPr>
          <p:cNvPr id="15" name="テキスト ボックス 26">
            <a:extLst>
              <a:ext uri="{FF2B5EF4-FFF2-40B4-BE49-F238E27FC236}">
                <a16:creationId xmlns:a16="http://schemas.microsoft.com/office/drawing/2014/main" id="{28120C84-29AD-EE5F-8528-A98D4F34D4C4}"/>
              </a:ext>
            </a:extLst>
          </p:cNvPr>
          <p:cNvSpPr txBox="1"/>
          <p:nvPr/>
        </p:nvSpPr>
        <p:spPr>
          <a:xfrm>
            <a:off x="3858081" y="3948813"/>
            <a:ext cx="800219" cy="1200329"/>
          </a:xfrm>
          <a:prstGeom prst="rect">
            <a:avLst/>
          </a:prstGeom>
          <a:noFill/>
        </p:spPr>
        <p:txBody>
          <a:bodyPr wrap="none" rtlCol="0">
            <a:spAutoFit/>
          </a:bodyPr>
          <a:lstStyle/>
          <a:p>
            <a:r>
              <a:rPr lang="ja-JP" altLang="en-US" sz="2400" dirty="0"/>
              <a:t>国内</a:t>
            </a:r>
            <a:endParaRPr lang="en-US" altLang="ja-JP" sz="2400" dirty="0"/>
          </a:p>
          <a:p>
            <a:r>
              <a:rPr lang="ja-JP" altLang="en-US" sz="2400" dirty="0"/>
              <a:t>＆</a:t>
            </a:r>
            <a:endParaRPr lang="en-US" altLang="ja-JP" sz="2400" dirty="0"/>
          </a:p>
          <a:p>
            <a:r>
              <a:rPr kumimoji="1" lang="ja-JP" altLang="en-US" sz="2400" dirty="0">
                <a:solidFill>
                  <a:srgbClr val="00B050"/>
                </a:solidFill>
              </a:rPr>
              <a:t>輸出</a:t>
            </a:r>
          </a:p>
        </p:txBody>
      </p:sp>
      <p:sp>
        <p:nvSpPr>
          <p:cNvPr id="16" name="テキスト ボックス 29">
            <a:extLst>
              <a:ext uri="{FF2B5EF4-FFF2-40B4-BE49-F238E27FC236}">
                <a16:creationId xmlns:a16="http://schemas.microsoft.com/office/drawing/2014/main" id="{D645296E-DFD0-1175-B68C-E1754D8D5464}"/>
              </a:ext>
            </a:extLst>
          </p:cNvPr>
          <p:cNvSpPr txBox="1"/>
          <p:nvPr/>
        </p:nvSpPr>
        <p:spPr>
          <a:xfrm>
            <a:off x="5725210" y="3941271"/>
            <a:ext cx="800219" cy="1200329"/>
          </a:xfrm>
          <a:prstGeom prst="rect">
            <a:avLst/>
          </a:prstGeom>
          <a:noFill/>
        </p:spPr>
        <p:txBody>
          <a:bodyPr wrap="none" rtlCol="0">
            <a:spAutoFit/>
          </a:bodyPr>
          <a:lstStyle/>
          <a:p>
            <a:r>
              <a:rPr lang="ja-JP" altLang="en-US" sz="2400" dirty="0"/>
              <a:t>国内</a:t>
            </a:r>
            <a:endParaRPr lang="en-US" altLang="ja-JP" sz="2400" dirty="0"/>
          </a:p>
          <a:p>
            <a:r>
              <a:rPr lang="ja-JP" altLang="en-US" sz="2400" dirty="0"/>
              <a:t>＆</a:t>
            </a:r>
            <a:endParaRPr lang="en-US" altLang="ja-JP" sz="2400" dirty="0"/>
          </a:p>
          <a:p>
            <a:r>
              <a:rPr lang="en-US" altLang="ja-JP" sz="2400" dirty="0">
                <a:solidFill>
                  <a:srgbClr val="0432FF"/>
                </a:solidFill>
              </a:rPr>
              <a:t>FDI</a:t>
            </a:r>
            <a:endParaRPr kumimoji="1" lang="ja-JP" altLang="en-US" sz="2400" dirty="0">
              <a:solidFill>
                <a:srgbClr val="0432FF"/>
              </a:solidFill>
            </a:endParaRPr>
          </a:p>
        </p:txBody>
      </p:sp>
      <p:sp>
        <p:nvSpPr>
          <p:cNvPr id="17" name="円/楕円 3">
            <a:extLst>
              <a:ext uri="{FF2B5EF4-FFF2-40B4-BE49-F238E27FC236}">
                <a16:creationId xmlns:a16="http://schemas.microsoft.com/office/drawing/2014/main" id="{5EC889C9-E6F4-0B4A-8337-2B18DE78989A}"/>
              </a:ext>
            </a:extLst>
          </p:cNvPr>
          <p:cNvSpPr/>
          <p:nvPr/>
        </p:nvSpPr>
        <p:spPr>
          <a:xfrm>
            <a:off x="5570286" y="3616071"/>
            <a:ext cx="1382083" cy="1818168"/>
          </a:xfrm>
          <a:prstGeom prst="ellipse">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5">
            <a:extLst>
              <a:ext uri="{FF2B5EF4-FFF2-40B4-BE49-F238E27FC236}">
                <a16:creationId xmlns:a16="http://schemas.microsoft.com/office/drawing/2014/main" id="{7D2393A7-E449-8EE8-AC1E-27D40040C798}"/>
              </a:ext>
            </a:extLst>
          </p:cNvPr>
          <p:cNvSpPr txBox="1"/>
          <p:nvPr/>
        </p:nvSpPr>
        <p:spPr>
          <a:xfrm>
            <a:off x="6431374" y="3073811"/>
            <a:ext cx="1723549" cy="830997"/>
          </a:xfrm>
          <a:prstGeom prst="rect">
            <a:avLst/>
          </a:prstGeom>
          <a:noFill/>
        </p:spPr>
        <p:txBody>
          <a:bodyPr wrap="none" rtlCol="0">
            <a:spAutoFit/>
          </a:bodyPr>
          <a:lstStyle/>
          <a:p>
            <a:r>
              <a:rPr kumimoji="1" lang="ja-JP" altLang="en-US" sz="2400" dirty="0">
                <a:solidFill>
                  <a:srgbClr val="0432FF"/>
                </a:solidFill>
              </a:rPr>
              <a:t>多国籍企業</a:t>
            </a:r>
            <a:endParaRPr kumimoji="1" lang="en-US" altLang="ja-JP" sz="2400" dirty="0">
              <a:solidFill>
                <a:srgbClr val="0432FF"/>
              </a:solidFill>
            </a:endParaRPr>
          </a:p>
          <a:p>
            <a:r>
              <a:rPr lang="en-US" altLang="ja-JP" sz="2400" dirty="0">
                <a:solidFill>
                  <a:srgbClr val="0432FF"/>
                </a:solidFill>
              </a:rPr>
              <a:t>FDI</a:t>
            </a:r>
            <a:r>
              <a:rPr lang="ja-JP" altLang="en-US" sz="2400" dirty="0">
                <a:solidFill>
                  <a:srgbClr val="0432FF"/>
                </a:solidFill>
              </a:rPr>
              <a:t>企業</a:t>
            </a:r>
            <a:endParaRPr kumimoji="1" lang="ja-JP" altLang="en-US" sz="2400" dirty="0">
              <a:solidFill>
                <a:srgbClr val="0432FF"/>
              </a:solidFill>
            </a:endParaRPr>
          </a:p>
        </p:txBody>
      </p:sp>
    </p:spTree>
    <p:extLst>
      <p:ext uri="{BB962C8B-B14F-4D97-AF65-F5344CB8AC3E}">
        <p14:creationId xmlns:p14="http://schemas.microsoft.com/office/powerpoint/2010/main" val="54481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4D714E-06EB-A0A5-19C1-51C0AEC4624A}"/>
              </a:ext>
            </a:extLst>
          </p:cNvPr>
          <p:cNvSpPr>
            <a:spLocks noGrp="1"/>
          </p:cNvSpPr>
          <p:nvPr>
            <p:ph type="sldNum" sz="quarter" idx="12"/>
          </p:nvPr>
        </p:nvSpPr>
        <p:spPr/>
        <p:txBody>
          <a:bodyPr/>
          <a:lstStyle/>
          <a:p>
            <a:fld id="{A0B73B5B-4D98-3640-AE9D-0B488B8E4F8B}" type="slidenum">
              <a:rPr lang="en-JP" smtClean="0"/>
              <a:t>24</a:t>
            </a:fld>
            <a:endParaRPr lang="en-JP"/>
          </a:p>
        </p:txBody>
      </p:sp>
      <p:pic>
        <p:nvPicPr>
          <p:cNvPr id="4" name="Picture 3" descr="Diagram&#10;&#10;Description automatically generated">
            <a:extLst>
              <a:ext uri="{FF2B5EF4-FFF2-40B4-BE49-F238E27FC236}">
                <a16:creationId xmlns:a16="http://schemas.microsoft.com/office/drawing/2014/main" id="{FB74B289-CD8A-213B-D66B-56867ABC3FEB}"/>
              </a:ext>
            </a:extLst>
          </p:cNvPr>
          <p:cNvPicPr>
            <a:picLocks noChangeAspect="1"/>
          </p:cNvPicPr>
          <p:nvPr/>
        </p:nvPicPr>
        <p:blipFill>
          <a:blip r:embed="rId2"/>
          <a:stretch>
            <a:fillRect/>
          </a:stretch>
        </p:blipFill>
        <p:spPr>
          <a:xfrm>
            <a:off x="2129481" y="0"/>
            <a:ext cx="7772400" cy="6719130"/>
          </a:xfrm>
          <a:prstGeom prst="rect">
            <a:avLst/>
          </a:prstGeom>
        </p:spPr>
      </p:pic>
    </p:spTree>
    <p:extLst>
      <p:ext uri="{BB962C8B-B14F-4D97-AF65-F5344CB8AC3E}">
        <p14:creationId xmlns:p14="http://schemas.microsoft.com/office/powerpoint/2010/main" val="138000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541A-ECEE-5243-B773-C9F5F9701013}"/>
              </a:ext>
            </a:extLst>
          </p:cNvPr>
          <p:cNvSpPr>
            <a:spLocks noGrp="1"/>
          </p:cNvSpPr>
          <p:nvPr>
            <p:ph type="title"/>
          </p:nvPr>
        </p:nvSpPr>
        <p:spPr/>
        <p:txBody>
          <a:bodyPr/>
          <a:lstStyle/>
          <a:p>
            <a:r>
              <a:rPr lang="en-US" altLang="zh-CN" dirty="0"/>
              <a:t>4 </a:t>
            </a:r>
            <a:r>
              <a:rPr lang="zh-CN" altLang="en-US" dirty="0"/>
              <a:t>国際調達</a:t>
            </a:r>
            <a:endParaRPr lang="en-JP" dirty="0"/>
          </a:p>
        </p:txBody>
      </p:sp>
      <p:sp>
        <p:nvSpPr>
          <p:cNvPr id="3" name="Content Placeholder 2">
            <a:extLst>
              <a:ext uri="{FF2B5EF4-FFF2-40B4-BE49-F238E27FC236}">
                <a16:creationId xmlns:a16="http://schemas.microsoft.com/office/drawing/2014/main" id="{0CB13C5F-4BB3-7478-DC65-6542FDD7C5C4}"/>
              </a:ext>
            </a:extLst>
          </p:cNvPr>
          <p:cNvSpPr>
            <a:spLocks noGrp="1"/>
          </p:cNvSpPr>
          <p:nvPr>
            <p:ph idx="1"/>
          </p:nvPr>
        </p:nvSpPr>
        <p:spPr/>
        <p:txBody>
          <a:bodyPr>
            <a:normAutofit lnSpcReduction="10000"/>
          </a:bodyPr>
          <a:lstStyle/>
          <a:p>
            <a:pPr marL="0" indent="0">
              <a:buNone/>
            </a:pPr>
            <a:r>
              <a:rPr lang="zh-CN" altLang="en-US" dirty="0"/>
              <a:t>外国生産委託</a:t>
            </a:r>
            <a:r>
              <a:rPr lang="en-US" altLang="zh-CN" dirty="0"/>
              <a:t> (</a:t>
            </a:r>
            <a:r>
              <a:rPr lang="zh-CN" altLang="en-US" dirty="0"/>
              <a:t>外国</a:t>
            </a:r>
            <a:r>
              <a:rPr lang="ja-JP" altLang="en-US"/>
              <a:t>アウトソーシング</a:t>
            </a:r>
            <a:r>
              <a:rPr lang="en-US" altLang="ja-JP" dirty="0"/>
              <a:t>)</a:t>
            </a:r>
          </a:p>
          <a:p>
            <a:pPr marL="0" indent="0">
              <a:buNone/>
            </a:pPr>
            <a:r>
              <a:rPr lang="ja-JP" altLang="en-US"/>
              <a:t>　特に</a:t>
            </a:r>
            <a:r>
              <a:rPr lang="zh-CN" altLang="en-US" dirty="0"/>
              <a:t>先進国</a:t>
            </a:r>
            <a:r>
              <a:rPr lang="ja-JP" altLang="en-US"/>
              <a:t>の</a:t>
            </a:r>
            <a:r>
              <a:rPr lang="zh-CN" altLang="en-US" dirty="0"/>
              <a:t>企業</a:t>
            </a:r>
            <a:r>
              <a:rPr lang="ja-JP" altLang="en-US"/>
              <a:t>が，</a:t>
            </a:r>
            <a:r>
              <a:rPr lang="zh-CN" altLang="en-US" dirty="0"/>
              <a:t>自国</a:t>
            </a:r>
            <a:r>
              <a:rPr lang="ja-JP" altLang="en-US"/>
              <a:t>ではなく</a:t>
            </a:r>
            <a:r>
              <a:rPr lang="zh-CN" altLang="en-US" dirty="0"/>
              <a:t>外国</a:t>
            </a:r>
            <a:r>
              <a:rPr lang="ja-JP" altLang="en-US"/>
              <a:t>の</a:t>
            </a:r>
            <a:r>
              <a:rPr lang="zh-CN" altLang="en-US" dirty="0"/>
              <a:t>企業</a:t>
            </a:r>
            <a:r>
              <a:rPr lang="ja-JP" altLang="en-US"/>
              <a:t>に</a:t>
            </a:r>
            <a:r>
              <a:rPr lang="zh-CN" altLang="en-US" dirty="0"/>
              <a:t>生産委託</a:t>
            </a:r>
            <a:r>
              <a:rPr lang="ja-JP" altLang="en-US"/>
              <a:t>し，</a:t>
            </a:r>
            <a:endParaRPr lang="en-US" altLang="ja-JP" dirty="0"/>
          </a:p>
          <a:p>
            <a:pPr marL="0" indent="0">
              <a:buNone/>
            </a:pPr>
            <a:r>
              <a:rPr lang="ja-JP" altLang="en-US"/>
              <a:t>　</a:t>
            </a:r>
            <a:r>
              <a:rPr lang="zh-CN" altLang="en-US" dirty="0"/>
              <a:t>世界中</a:t>
            </a:r>
            <a:r>
              <a:rPr lang="ja-JP" altLang="en-US"/>
              <a:t>から</a:t>
            </a:r>
            <a:r>
              <a:rPr lang="zh-CN" altLang="en-US" dirty="0"/>
              <a:t>部品</a:t>
            </a:r>
            <a:r>
              <a:rPr lang="ja-JP" altLang="en-US"/>
              <a:t>や</a:t>
            </a:r>
            <a:r>
              <a:rPr lang="zh-CN" altLang="en-US" dirty="0"/>
              <a:t>製品</a:t>
            </a:r>
            <a:r>
              <a:rPr lang="ja-JP" altLang="en-US"/>
              <a:t>を</a:t>
            </a:r>
            <a:r>
              <a:rPr lang="zh-CN" altLang="en-US" dirty="0"/>
              <a:t>調達</a:t>
            </a:r>
            <a:r>
              <a:rPr lang="ja-JP" altLang="en-US"/>
              <a:t>し，</a:t>
            </a:r>
            <a:r>
              <a:rPr lang="zh-CN" altLang="en-US" dirty="0"/>
              <a:t>消費者</a:t>
            </a:r>
            <a:r>
              <a:rPr lang="ja-JP" altLang="en-US"/>
              <a:t>に</a:t>
            </a:r>
            <a:r>
              <a:rPr lang="zh-CN" altLang="en-US" dirty="0"/>
              <a:t>財</a:t>
            </a:r>
            <a:r>
              <a:rPr lang="ja-JP" altLang="en-US"/>
              <a:t>を</a:t>
            </a:r>
            <a:r>
              <a:rPr lang="zh-CN" altLang="en-US" dirty="0"/>
              <a:t>供給すること。</a:t>
            </a:r>
            <a:endParaRPr lang="en-US" altLang="zh-CN" dirty="0"/>
          </a:p>
          <a:p>
            <a:pPr marL="0" indent="0">
              <a:buNone/>
            </a:pPr>
            <a:endParaRPr lang="en-US" altLang="zh-CN" dirty="0"/>
          </a:p>
          <a:p>
            <a:pPr marL="0" indent="0">
              <a:buNone/>
            </a:pPr>
            <a:r>
              <a:rPr lang="zh-CN" altLang="en-US" dirty="0"/>
              <a:t>例）日本</a:t>
            </a:r>
            <a:r>
              <a:rPr lang="ja-JP" altLang="en-US"/>
              <a:t>のユニクロ</a:t>
            </a:r>
            <a:endParaRPr lang="en-US" altLang="ja-JP" dirty="0"/>
          </a:p>
          <a:p>
            <a:pPr marL="0" indent="0">
              <a:buNone/>
            </a:pPr>
            <a:r>
              <a:rPr lang="ja-JP" altLang="en-US"/>
              <a:t>　</a:t>
            </a:r>
            <a:r>
              <a:rPr lang="zh-CN" altLang="en-US" dirty="0"/>
              <a:t>生産委託</a:t>
            </a:r>
            <a:r>
              <a:rPr lang="ja-JP" altLang="en-US"/>
              <a:t>している</a:t>
            </a:r>
            <a:r>
              <a:rPr lang="zh-CN" altLang="en-US" dirty="0"/>
              <a:t>中国</a:t>
            </a:r>
            <a:r>
              <a:rPr lang="ja-JP" altLang="en-US"/>
              <a:t>の</a:t>
            </a:r>
            <a:r>
              <a:rPr lang="zh-CN" altLang="en-US" dirty="0"/>
              <a:t>工場</a:t>
            </a:r>
            <a:r>
              <a:rPr lang="ja-JP" altLang="en-US"/>
              <a:t>で</a:t>
            </a:r>
            <a:r>
              <a:rPr lang="zh-CN" altLang="en-US" dirty="0"/>
              <a:t>生産</a:t>
            </a:r>
            <a:r>
              <a:rPr lang="ja-JP" altLang="en-US"/>
              <a:t>された</a:t>
            </a:r>
            <a:r>
              <a:rPr lang="zh-CN" altLang="en-US" dirty="0"/>
              <a:t>衣類</a:t>
            </a:r>
            <a:r>
              <a:rPr lang="ja-JP" altLang="en-US"/>
              <a:t>を</a:t>
            </a:r>
            <a:endParaRPr lang="en-US" altLang="ja-JP" dirty="0"/>
          </a:p>
          <a:p>
            <a:pPr marL="0" indent="0">
              <a:buNone/>
            </a:pPr>
            <a:r>
              <a:rPr lang="ja-JP" altLang="en-US"/>
              <a:t>　</a:t>
            </a:r>
            <a:r>
              <a:rPr lang="zh-CN" altLang="en-US" dirty="0"/>
              <a:t>日本</a:t>
            </a:r>
            <a:r>
              <a:rPr lang="ja-JP" altLang="en-US"/>
              <a:t>をはじめとする</a:t>
            </a:r>
            <a:r>
              <a:rPr lang="zh-CN" altLang="en-US" dirty="0"/>
              <a:t>国々</a:t>
            </a:r>
            <a:r>
              <a:rPr lang="ja-JP" altLang="en-US"/>
              <a:t>の</a:t>
            </a:r>
            <a:r>
              <a:rPr lang="zh-CN" altLang="en-US" dirty="0"/>
              <a:t>消費者</a:t>
            </a:r>
            <a:r>
              <a:rPr lang="ja-JP" altLang="en-US"/>
              <a:t>に</a:t>
            </a:r>
            <a:r>
              <a:rPr lang="zh-CN" altLang="en-US" dirty="0"/>
              <a:t>供給</a:t>
            </a:r>
            <a:endParaRPr lang="en-US" altLang="zh-CN" dirty="0"/>
          </a:p>
          <a:p>
            <a:pPr marL="0" indent="0">
              <a:buNone/>
            </a:pPr>
            <a:endParaRPr lang="en-US" altLang="zh-CN" dirty="0"/>
          </a:p>
          <a:p>
            <a:pPr marL="0" indent="0">
              <a:buNone/>
            </a:pPr>
            <a:r>
              <a:rPr lang="en-US" dirty="0"/>
              <a:t>	</a:t>
            </a:r>
            <a:endParaRPr lang="en-JP" dirty="0"/>
          </a:p>
        </p:txBody>
      </p:sp>
      <p:sp>
        <p:nvSpPr>
          <p:cNvPr id="4" name="Slide Number Placeholder 3">
            <a:extLst>
              <a:ext uri="{FF2B5EF4-FFF2-40B4-BE49-F238E27FC236}">
                <a16:creationId xmlns:a16="http://schemas.microsoft.com/office/drawing/2014/main" id="{A18D41E6-312A-086B-18EA-6EC8B473E374}"/>
              </a:ext>
            </a:extLst>
          </p:cNvPr>
          <p:cNvSpPr>
            <a:spLocks noGrp="1"/>
          </p:cNvSpPr>
          <p:nvPr>
            <p:ph type="sldNum" sz="quarter" idx="12"/>
          </p:nvPr>
        </p:nvSpPr>
        <p:spPr/>
        <p:txBody>
          <a:bodyPr/>
          <a:lstStyle/>
          <a:p>
            <a:fld id="{A0B73B5B-4D98-3640-AE9D-0B488B8E4F8B}" type="slidenum">
              <a:rPr lang="en-JP" smtClean="0"/>
              <a:t>25</a:t>
            </a:fld>
            <a:endParaRPr lang="en-JP"/>
          </a:p>
        </p:txBody>
      </p:sp>
    </p:spTree>
    <p:extLst>
      <p:ext uri="{BB962C8B-B14F-4D97-AF65-F5344CB8AC3E}">
        <p14:creationId xmlns:p14="http://schemas.microsoft.com/office/powerpoint/2010/main" val="371639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E8CE-AB7F-21CC-4365-AC0D50B1A9D8}"/>
              </a:ext>
            </a:extLst>
          </p:cNvPr>
          <p:cNvSpPr>
            <a:spLocks noGrp="1"/>
          </p:cNvSpPr>
          <p:nvPr>
            <p:ph type="title"/>
          </p:nvPr>
        </p:nvSpPr>
        <p:spPr/>
        <p:txBody>
          <a:bodyPr/>
          <a:lstStyle/>
          <a:p>
            <a:r>
              <a:rPr lang="ja-JP" altLang="en-US"/>
              <a:t>アントラス </a:t>
            </a:r>
            <a:r>
              <a:rPr lang="en-US" altLang="ja-JP" dirty="0"/>
              <a:t>= </a:t>
            </a:r>
            <a:r>
              <a:rPr lang="ja-JP" altLang="en-US"/>
              <a:t>ヘルプマン・モデル</a:t>
            </a:r>
            <a:endParaRPr lang="en-JP" dirty="0"/>
          </a:p>
        </p:txBody>
      </p:sp>
      <p:sp>
        <p:nvSpPr>
          <p:cNvPr id="3" name="Content Placeholder 2">
            <a:extLst>
              <a:ext uri="{FF2B5EF4-FFF2-40B4-BE49-F238E27FC236}">
                <a16:creationId xmlns:a16="http://schemas.microsoft.com/office/drawing/2014/main" id="{0A2AE57B-85CB-438C-55DF-11641B570309}"/>
              </a:ext>
            </a:extLst>
          </p:cNvPr>
          <p:cNvSpPr>
            <a:spLocks noGrp="1"/>
          </p:cNvSpPr>
          <p:nvPr>
            <p:ph idx="1"/>
          </p:nvPr>
        </p:nvSpPr>
        <p:spPr/>
        <p:txBody>
          <a:bodyPr/>
          <a:lstStyle/>
          <a:p>
            <a:pPr marL="0" indent="0">
              <a:buNone/>
            </a:pPr>
            <a:r>
              <a:rPr lang="ja-JP" altLang="en-US"/>
              <a:t>メリッツ・モデルを</a:t>
            </a:r>
            <a:r>
              <a:rPr lang="zh-CN" altLang="en-US" dirty="0"/>
              <a:t>応用</a:t>
            </a:r>
            <a:r>
              <a:rPr lang="ja-JP" altLang="en-US"/>
              <a:t>し，</a:t>
            </a:r>
            <a:r>
              <a:rPr lang="zh-CN" altLang="en-US" dirty="0"/>
              <a:t>外国生産委託</a:t>
            </a:r>
            <a:r>
              <a:rPr lang="ja-JP" altLang="en-US"/>
              <a:t>を含む国際調達を</a:t>
            </a:r>
            <a:r>
              <a:rPr lang="zh-CN" altLang="en-US" dirty="0"/>
              <a:t>分析</a:t>
            </a:r>
            <a:endParaRPr lang="en-JP" dirty="0"/>
          </a:p>
        </p:txBody>
      </p:sp>
      <p:sp>
        <p:nvSpPr>
          <p:cNvPr id="4" name="Slide Number Placeholder 3">
            <a:extLst>
              <a:ext uri="{FF2B5EF4-FFF2-40B4-BE49-F238E27FC236}">
                <a16:creationId xmlns:a16="http://schemas.microsoft.com/office/drawing/2014/main" id="{10667700-8A1C-8E2A-6B51-FF8BCCA5E54D}"/>
              </a:ext>
            </a:extLst>
          </p:cNvPr>
          <p:cNvSpPr>
            <a:spLocks noGrp="1"/>
          </p:cNvSpPr>
          <p:nvPr>
            <p:ph type="sldNum" sz="quarter" idx="12"/>
          </p:nvPr>
        </p:nvSpPr>
        <p:spPr/>
        <p:txBody>
          <a:bodyPr/>
          <a:lstStyle/>
          <a:p>
            <a:fld id="{A0B73B5B-4D98-3640-AE9D-0B488B8E4F8B}" type="slidenum">
              <a:rPr lang="en-JP" smtClean="0"/>
              <a:t>26</a:t>
            </a:fld>
            <a:endParaRPr lang="en-JP"/>
          </a:p>
        </p:txBody>
      </p:sp>
      <p:pic>
        <p:nvPicPr>
          <p:cNvPr id="5" name="Picture 4" descr="Diagram&#10;&#10;Description automatically generated">
            <a:extLst>
              <a:ext uri="{FF2B5EF4-FFF2-40B4-BE49-F238E27FC236}">
                <a16:creationId xmlns:a16="http://schemas.microsoft.com/office/drawing/2014/main" id="{01DA544C-0A5A-ED37-AA41-A4D7D0265FC4}"/>
              </a:ext>
            </a:extLst>
          </p:cNvPr>
          <p:cNvPicPr>
            <a:picLocks noChangeAspect="1"/>
          </p:cNvPicPr>
          <p:nvPr/>
        </p:nvPicPr>
        <p:blipFill>
          <a:blip r:embed="rId2"/>
          <a:stretch>
            <a:fillRect/>
          </a:stretch>
        </p:blipFill>
        <p:spPr>
          <a:xfrm>
            <a:off x="1828800" y="2330750"/>
            <a:ext cx="7183628" cy="4425895"/>
          </a:xfrm>
          <a:prstGeom prst="rect">
            <a:avLst/>
          </a:prstGeom>
        </p:spPr>
      </p:pic>
    </p:spTree>
    <p:extLst>
      <p:ext uri="{BB962C8B-B14F-4D97-AF65-F5344CB8AC3E}">
        <p14:creationId xmlns:p14="http://schemas.microsoft.com/office/powerpoint/2010/main" val="1357328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9DA9-7321-A7F9-6350-D3CF579BD5F9}"/>
              </a:ext>
            </a:extLst>
          </p:cNvPr>
          <p:cNvSpPr>
            <a:spLocks noGrp="1"/>
          </p:cNvSpPr>
          <p:nvPr>
            <p:ph type="title"/>
          </p:nvPr>
        </p:nvSpPr>
        <p:spPr/>
        <p:txBody>
          <a:bodyPr/>
          <a:lstStyle/>
          <a:p>
            <a:r>
              <a:rPr lang="en-JP" dirty="0"/>
              <a:t>生産委託</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CD4B99-E818-A9D2-5AF0-9F3AD8EEBA48}"/>
                  </a:ext>
                </a:extLst>
              </p:cNvPr>
              <p:cNvSpPr>
                <a:spLocks noGrp="1"/>
              </p:cNvSpPr>
              <p:nvPr>
                <p:ph idx="1"/>
              </p:nvPr>
            </p:nvSpPr>
            <p:spPr/>
            <p:txBody>
              <a:bodyPr>
                <a:normAutofit/>
              </a:bodyPr>
              <a:lstStyle/>
              <a:p>
                <a:pPr marL="0" indent="0">
                  <a:buNone/>
                </a:pPr>
                <a:r>
                  <a:rPr lang="zh-CN" altLang="en-US" sz="3200" dirty="0"/>
                  <a:t>国内生産委託</a:t>
                </a:r>
                <a:r>
                  <a:rPr lang="en-US" altLang="zh-CN" sz="3200" dirty="0"/>
                  <a:t>(</a:t>
                </a:r>
                <a:r>
                  <a:rPr lang="en-US" sz="3200" dirty="0"/>
                  <a:t>Domestic Outsourcing: DO)</a:t>
                </a:r>
                <a:r>
                  <a:rPr lang="ja-JP" altLang="en-US" sz="3200"/>
                  <a:t>の</a:t>
                </a:r>
                <a:r>
                  <a:rPr lang="zh-CN" altLang="en-US" sz="3200" dirty="0"/>
                  <a:t>利潤式</a:t>
                </a:r>
                <a:endParaRPr lang="en-US" altLang="zh-CN" sz="3200" dirty="0"/>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14:m>
                  <m:oMathPara xmlns:m="http://schemas.openxmlformats.org/officeDocument/2006/math">
                    <m:oMathParaPr>
                      <m:jc m:val="centerGroup"/>
                    </m:oMathParaPr>
                    <m:oMath xmlns:m="http://schemas.openxmlformats.org/officeDocument/2006/math">
                      <m:eqArr>
                        <m:eqArr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eqArrPr>
                        <m:e>
                          <m:sSup>
                            <m:sSup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sSupPr>
                            <m:e>
                              <m:r>
                                <a:rPr lang="en-US" sz="3200" i="1">
                                  <a:effectLst/>
                                  <a:latin typeface="Cambria Math" panose="02040503050406030204" pitchFamily="18" charset="0"/>
                                  <a:ea typeface="MS Mincho" panose="02020609040205080304" pitchFamily="49" charset="-128"/>
                                  <a:cs typeface="MS Mincho" panose="02020609040205080304" pitchFamily="49" charset="-128"/>
                                </a:rPr>
                                <m:t>𝜋</m:t>
                              </m:r>
                            </m:e>
                            <m:sup>
                              <m:r>
                                <a:rPr lang="en-US" sz="3200" i="1">
                                  <a:effectLst/>
                                  <a:latin typeface="Cambria Math" panose="02040503050406030204" pitchFamily="18" charset="0"/>
                                  <a:ea typeface="MS Mincho" panose="02020609040205080304" pitchFamily="49" charset="-128"/>
                                  <a:cs typeface="MS Mincho" panose="02020609040205080304" pitchFamily="49" charset="-128"/>
                                </a:rPr>
                                <m:t>𝐷𝑂</m:t>
                              </m:r>
                            </m:sup>
                          </m:sSup>
                          <m:r>
                            <a:rPr lang="en-US" sz="3200" i="1">
                              <a:effectLst/>
                              <a:latin typeface="Cambria Math" panose="02040503050406030204" pitchFamily="18" charset="0"/>
                              <a:ea typeface="MS Mincho" panose="02020609040205080304" pitchFamily="49" charset="-128"/>
                              <a:cs typeface="MS Mincho" panose="02020609040205080304" pitchFamily="49" charset="-128"/>
                            </a:rPr>
                            <m:t>=</m:t>
                          </m:r>
                          <m:r>
                            <a:rPr lang="en-US" sz="3200" i="1">
                              <a:effectLst/>
                              <a:latin typeface="Cambria Math" panose="02040503050406030204" pitchFamily="18" charset="0"/>
                              <a:ea typeface="MS Mincho" panose="02020609040205080304" pitchFamily="49" charset="-128"/>
                              <a:cs typeface="MS Mincho" panose="02020609040205080304" pitchFamily="49" charset="-128"/>
                            </a:rPr>
                            <m:t>𝜑</m:t>
                          </m:r>
                          <m:r>
                            <a:rPr lang="en-US" sz="3200" i="1">
                              <a:effectLst/>
                              <a:latin typeface="Cambria Math" panose="02040503050406030204" pitchFamily="18" charset="0"/>
                              <a:ea typeface="MS Mincho" panose="02020609040205080304" pitchFamily="49" charset="-128"/>
                              <a:cs typeface="MS Mincho" panose="02020609040205080304" pitchFamily="49" charset="-128"/>
                            </a:rPr>
                            <m:t>−10#</m:t>
                          </m:r>
                        </m:e>
                      </m:eqArr>
                    </m:oMath>
                  </m:oMathPara>
                </a14:m>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r>
                  <a:rPr lang="ja-JP" sz="3200">
                    <a:effectLst/>
                    <a:cs typeface="MS Mincho" panose="02020609040205080304" pitchFamily="49" charset="-128"/>
                  </a:rPr>
                  <a:t>外国生産委託（</a:t>
                </a:r>
                <a:r>
                  <a:rPr lang="en-US" sz="3200" dirty="0">
                    <a:effectLst/>
                    <a:cs typeface="MS Mincho" panose="02020609040205080304" pitchFamily="49" charset="-128"/>
                  </a:rPr>
                  <a:t>Foreign Outsourcing: FO</a:t>
                </a:r>
                <a:r>
                  <a:rPr lang="ja-JP" sz="3200">
                    <a:effectLst/>
                    <a:cs typeface="MS Mincho" panose="02020609040205080304" pitchFamily="49" charset="-128"/>
                  </a:rPr>
                  <a:t>）の利潤式</a:t>
                </a:r>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14:m>
                  <m:oMathPara xmlns:m="http://schemas.openxmlformats.org/officeDocument/2006/math">
                    <m:oMathParaPr>
                      <m:jc m:val="centerGroup"/>
                    </m:oMathParaPr>
                    <m:oMath xmlns:m="http://schemas.openxmlformats.org/officeDocument/2006/math">
                      <m:eqArr>
                        <m:eqArr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eqArrPr>
                        <m:e>
                          <m:sSup>
                            <m:sSup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sSupPr>
                            <m:e>
                              <m:r>
                                <a:rPr lang="en-US" sz="3200" i="1">
                                  <a:effectLst/>
                                  <a:latin typeface="Cambria Math" panose="02040503050406030204" pitchFamily="18" charset="0"/>
                                  <a:ea typeface="MS Mincho" panose="02020609040205080304" pitchFamily="49" charset="-128"/>
                                  <a:cs typeface="MS Mincho" panose="02020609040205080304" pitchFamily="49" charset="-128"/>
                                </a:rPr>
                                <m:t>𝜋</m:t>
                              </m:r>
                            </m:e>
                            <m:sup>
                              <m:r>
                                <a:rPr lang="en-US" sz="3200" i="1">
                                  <a:effectLst/>
                                  <a:latin typeface="Cambria Math" panose="02040503050406030204" pitchFamily="18" charset="0"/>
                                  <a:ea typeface="MS Mincho" panose="02020609040205080304" pitchFamily="49" charset="-128"/>
                                  <a:cs typeface="MS Mincho" panose="02020609040205080304" pitchFamily="49" charset="-128"/>
                                </a:rPr>
                                <m:t>𝐹𝑂</m:t>
                              </m:r>
                            </m:sup>
                          </m:sSup>
                          <m:r>
                            <a:rPr lang="en-US" sz="3200" i="1">
                              <a:effectLst/>
                              <a:latin typeface="Cambria Math" panose="02040503050406030204" pitchFamily="18" charset="0"/>
                              <a:ea typeface="MS Mincho" panose="02020609040205080304" pitchFamily="49" charset="-128"/>
                              <a:cs typeface="MS Mincho" panose="02020609040205080304" pitchFamily="49" charset="-128"/>
                            </a:rPr>
                            <m:t>=6</m:t>
                          </m:r>
                          <m:r>
                            <a:rPr lang="en-US" sz="3200" i="1">
                              <a:effectLst/>
                              <a:latin typeface="Cambria Math" panose="02040503050406030204" pitchFamily="18" charset="0"/>
                              <a:ea typeface="MS Mincho" panose="02020609040205080304" pitchFamily="49" charset="-128"/>
                              <a:cs typeface="MS Mincho" panose="02020609040205080304" pitchFamily="49" charset="-128"/>
                            </a:rPr>
                            <m:t>𝜑</m:t>
                          </m:r>
                          <m:r>
                            <a:rPr lang="en-US" sz="3200" i="1">
                              <a:effectLst/>
                              <a:latin typeface="Cambria Math" panose="02040503050406030204" pitchFamily="18" charset="0"/>
                              <a:ea typeface="MS Mincho" panose="02020609040205080304" pitchFamily="49" charset="-128"/>
                              <a:cs typeface="MS Mincho" panose="02020609040205080304" pitchFamily="49" charset="-128"/>
                            </a:rPr>
                            <m:t>−180</m:t>
                          </m:r>
                        </m:e>
                      </m:eqArr>
                    </m:oMath>
                  </m:oMathPara>
                </a14:m>
                <a:endParaRPr lang="en-JP" sz="3200" dirty="0">
                  <a:effectLst/>
                </a:endParaRPr>
              </a:p>
              <a:p>
                <a:pPr marL="0" indent="0" algn="just">
                  <a:buNone/>
                </a:pPr>
                <a:endParaRPr lang="en-JP" sz="3200" dirty="0">
                  <a:effectLst/>
                  <a:latin typeface="Times New Roman" panose="02020603050405020304" pitchFamily="18" charset="0"/>
                  <a:ea typeface="Times New Roman" panose="02020603050405020304" pitchFamily="18" charset="0"/>
                </a:endParaRPr>
              </a:p>
              <a:p>
                <a:pPr marL="0" indent="0">
                  <a:buNone/>
                </a:pPr>
                <a:endParaRPr lang="en-US" altLang="ja-JP" dirty="0"/>
              </a:p>
            </p:txBody>
          </p:sp>
        </mc:Choice>
        <mc:Fallback xmlns="">
          <p:sp>
            <p:nvSpPr>
              <p:cNvPr id="3" name="Content Placeholder 2">
                <a:extLst>
                  <a:ext uri="{FF2B5EF4-FFF2-40B4-BE49-F238E27FC236}">
                    <a16:creationId xmlns:a16="http://schemas.microsoft.com/office/drawing/2014/main" id="{E0CD4B99-E818-A9D2-5AF0-9F3AD8EEBA48}"/>
                  </a:ext>
                </a:extLst>
              </p:cNvPr>
              <p:cNvSpPr>
                <a:spLocks noGrp="1" noRot="1" noChangeAspect="1" noMove="1" noResize="1" noEditPoints="1" noAdjustHandles="1" noChangeArrowheads="1" noChangeShapeType="1" noTextEdit="1"/>
              </p:cNvSpPr>
              <p:nvPr>
                <p:ph idx="1"/>
              </p:nvPr>
            </p:nvSpPr>
            <p:spPr>
              <a:blipFill>
                <a:blip r:embed="rId2"/>
                <a:stretch>
                  <a:fillRect l="-1568" t="-2907"/>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7F12FF84-0CAD-107C-6A99-487A1F5CB840}"/>
              </a:ext>
            </a:extLst>
          </p:cNvPr>
          <p:cNvSpPr>
            <a:spLocks noGrp="1"/>
          </p:cNvSpPr>
          <p:nvPr>
            <p:ph type="sldNum" sz="quarter" idx="12"/>
          </p:nvPr>
        </p:nvSpPr>
        <p:spPr/>
        <p:txBody>
          <a:bodyPr/>
          <a:lstStyle/>
          <a:p>
            <a:fld id="{A0B73B5B-4D98-3640-AE9D-0B488B8E4F8B}" type="slidenum">
              <a:rPr lang="en-JP" smtClean="0"/>
              <a:t>27</a:t>
            </a:fld>
            <a:endParaRPr lang="en-JP"/>
          </a:p>
        </p:txBody>
      </p:sp>
    </p:spTree>
    <p:extLst>
      <p:ext uri="{BB962C8B-B14F-4D97-AF65-F5344CB8AC3E}">
        <p14:creationId xmlns:p14="http://schemas.microsoft.com/office/powerpoint/2010/main" val="288517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9AEA-1C23-D47B-DFC0-364CC6470E84}"/>
              </a:ext>
            </a:extLst>
          </p:cNvPr>
          <p:cNvSpPr>
            <a:spLocks noGrp="1"/>
          </p:cNvSpPr>
          <p:nvPr>
            <p:ph type="title"/>
          </p:nvPr>
        </p:nvSpPr>
        <p:spPr/>
        <p:txBody>
          <a:bodyPr/>
          <a:lstStyle/>
          <a:p>
            <a:r>
              <a:rPr lang="zh-CN" altLang="en-US" dirty="0"/>
              <a:t>外国生産委託の利潤式の特徴</a:t>
            </a:r>
            <a:endParaRPr lang="en-JP" dirty="0"/>
          </a:p>
        </p:txBody>
      </p:sp>
      <p:sp>
        <p:nvSpPr>
          <p:cNvPr id="3" name="Content Placeholder 2">
            <a:extLst>
              <a:ext uri="{FF2B5EF4-FFF2-40B4-BE49-F238E27FC236}">
                <a16:creationId xmlns:a16="http://schemas.microsoft.com/office/drawing/2014/main" id="{81183341-4225-EABC-E328-B48564D9E6E3}"/>
              </a:ext>
            </a:extLst>
          </p:cNvPr>
          <p:cNvSpPr>
            <a:spLocks noGrp="1"/>
          </p:cNvSpPr>
          <p:nvPr>
            <p:ph idx="1"/>
          </p:nvPr>
        </p:nvSpPr>
        <p:spPr/>
        <p:txBody>
          <a:bodyPr>
            <a:normAutofit/>
          </a:bodyPr>
          <a:lstStyle/>
          <a:p>
            <a:pPr marL="0" indent="0">
              <a:buNone/>
            </a:pPr>
            <a:r>
              <a:rPr lang="zh-CN" altLang="en-US" dirty="0"/>
              <a:t>外国生産委託</a:t>
            </a:r>
            <a:endParaRPr lang="en-US" altLang="zh-CN" dirty="0"/>
          </a:p>
          <a:p>
            <a:pPr marL="0" indent="0">
              <a:buNone/>
            </a:pPr>
            <a:endParaRPr lang="en-US" altLang="ja-JP" dirty="0"/>
          </a:p>
          <a:p>
            <a:r>
              <a:rPr lang="zh-CN" altLang="en-US" dirty="0"/>
              <a:t>低賃金の利用→利潤</a:t>
            </a:r>
            <a:r>
              <a:rPr lang="ja-JP" altLang="en-US"/>
              <a:t>が</a:t>
            </a:r>
            <a:r>
              <a:rPr lang="zh-CN" altLang="en-US" dirty="0"/>
              <a:t>得やすい</a:t>
            </a:r>
            <a:r>
              <a:rPr lang="ja-JP" altLang="en-US"/>
              <a:t>→</a:t>
            </a:r>
            <a:r>
              <a:rPr lang="zh-CN" altLang="en-US" dirty="0"/>
              <a:t>傾</a:t>
            </a:r>
            <a:r>
              <a:rPr lang="ja-JP" altLang="en-US"/>
              <a:t>きが</a:t>
            </a:r>
            <a:r>
              <a:rPr lang="zh-CN" altLang="en-US" dirty="0"/>
              <a:t>大</a:t>
            </a:r>
            <a:r>
              <a:rPr lang="ja-JP" altLang="en-US"/>
              <a:t>きい。</a:t>
            </a:r>
            <a:endParaRPr lang="en-US" altLang="zh-CN" dirty="0"/>
          </a:p>
          <a:p>
            <a:r>
              <a:rPr lang="zh-CN" altLang="en-US" dirty="0"/>
              <a:t>委託先</a:t>
            </a:r>
            <a:r>
              <a:rPr lang="ja-JP" altLang="en-US"/>
              <a:t>を</a:t>
            </a:r>
            <a:r>
              <a:rPr lang="zh-CN" altLang="en-US" dirty="0"/>
              <a:t>探索</a:t>
            </a:r>
            <a:r>
              <a:rPr lang="ja-JP" altLang="en-US"/>
              <a:t>するなどの</a:t>
            </a:r>
            <a:r>
              <a:rPr lang="zh-CN" altLang="en-US" dirty="0"/>
              <a:t>固定費用大きい→切片大きい</a:t>
            </a:r>
            <a:r>
              <a:rPr lang="ja-JP" altLang="en-US"/>
              <a:t>。</a:t>
            </a:r>
            <a:endParaRPr lang="en-JP" dirty="0"/>
          </a:p>
        </p:txBody>
      </p:sp>
      <p:sp>
        <p:nvSpPr>
          <p:cNvPr id="4" name="Slide Number Placeholder 3">
            <a:extLst>
              <a:ext uri="{FF2B5EF4-FFF2-40B4-BE49-F238E27FC236}">
                <a16:creationId xmlns:a16="http://schemas.microsoft.com/office/drawing/2014/main" id="{DD7C1B39-4E65-A7D6-5BAB-DDEBEDAE11B9}"/>
              </a:ext>
            </a:extLst>
          </p:cNvPr>
          <p:cNvSpPr>
            <a:spLocks noGrp="1"/>
          </p:cNvSpPr>
          <p:nvPr>
            <p:ph type="sldNum" sz="quarter" idx="12"/>
          </p:nvPr>
        </p:nvSpPr>
        <p:spPr/>
        <p:txBody>
          <a:bodyPr/>
          <a:lstStyle/>
          <a:p>
            <a:fld id="{A0B73B5B-4D98-3640-AE9D-0B488B8E4F8B}" type="slidenum">
              <a:rPr lang="en-JP" smtClean="0"/>
              <a:t>28</a:t>
            </a:fld>
            <a:endParaRPr lang="en-JP"/>
          </a:p>
        </p:txBody>
      </p:sp>
    </p:spTree>
    <p:extLst>
      <p:ext uri="{BB962C8B-B14F-4D97-AF65-F5344CB8AC3E}">
        <p14:creationId xmlns:p14="http://schemas.microsoft.com/office/powerpoint/2010/main" val="374644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390B39-BF50-BA20-38DE-662D48B660C0}"/>
              </a:ext>
            </a:extLst>
          </p:cNvPr>
          <p:cNvSpPr>
            <a:spLocks noGrp="1"/>
          </p:cNvSpPr>
          <p:nvPr>
            <p:ph type="sldNum" sz="quarter" idx="12"/>
          </p:nvPr>
        </p:nvSpPr>
        <p:spPr/>
        <p:txBody>
          <a:bodyPr/>
          <a:lstStyle/>
          <a:p>
            <a:fld id="{A0B73B5B-4D98-3640-AE9D-0B488B8E4F8B}" type="slidenum">
              <a:rPr lang="en-JP" smtClean="0"/>
              <a:t>29</a:t>
            </a:fld>
            <a:endParaRPr lang="en-JP"/>
          </a:p>
        </p:txBody>
      </p:sp>
      <p:pic>
        <p:nvPicPr>
          <p:cNvPr id="4" name="Picture 3" descr="Diagram&#10;&#10;Description automatically generated">
            <a:extLst>
              <a:ext uri="{FF2B5EF4-FFF2-40B4-BE49-F238E27FC236}">
                <a16:creationId xmlns:a16="http://schemas.microsoft.com/office/drawing/2014/main" id="{AEED99EA-4228-9FDB-9F62-6BF8902748EB}"/>
              </a:ext>
            </a:extLst>
          </p:cNvPr>
          <p:cNvPicPr>
            <a:picLocks noChangeAspect="1"/>
          </p:cNvPicPr>
          <p:nvPr/>
        </p:nvPicPr>
        <p:blipFill>
          <a:blip r:embed="rId2"/>
          <a:stretch>
            <a:fillRect/>
          </a:stretch>
        </p:blipFill>
        <p:spPr>
          <a:xfrm>
            <a:off x="838200" y="571499"/>
            <a:ext cx="8720138" cy="6110703"/>
          </a:xfrm>
          <a:prstGeom prst="rect">
            <a:avLst/>
          </a:prstGeom>
        </p:spPr>
      </p:pic>
      <p:sp>
        <p:nvSpPr>
          <p:cNvPr id="5" name="TextBox 4">
            <a:extLst>
              <a:ext uri="{FF2B5EF4-FFF2-40B4-BE49-F238E27FC236}">
                <a16:creationId xmlns:a16="http://schemas.microsoft.com/office/drawing/2014/main" id="{2472F24E-A9DD-DA3A-C332-7C439D196E70}"/>
              </a:ext>
            </a:extLst>
          </p:cNvPr>
          <p:cNvSpPr txBox="1"/>
          <p:nvPr/>
        </p:nvSpPr>
        <p:spPr>
          <a:xfrm>
            <a:off x="2836068" y="2172769"/>
            <a:ext cx="3136107" cy="646331"/>
          </a:xfrm>
          <a:prstGeom prst="rect">
            <a:avLst/>
          </a:prstGeom>
          <a:noFill/>
        </p:spPr>
        <p:txBody>
          <a:bodyPr wrap="square">
            <a:spAutoFit/>
          </a:bodyPr>
          <a:lstStyle/>
          <a:p>
            <a:r>
              <a:rPr lang="zh-CN" altLang="en-US" sz="1800" b="0" dirty="0">
                <a:solidFill>
                  <a:srgbClr val="FF0000"/>
                </a:solidFill>
                <a:effectLst/>
                <a:latin typeface="MS PGothic" panose="020B0600070205080204" pitchFamily="34" charset="-128"/>
                <a:ea typeface="MS PGothic" panose="020B0600070205080204" pitchFamily="34" charset="-128"/>
              </a:rPr>
              <a:t>生産性</a:t>
            </a:r>
            <a:r>
              <a:rPr lang="ja-JP" altLang="en-US" sz="1800" b="0">
                <a:solidFill>
                  <a:srgbClr val="FF0000"/>
                </a:solidFill>
                <a:effectLst/>
                <a:latin typeface="MS PGothic" panose="020B0600070205080204" pitchFamily="34" charset="-128"/>
                <a:ea typeface="MS PGothic" panose="020B0600070205080204" pitchFamily="34" charset="-128"/>
              </a:rPr>
              <a:t>が</a:t>
            </a:r>
            <a:r>
              <a:rPr lang="en-US" altLang="ja-JP" sz="1800" dirty="0">
                <a:solidFill>
                  <a:srgbClr val="FF0000"/>
                </a:solidFill>
                <a:effectLst/>
                <a:latin typeface="MS PGothic" panose="020B0600070205080204" pitchFamily="34" charset="-128"/>
                <a:ea typeface="MS PGothic" panose="020B0600070205080204" pitchFamily="34" charset="-128"/>
              </a:rPr>
              <a:t>10 </a:t>
            </a:r>
            <a:r>
              <a:rPr lang="ja-JP" altLang="en-US" sz="1800" b="0">
                <a:solidFill>
                  <a:srgbClr val="FF0000"/>
                </a:solidFill>
                <a:effectLst/>
                <a:latin typeface="MS PGothic" panose="020B0600070205080204" pitchFamily="34" charset="-128"/>
                <a:ea typeface="MS PGothic" panose="020B0600070205080204" pitchFamily="34" charset="-128"/>
              </a:rPr>
              <a:t>を</a:t>
            </a:r>
            <a:r>
              <a:rPr lang="zh-CN" altLang="en-US" sz="1800" b="0" dirty="0">
                <a:solidFill>
                  <a:srgbClr val="FF0000"/>
                </a:solidFill>
                <a:effectLst/>
                <a:latin typeface="MS PGothic" panose="020B0600070205080204" pitchFamily="34" charset="-128"/>
                <a:ea typeface="MS PGothic" panose="020B0600070205080204" pitchFamily="34" charset="-128"/>
              </a:rPr>
              <a:t>超</a:t>
            </a:r>
            <a:r>
              <a:rPr lang="ja-JP" altLang="en-US" sz="1800" b="0">
                <a:solidFill>
                  <a:srgbClr val="FF0000"/>
                </a:solidFill>
                <a:effectLst/>
                <a:latin typeface="MS PGothic" panose="020B0600070205080204" pitchFamily="34" charset="-128"/>
                <a:ea typeface="MS PGothic" panose="020B0600070205080204" pitchFamily="34" charset="-128"/>
              </a:rPr>
              <a:t>える</a:t>
            </a:r>
            <a:r>
              <a:rPr lang="zh-CN" altLang="en-US" sz="1800" b="0" dirty="0">
                <a:solidFill>
                  <a:srgbClr val="FF0000"/>
                </a:solidFill>
                <a:effectLst/>
                <a:latin typeface="MS PGothic" panose="020B0600070205080204" pitchFamily="34" charset="-128"/>
                <a:ea typeface="MS PGothic" panose="020B0600070205080204" pitchFamily="34" charset="-128"/>
              </a:rPr>
              <a:t>企業</a:t>
            </a:r>
            <a:r>
              <a:rPr lang="ja-JP" altLang="en-US" sz="1800" b="0">
                <a:solidFill>
                  <a:srgbClr val="FF0000"/>
                </a:solidFill>
                <a:effectLst/>
                <a:latin typeface="MS PGothic" panose="020B0600070205080204" pitchFamily="34" charset="-128"/>
                <a:ea typeface="MS PGothic" panose="020B0600070205080204" pitchFamily="34" charset="-128"/>
              </a:rPr>
              <a:t>は</a:t>
            </a:r>
            <a:r>
              <a:rPr lang="zh-CN" altLang="en-US" sz="1800" b="0" dirty="0">
                <a:solidFill>
                  <a:srgbClr val="FF0000"/>
                </a:solidFill>
                <a:effectLst/>
                <a:latin typeface="MS PGothic" panose="020B0600070205080204" pitchFamily="34" charset="-128"/>
                <a:ea typeface="MS PGothic" panose="020B0600070205080204" pitchFamily="34" charset="-128"/>
              </a:rPr>
              <a:t>国内生産委託</a:t>
            </a:r>
            <a:r>
              <a:rPr lang="ja-JP" altLang="en-US" sz="1800" b="0">
                <a:solidFill>
                  <a:srgbClr val="FF0000"/>
                </a:solidFill>
                <a:effectLst/>
                <a:latin typeface="MS PGothic" panose="020B0600070205080204" pitchFamily="34" charset="-128"/>
                <a:ea typeface="MS PGothic" panose="020B0600070205080204" pitchFamily="34" charset="-128"/>
              </a:rPr>
              <a:t>が</a:t>
            </a:r>
            <a:r>
              <a:rPr lang="zh-CN" altLang="en-US" sz="1800" b="0" dirty="0">
                <a:solidFill>
                  <a:srgbClr val="FF0000"/>
                </a:solidFill>
                <a:effectLst/>
                <a:latin typeface="MS PGothic" panose="020B0600070205080204" pitchFamily="34" charset="-128"/>
                <a:ea typeface="MS PGothic" panose="020B0600070205080204" pitchFamily="34" charset="-128"/>
              </a:rPr>
              <a:t>可能 </a:t>
            </a:r>
            <a:endParaRPr lang="zh-CN" altLang="en-US" dirty="0">
              <a:solidFill>
                <a:srgbClr val="FF0000"/>
              </a:solidFill>
              <a:latin typeface="MS PGothic" panose="020B0600070205080204" pitchFamily="34" charset="-128"/>
              <a:ea typeface="MS PGothic" panose="020B0600070205080204" pitchFamily="34" charset="-128"/>
            </a:endParaRPr>
          </a:p>
        </p:txBody>
      </p:sp>
      <p:sp>
        <p:nvSpPr>
          <p:cNvPr id="7" name="TextBox 6">
            <a:extLst>
              <a:ext uri="{FF2B5EF4-FFF2-40B4-BE49-F238E27FC236}">
                <a16:creationId xmlns:a16="http://schemas.microsoft.com/office/drawing/2014/main" id="{697B5D9C-69BD-5569-7F1C-E6C4CF5C3B26}"/>
              </a:ext>
            </a:extLst>
          </p:cNvPr>
          <p:cNvSpPr txBox="1"/>
          <p:nvPr/>
        </p:nvSpPr>
        <p:spPr>
          <a:xfrm>
            <a:off x="6610350" y="3342365"/>
            <a:ext cx="3629025" cy="923330"/>
          </a:xfrm>
          <a:prstGeom prst="rect">
            <a:avLst/>
          </a:prstGeom>
          <a:noFill/>
        </p:spPr>
        <p:txBody>
          <a:bodyPr wrap="square">
            <a:spAutoFit/>
          </a:bodyPr>
          <a:lstStyle/>
          <a:p>
            <a:r>
              <a:rPr lang="zh-CN" altLang="en-US" sz="1800" b="0" dirty="0">
                <a:solidFill>
                  <a:srgbClr val="FF0000"/>
                </a:solidFill>
                <a:effectLst/>
                <a:latin typeface="MS PGothic" panose="020B0600070205080204" pitchFamily="34" charset="-128"/>
                <a:ea typeface="MS PGothic" panose="020B0600070205080204" pitchFamily="34" charset="-128"/>
              </a:rPr>
              <a:t>生産性</a:t>
            </a:r>
            <a:r>
              <a:rPr lang="ja-JP" altLang="en-US" sz="1800" b="0">
                <a:solidFill>
                  <a:srgbClr val="FF0000"/>
                </a:solidFill>
                <a:effectLst/>
                <a:latin typeface="MS PGothic" panose="020B0600070205080204" pitchFamily="34" charset="-128"/>
                <a:ea typeface="MS PGothic" panose="020B0600070205080204" pitchFamily="34" charset="-128"/>
              </a:rPr>
              <a:t>が </a:t>
            </a:r>
            <a:r>
              <a:rPr lang="en-US" altLang="ja-JP" sz="1800" dirty="0">
                <a:solidFill>
                  <a:srgbClr val="FF0000"/>
                </a:solidFill>
                <a:effectLst/>
                <a:latin typeface="MS PGothic" panose="020B0600070205080204" pitchFamily="34" charset="-128"/>
                <a:ea typeface="MS PGothic" panose="020B0600070205080204" pitchFamily="34" charset="-128"/>
              </a:rPr>
              <a:t>34 </a:t>
            </a:r>
            <a:r>
              <a:rPr lang="ja-JP" altLang="en-US" sz="1800" b="0">
                <a:solidFill>
                  <a:srgbClr val="FF0000"/>
                </a:solidFill>
                <a:effectLst/>
                <a:latin typeface="MS PGothic" panose="020B0600070205080204" pitchFamily="34" charset="-128"/>
                <a:ea typeface="MS PGothic" panose="020B0600070205080204" pitchFamily="34" charset="-128"/>
              </a:rPr>
              <a:t>を</a:t>
            </a:r>
            <a:r>
              <a:rPr lang="zh-CN" altLang="en-US" sz="1800" b="0" dirty="0">
                <a:solidFill>
                  <a:srgbClr val="FF0000"/>
                </a:solidFill>
                <a:effectLst/>
                <a:latin typeface="MS PGothic" panose="020B0600070205080204" pitchFamily="34" charset="-128"/>
                <a:ea typeface="MS PGothic" panose="020B0600070205080204" pitchFamily="34" charset="-128"/>
              </a:rPr>
              <a:t>超</a:t>
            </a:r>
            <a:r>
              <a:rPr lang="ja-JP" altLang="en-US" sz="1800" b="0">
                <a:solidFill>
                  <a:srgbClr val="FF0000"/>
                </a:solidFill>
                <a:effectLst/>
                <a:latin typeface="MS PGothic" panose="020B0600070205080204" pitchFamily="34" charset="-128"/>
                <a:ea typeface="MS PGothic" panose="020B0600070205080204" pitchFamily="34" charset="-128"/>
              </a:rPr>
              <a:t>える</a:t>
            </a:r>
            <a:r>
              <a:rPr lang="zh-CN" altLang="en-US" sz="1800" b="0" dirty="0">
                <a:solidFill>
                  <a:srgbClr val="FF0000"/>
                </a:solidFill>
                <a:effectLst/>
                <a:latin typeface="MS PGothic" panose="020B0600070205080204" pitchFamily="34" charset="-128"/>
                <a:ea typeface="MS PGothic" panose="020B0600070205080204" pitchFamily="34" charset="-128"/>
              </a:rPr>
              <a:t>企業</a:t>
            </a:r>
            <a:r>
              <a:rPr lang="ja-JP" altLang="en-US" sz="1800" b="0">
                <a:solidFill>
                  <a:srgbClr val="FF0000"/>
                </a:solidFill>
                <a:effectLst/>
                <a:latin typeface="MS PGothic" panose="020B0600070205080204" pitchFamily="34" charset="-128"/>
                <a:ea typeface="MS PGothic" panose="020B0600070205080204" pitchFamily="34" charset="-128"/>
              </a:rPr>
              <a:t>は，</a:t>
            </a:r>
            <a:endParaRPr lang="en-US" altLang="ja-JP" sz="1800" b="0" dirty="0">
              <a:solidFill>
                <a:srgbClr val="FF0000"/>
              </a:solidFill>
              <a:effectLst/>
              <a:latin typeface="MS PGothic" panose="020B0600070205080204" pitchFamily="34" charset="-128"/>
              <a:ea typeface="MS PGothic" panose="020B0600070205080204" pitchFamily="34" charset="-128"/>
            </a:endParaRPr>
          </a:p>
          <a:p>
            <a:r>
              <a:rPr lang="zh-CN" altLang="en-US" sz="1800" b="0" dirty="0">
                <a:solidFill>
                  <a:srgbClr val="FF0000"/>
                </a:solidFill>
                <a:effectLst/>
                <a:latin typeface="MS PGothic" panose="020B0600070205080204" pitchFamily="34" charset="-128"/>
                <a:ea typeface="MS PGothic" panose="020B0600070205080204" pitchFamily="34" charset="-128"/>
              </a:rPr>
              <a:t>国内生産委託</a:t>
            </a:r>
            <a:r>
              <a:rPr lang="ja-JP" altLang="en-US" sz="1800" b="0">
                <a:solidFill>
                  <a:srgbClr val="FF0000"/>
                </a:solidFill>
                <a:effectLst/>
                <a:latin typeface="MS PGothic" panose="020B0600070205080204" pitchFamily="34" charset="-128"/>
                <a:ea typeface="MS PGothic" panose="020B0600070205080204" pitchFamily="34" charset="-128"/>
              </a:rPr>
              <a:t>ではなく</a:t>
            </a:r>
            <a:endParaRPr lang="en-US" altLang="ja-JP" sz="1800" b="0" dirty="0">
              <a:solidFill>
                <a:srgbClr val="FF0000"/>
              </a:solidFill>
              <a:effectLst/>
              <a:latin typeface="MS PGothic" panose="020B0600070205080204" pitchFamily="34" charset="-128"/>
              <a:ea typeface="MS PGothic" panose="020B0600070205080204" pitchFamily="34" charset="-128"/>
            </a:endParaRPr>
          </a:p>
          <a:p>
            <a:r>
              <a:rPr lang="zh-CN" altLang="en-US" sz="1800" b="0" dirty="0">
                <a:solidFill>
                  <a:srgbClr val="FF0000"/>
                </a:solidFill>
                <a:effectLst/>
                <a:latin typeface="MS PGothic" panose="020B0600070205080204" pitchFamily="34" charset="-128"/>
                <a:ea typeface="MS PGothic" panose="020B0600070205080204" pitchFamily="34" charset="-128"/>
              </a:rPr>
              <a:t>外国生産委託</a:t>
            </a:r>
            <a:r>
              <a:rPr lang="ja-JP" altLang="en-US" sz="1800" b="0">
                <a:solidFill>
                  <a:srgbClr val="FF0000"/>
                </a:solidFill>
                <a:effectLst/>
                <a:latin typeface="MS PGothic" panose="020B0600070205080204" pitchFamily="34" charset="-128"/>
                <a:ea typeface="MS PGothic" panose="020B0600070205080204" pitchFamily="34" charset="-128"/>
              </a:rPr>
              <a:t>を</a:t>
            </a:r>
            <a:r>
              <a:rPr lang="zh-CN" altLang="en-US" sz="1800" b="0" dirty="0">
                <a:solidFill>
                  <a:srgbClr val="FF0000"/>
                </a:solidFill>
                <a:effectLst/>
                <a:latin typeface="MS PGothic" panose="020B0600070205080204" pitchFamily="34" charset="-128"/>
                <a:ea typeface="MS PGothic" panose="020B0600070205080204" pitchFamily="34" charset="-128"/>
              </a:rPr>
              <a:t>選択</a:t>
            </a:r>
            <a:r>
              <a:rPr lang="ja-JP" altLang="en-US" sz="1800" b="0">
                <a:solidFill>
                  <a:srgbClr val="FF0000"/>
                </a:solidFill>
                <a:effectLst/>
                <a:latin typeface="MS PGothic" panose="020B0600070205080204" pitchFamily="34" charset="-128"/>
                <a:ea typeface="MS PGothic" panose="020B0600070205080204" pitchFamily="34" charset="-128"/>
              </a:rPr>
              <a:t> </a:t>
            </a:r>
            <a:endParaRPr lang="ja-JP" altLang="en-US">
              <a:solidFill>
                <a:srgbClr val="FF000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50057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B5337-0F74-6474-4F1C-C5FDFEB8282D}"/>
              </a:ext>
            </a:extLst>
          </p:cNvPr>
          <p:cNvSpPr>
            <a:spLocks noGrp="1"/>
          </p:cNvSpPr>
          <p:nvPr>
            <p:ph type="title"/>
          </p:nvPr>
        </p:nvSpPr>
        <p:spPr/>
        <p:txBody>
          <a:bodyPr/>
          <a:lstStyle/>
          <a:p>
            <a:r>
              <a:rPr lang="zh-CN" altLang="en-US" dirty="0"/>
              <a:t>本章</a:t>
            </a:r>
            <a:r>
              <a:rPr lang="ja-JP" altLang="en-US"/>
              <a:t>の</a:t>
            </a:r>
            <a:r>
              <a:rPr lang="zh-CN" altLang="en-US" dirty="0"/>
              <a:t>問</a:t>
            </a:r>
            <a:r>
              <a:rPr lang="ja-JP" altLang="en-US"/>
              <a:t>い</a:t>
            </a:r>
            <a:endParaRPr lang="en-JP" dirty="0"/>
          </a:p>
        </p:txBody>
      </p:sp>
      <p:sp>
        <p:nvSpPr>
          <p:cNvPr id="4" name="Content Placeholder 3">
            <a:extLst>
              <a:ext uri="{FF2B5EF4-FFF2-40B4-BE49-F238E27FC236}">
                <a16:creationId xmlns:a16="http://schemas.microsoft.com/office/drawing/2014/main" id="{FCA0EE43-3742-BAE5-1C14-EB365615B83B}"/>
              </a:ext>
            </a:extLst>
          </p:cNvPr>
          <p:cNvSpPr>
            <a:spLocks noGrp="1"/>
          </p:cNvSpPr>
          <p:nvPr>
            <p:ph idx="1"/>
          </p:nvPr>
        </p:nvSpPr>
        <p:spPr/>
        <p:txBody>
          <a:bodyPr/>
          <a:lstStyle/>
          <a:p>
            <a:r>
              <a:rPr lang="zh-CN" altLang="en-US" dirty="0"/>
              <a:t>企業</a:t>
            </a:r>
            <a:r>
              <a:rPr lang="ja-JP" altLang="en-US"/>
              <a:t>レベルデータを</a:t>
            </a:r>
            <a:r>
              <a:rPr lang="zh-CN" altLang="en-US" dirty="0"/>
              <a:t>用</a:t>
            </a:r>
            <a:r>
              <a:rPr lang="ja-JP" altLang="en-US"/>
              <a:t>いた</a:t>
            </a:r>
            <a:r>
              <a:rPr lang="zh-CN" altLang="en-US" dirty="0"/>
              <a:t>各国</a:t>
            </a:r>
            <a:r>
              <a:rPr lang="ja-JP" altLang="en-US"/>
              <a:t>の</a:t>
            </a:r>
            <a:r>
              <a:rPr lang="zh-CN" altLang="en-US" dirty="0"/>
              <a:t>研究</a:t>
            </a:r>
            <a:r>
              <a:rPr lang="ja-JP" altLang="en-US"/>
              <a:t>によれば，</a:t>
            </a:r>
            <a:r>
              <a:rPr lang="zh-CN" altLang="en-US" dirty="0"/>
              <a:t>貿易</a:t>
            </a:r>
            <a:r>
              <a:rPr lang="ja-JP" altLang="en-US"/>
              <a:t>や</a:t>
            </a:r>
            <a:r>
              <a:rPr lang="zh-CN" altLang="en-US" dirty="0"/>
              <a:t>外国直接投資，外国生産委託</a:t>
            </a:r>
            <a:r>
              <a:rPr lang="ja-JP" altLang="en-US"/>
              <a:t>を</a:t>
            </a:r>
            <a:r>
              <a:rPr lang="zh-CN" altLang="en-US" dirty="0"/>
              <a:t>通</a:t>
            </a:r>
            <a:r>
              <a:rPr lang="ja-JP" altLang="en-US"/>
              <a:t>じて</a:t>
            </a:r>
            <a:r>
              <a:rPr lang="zh-CN" altLang="en-US" dirty="0"/>
              <a:t>国際化</a:t>
            </a:r>
            <a:r>
              <a:rPr lang="ja-JP" altLang="en-US"/>
              <a:t>している</a:t>
            </a:r>
            <a:r>
              <a:rPr lang="zh-CN" altLang="en-US" dirty="0"/>
              <a:t>企業</a:t>
            </a:r>
            <a:r>
              <a:rPr lang="ja-JP" altLang="en-US"/>
              <a:t>は</a:t>
            </a:r>
            <a:r>
              <a:rPr lang="zh-CN" altLang="en-US" dirty="0"/>
              <a:t>全企業</a:t>
            </a:r>
            <a:r>
              <a:rPr lang="ja-JP" altLang="en-US"/>
              <a:t>のうちのごく</a:t>
            </a:r>
            <a:r>
              <a:rPr lang="zh-CN" altLang="en-US" dirty="0"/>
              <a:t>少数</a:t>
            </a:r>
            <a:r>
              <a:rPr lang="ja-JP" altLang="en-US"/>
              <a:t>である。</a:t>
            </a:r>
            <a:endParaRPr lang="en-US" altLang="ja-JP" dirty="0"/>
          </a:p>
          <a:p>
            <a:r>
              <a:rPr lang="ja-JP" altLang="en-US"/>
              <a:t>では，そうした</a:t>
            </a:r>
            <a:r>
              <a:rPr lang="zh-CN" altLang="en-US" dirty="0"/>
              <a:t>少数</a:t>
            </a:r>
            <a:r>
              <a:rPr lang="ja-JP" altLang="en-US"/>
              <a:t>の</a:t>
            </a:r>
            <a:r>
              <a:rPr lang="zh-CN" altLang="en-US" dirty="0"/>
              <a:t>企業</a:t>
            </a:r>
            <a:r>
              <a:rPr lang="ja-JP" altLang="en-US"/>
              <a:t>のみが</a:t>
            </a:r>
            <a:r>
              <a:rPr lang="zh-CN" altLang="en-US" dirty="0"/>
              <a:t>国際化</a:t>
            </a:r>
            <a:r>
              <a:rPr lang="ja-JP" altLang="en-US"/>
              <a:t>を</a:t>
            </a:r>
            <a:r>
              <a:rPr lang="zh-CN" altLang="en-US" dirty="0"/>
              <a:t>果</a:t>
            </a:r>
            <a:r>
              <a:rPr lang="ja-JP" altLang="en-US"/>
              <a:t>たせる</a:t>
            </a:r>
            <a:r>
              <a:rPr lang="zh-CN" altLang="en-US" dirty="0"/>
              <a:t>理由</a:t>
            </a:r>
            <a:r>
              <a:rPr lang="ja-JP" altLang="en-US"/>
              <a:t>は</a:t>
            </a:r>
            <a:r>
              <a:rPr lang="zh-CN" altLang="en-US" dirty="0"/>
              <a:t>何</a:t>
            </a:r>
            <a:r>
              <a:rPr lang="ja-JP" altLang="en-US"/>
              <a:t>か。</a:t>
            </a:r>
            <a:endParaRPr lang="en-JP" dirty="0"/>
          </a:p>
        </p:txBody>
      </p:sp>
      <p:sp>
        <p:nvSpPr>
          <p:cNvPr id="2" name="Slide Number Placeholder 1">
            <a:extLst>
              <a:ext uri="{FF2B5EF4-FFF2-40B4-BE49-F238E27FC236}">
                <a16:creationId xmlns:a16="http://schemas.microsoft.com/office/drawing/2014/main" id="{9EB6AB35-6137-0009-D8A7-9476FBAA4896}"/>
              </a:ext>
            </a:extLst>
          </p:cNvPr>
          <p:cNvSpPr>
            <a:spLocks noGrp="1"/>
          </p:cNvSpPr>
          <p:nvPr>
            <p:ph type="sldNum" sz="quarter" idx="12"/>
          </p:nvPr>
        </p:nvSpPr>
        <p:spPr/>
        <p:txBody>
          <a:bodyPr/>
          <a:lstStyle/>
          <a:p>
            <a:fld id="{A0B73B5B-4D98-3640-AE9D-0B488B8E4F8B}" type="slidenum">
              <a:rPr lang="en-JP" smtClean="0"/>
              <a:t>3</a:t>
            </a:fld>
            <a:endParaRPr lang="en-JP"/>
          </a:p>
        </p:txBody>
      </p:sp>
    </p:spTree>
    <p:extLst>
      <p:ext uri="{BB962C8B-B14F-4D97-AF65-F5344CB8AC3E}">
        <p14:creationId xmlns:p14="http://schemas.microsoft.com/office/powerpoint/2010/main" val="1825896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7A1AE-AA26-791A-FF5E-9F92B5A2CE45}"/>
              </a:ext>
            </a:extLst>
          </p:cNvPr>
          <p:cNvSpPr>
            <a:spLocks noGrp="1"/>
          </p:cNvSpPr>
          <p:nvPr>
            <p:ph type="title"/>
          </p:nvPr>
        </p:nvSpPr>
        <p:spPr/>
        <p:txBody>
          <a:bodyPr/>
          <a:lstStyle/>
          <a:p>
            <a:r>
              <a:rPr lang="zh-CN" altLang="en-US" dirty="0"/>
              <a:t>企業</a:t>
            </a:r>
            <a:r>
              <a:rPr lang="ja-JP" altLang="en-US"/>
              <a:t>の</a:t>
            </a:r>
            <a:r>
              <a:rPr lang="zh-CN" altLang="en-US" dirty="0"/>
              <a:t>調達戦略</a:t>
            </a:r>
            <a:endParaRPr lang="en-JP" dirty="0"/>
          </a:p>
        </p:txBody>
      </p:sp>
      <p:sp>
        <p:nvSpPr>
          <p:cNvPr id="4" name="Content Placeholder 3">
            <a:extLst>
              <a:ext uri="{FF2B5EF4-FFF2-40B4-BE49-F238E27FC236}">
                <a16:creationId xmlns:a16="http://schemas.microsoft.com/office/drawing/2014/main" id="{649AE77C-34AF-431C-342B-9C8D6EB15CCA}"/>
              </a:ext>
            </a:extLst>
          </p:cNvPr>
          <p:cNvSpPr>
            <a:spLocks noGrp="1"/>
          </p:cNvSpPr>
          <p:nvPr>
            <p:ph idx="1"/>
          </p:nvPr>
        </p:nvSpPr>
        <p:spPr/>
        <p:txBody>
          <a:bodyPr>
            <a:normAutofit fontScale="92500" lnSpcReduction="10000"/>
          </a:bodyPr>
          <a:lstStyle/>
          <a:p>
            <a:pPr marL="0" indent="0">
              <a:buNone/>
            </a:pPr>
            <a:r>
              <a:rPr lang="zh-CN" altLang="en-US" dirty="0"/>
              <a:t>先進国</a:t>
            </a:r>
            <a:r>
              <a:rPr lang="ja-JP" altLang="en-US"/>
              <a:t>の</a:t>
            </a:r>
            <a:r>
              <a:rPr lang="zh-CN" altLang="en-US" dirty="0"/>
              <a:t>企業</a:t>
            </a:r>
            <a:r>
              <a:rPr lang="ja-JP" altLang="en-US"/>
              <a:t>の</a:t>
            </a:r>
            <a:r>
              <a:rPr lang="zh-CN" altLang="en-US" dirty="0"/>
              <a:t>調達手段</a:t>
            </a:r>
            <a:endParaRPr lang="en-US" altLang="zh-CN" dirty="0"/>
          </a:p>
          <a:p>
            <a:pPr marL="0" indent="0">
              <a:buNone/>
            </a:pPr>
            <a:r>
              <a:rPr lang="zh-CN" altLang="en-US" dirty="0"/>
              <a:t>＜国内生産＞</a:t>
            </a:r>
            <a:endParaRPr lang="en-US" altLang="ja-JP" dirty="0"/>
          </a:p>
          <a:p>
            <a:r>
              <a:rPr lang="zh-CN" altLang="en-US" dirty="0"/>
              <a:t>国内自社工場</a:t>
            </a:r>
            <a:r>
              <a:rPr lang="ja-JP" altLang="en-US"/>
              <a:t>で</a:t>
            </a:r>
            <a:r>
              <a:rPr lang="zh-CN" altLang="en-US" dirty="0"/>
              <a:t>生産</a:t>
            </a:r>
            <a:r>
              <a:rPr lang="ja-JP" altLang="en-US"/>
              <a:t>する</a:t>
            </a:r>
            <a:r>
              <a:rPr lang="zh-CN" altLang="en-US" dirty="0"/>
              <a:t>国内自社生産</a:t>
            </a:r>
            <a:endParaRPr lang="en-US" altLang="zh-CN" dirty="0"/>
          </a:p>
          <a:p>
            <a:r>
              <a:rPr lang="zh-CN" altLang="en-US" dirty="0"/>
              <a:t>国内</a:t>
            </a:r>
            <a:r>
              <a:rPr lang="ja-JP" altLang="en-US"/>
              <a:t>の</a:t>
            </a:r>
            <a:r>
              <a:rPr lang="zh-CN" altLang="en-US" dirty="0"/>
              <a:t>非子会社</a:t>
            </a:r>
            <a:r>
              <a:rPr lang="ja-JP" altLang="en-US"/>
              <a:t>に</a:t>
            </a:r>
            <a:r>
              <a:rPr lang="zh-CN" altLang="en-US" dirty="0"/>
              <a:t>生産委託</a:t>
            </a:r>
            <a:r>
              <a:rPr lang="ja-JP" altLang="en-US"/>
              <a:t>する</a:t>
            </a:r>
            <a:r>
              <a:rPr lang="zh-CN" altLang="en-US" dirty="0"/>
              <a:t>国内生産委託</a:t>
            </a:r>
            <a:endParaRPr lang="en-US" altLang="zh-CN" dirty="0"/>
          </a:p>
          <a:p>
            <a:endParaRPr lang="en-US" altLang="zh-CN" dirty="0"/>
          </a:p>
          <a:p>
            <a:pPr marL="0" indent="0">
              <a:buNone/>
            </a:pPr>
            <a:r>
              <a:rPr lang="zh-CN" altLang="en-US" dirty="0"/>
              <a:t>＜海外生産</a:t>
            </a:r>
            <a:r>
              <a:rPr lang="en-US" altLang="zh-CN" dirty="0"/>
              <a:t>(</a:t>
            </a:r>
            <a:r>
              <a:rPr lang="en-US" dirty="0"/>
              <a:t>offshoring，</a:t>
            </a:r>
            <a:r>
              <a:rPr lang="ja-JP" altLang="en-US"/>
              <a:t>オフショアリング</a:t>
            </a:r>
            <a:r>
              <a:rPr lang="en-US" altLang="ja-JP" dirty="0"/>
              <a:t>) </a:t>
            </a:r>
            <a:r>
              <a:rPr lang="zh-CN" altLang="en-US" dirty="0"/>
              <a:t>＞</a:t>
            </a:r>
            <a:endParaRPr lang="en-US" altLang="zh-CN" dirty="0"/>
          </a:p>
          <a:p>
            <a:r>
              <a:rPr lang="zh-CN" altLang="en-US" dirty="0"/>
              <a:t>賃金</a:t>
            </a:r>
            <a:r>
              <a:rPr lang="ja-JP" altLang="en-US"/>
              <a:t>の</a:t>
            </a:r>
            <a:r>
              <a:rPr lang="zh-CN" altLang="en-US" dirty="0"/>
              <a:t>安</a:t>
            </a:r>
            <a:r>
              <a:rPr lang="ja-JP" altLang="en-US"/>
              <a:t>い</a:t>
            </a:r>
            <a:r>
              <a:rPr lang="zh-CN" altLang="en-US" dirty="0"/>
              <a:t>外国</a:t>
            </a:r>
            <a:r>
              <a:rPr lang="ja-JP" altLang="en-US"/>
              <a:t>の</a:t>
            </a:r>
            <a:r>
              <a:rPr lang="zh-CN" altLang="en-US" dirty="0"/>
              <a:t>非子会社</a:t>
            </a:r>
            <a:r>
              <a:rPr lang="ja-JP" altLang="en-US"/>
              <a:t>に</a:t>
            </a:r>
            <a:r>
              <a:rPr lang="zh-CN" altLang="en-US" dirty="0"/>
              <a:t>生産委託</a:t>
            </a:r>
            <a:r>
              <a:rPr lang="ja-JP" altLang="en-US"/>
              <a:t>する</a:t>
            </a:r>
            <a:r>
              <a:rPr lang="zh-CN" altLang="en-US" dirty="0"/>
              <a:t>外国生産委託</a:t>
            </a:r>
            <a:endParaRPr lang="en-US" altLang="zh-CN" dirty="0"/>
          </a:p>
          <a:p>
            <a:pPr marL="457200" lvl="1" indent="0">
              <a:buNone/>
            </a:pPr>
            <a:r>
              <a:rPr lang="en-US" altLang="zh-CN" dirty="0">
                <a:sym typeface="Wingdings" pitchFamily="2" charset="2"/>
              </a:rPr>
              <a:t></a:t>
            </a:r>
            <a:r>
              <a:rPr lang="zh-CN" altLang="en-US" dirty="0"/>
              <a:t>企業外輸入</a:t>
            </a:r>
            <a:r>
              <a:rPr lang="en-US" altLang="zh-CN" dirty="0"/>
              <a:t>(arm’s length import)</a:t>
            </a:r>
          </a:p>
          <a:p>
            <a:r>
              <a:rPr lang="zh-CN" altLang="en-US" dirty="0"/>
              <a:t>外国自社工場</a:t>
            </a:r>
            <a:r>
              <a:rPr lang="ja-JP" altLang="en-US"/>
              <a:t>で</a:t>
            </a:r>
            <a:r>
              <a:rPr lang="zh-CN" altLang="en-US" dirty="0"/>
              <a:t>生産</a:t>
            </a:r>
            <a:r>
              <a:rPr lang="ja-JP" altLang="en-US"/>
              <a:t>する</a:t>
            </a:r>
            <a:r>
              <a:rPr lang="zh-CN" altLang="en-US" dirty="0"/>
              <a:t>外国自社生産（垂直的</a:t>
            </a:r>
            <a:r>
              <a:rPr lang="en-US" altLang="zh-CN" dirty="0"/>
              <a:t>FDI</a:t>
            </a:r>
            <a:r>
              <a:rPr lang="zh-CN" altLang="en-US" dirty="0"/>
              <a:t>）</a:t>
            </a:r>
            <a:endParaRPr lang="en-US" altLang="zh-CN" dirty="0"/>
          </a:p>
          <a:p>
            <a:pPr marL="457200" lvl="1" indent="0">
              <a:buNone/>
            </a:pPr>
            <a:r>
              <a:rPr lang="en-US" altLang="zh-CN" dirty="0">
                <a:sym typeface="Wingdings" pitchFamily="2" charset="2"/>
              </a:rPr>
              <a:t></a:t>
            </a:r>
            <a:r>
              <a:rPr lang="zh-CN" altLang="en-US" dirty="0"/>
              <a:t>企業内輸入</a:t>
            </a:r>
            <a:r>
              <a:rPr lang="en-US" altLang="zh-CN" dirty="0"/>
              <a:t>(</a:t>
            </a:r>
            <a:r>
              <a:rPr lang="en-US" dirty="0"/>
              <a:t>intrafirm import)</a:t>
            </a:r>
            <a:endParaRPr lang="en-JP" dirty="0"/>
          </a:p>
        </p:txBody>
      </p:sp>
      <p:sp>
        <p:nvSpPr>
          <p:cNvPr id="2" name="Slide Number Placeholder 1">
            <a:extLst>
              <a:ext uri="{FF2B5EF4-FFF2-40B4-BE49-F238E27FC236}">
                <a16:creationId xmlns:a16="http://schemas.microsoft.com/office/drawing/2014/main" id="{8A7359A9-1744-BACD-ED06-18643FFF318D}"/>
              </a:ext>
            </a:extLst>
          </p:cNvPr>
          <p:cNvSpPr>
            <a:spLocks noGrp="1"/>
          </p:cNvSpPr>
          <p:nvPr>
            <p:ph type="sldNum" sz="quarter" idx="12"/>
          </p:nvPr>
        </p:nvSpPr>
        <p:spPr/>
        <p:txBody>
          <a:bodyPr/>
          <a:lstStyle/>
          <a:p>
            <a:fld id="{A0B73B5B-4D98-3640-AE9D-0B488B8E4F8B}" type="slidenum">
              <a:rPr lang="en-JP" smtClean="0"/>
              <a:t>30</a:t>
            </a:fld>
            <a:endParaRPr lang="en-JP"/>
          </a:p>
        </p:txBody>
      </p:sp>
    </p:spTree>
    <p:extLst>
      <p:ext uri="{BB962C8B-B14F-4D97-AF65-F5344CB8AC3E}">
        <p14:creationId xmlns:p14="http://schemas.microsoft.com/office/powerpoint/2010/main" val="26201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5FB7-13A5-FC5D-6943-A0FA99DB5863}"/>
              </a:ext>
            </a:extLst>
          </p:cNvPr>
          <p:cNvSpPr>
            <a:spLocks noGrp="1"/>
          </p:cNvSpPr>
          <p:nvPr>
            <p:ph type="title"/>
          </p:nvPr>
        </p:nvSpPr>
        <p:spPr/>
        <p:txBody>
          <a:bodyPr/>
          <a:lstStyle/>
          <a:p>
            <a:r>
              <a:rPr lang="en-JP" dirty="0"/>
              <a:t>生産性順序</a:t>
            </a:r>
          </a:p>
        </p:txBody>
      </p:sp>
      <p:sp>
        <p:nvSpPr>
          <p:cNvPr id="3" name="Content Placeholder 2">
            <a:extLst>
              <a:ext uri="{FF2B5EF4-FFF2-40B4-BE49-F238E27FC236}">
                <a16:creationId xmlns:a16="http://schemas.microsoft.com/office/drawing/2014/main" id="{4E0095A1-72F0-51B8-0D19-F1C85E3426D3}"/>
              </a:ext>
            </a:extLst>
          </p:cNvPr>
          <p:cNvSpPr>
            <a:spLocks noGrp="1"/>
          </p:cNvSpPr>
          <p:nvPr>
            <p:ph idx="1"/>
          </p:nvPr>
        </p:nvSpPr>
        <p:spPr/>
        <p:txBody>
          <a:bodyPr/>
          <a:lstStyle/>
          <a:p>
            <a:r>
              <a:rPr lang="en-JP" dirty="0"/>
              <a:t>産業により各調達手段の固定費用や利潤式の傾きは異なると考えられ、一意に生産性順序は定まらない可能性がある。</a:t>
            </a:r>
          </a:p>
          <a:p>
            <a:r>
              <a:rPr lang="en-JP" dirty="0"/>
              <a:t>以下では、一連の仮定を置いて、各調達手段と企業の生産性との関係を導き出す。</a:t>
            </a:r>
          </a:p>
          <a:p>
            <a:endParaRPr lang="en-JP" dirty="0"/>
          </a:p>
        </p:txBody>
      </p:sp>
      <p:sp>
        <p:nvSpPr>
          <p:cNvPr id="4" name="Slide Number Placeholder 3">
            <a:extLst>
              <a:ext uri="{FF2B5EF4-FFF2-40B4-BE49-F238E27FC236}">
                <a16:creationId xmlns:a16="http://schemas.microsoft.com/office/drawing/2014/main" id="{2736F1FE-6622-599B-702A-018B8961F8A9}"/>
              </a:ext>
            </a:extLst>
          </p:cNvPr>
          <p:cNvSpPr>
            <a:spLocks noGrp="1"/>
          </p:cNvSpPr>
          <p:nvPr>
            <p:ph type="sldNum" sz="quarter" idx="12"/>
          </p:nvPr>
        </p:nvSpPr>
        <p:spPr/>
        <p:txBody>
          <a:bodyPr/>
          <a:lstStyle/>
          <a:p>
            <a:fld id="{A0B73B5B-4D98-3640-AE9D-0B488B8E4F8B}" type="slidenum">
              <a:rPr lang="en-JP" smtClean="0"/>
              <a:t>31</a:t>
            </a:fld>
            <a:endParaRPr lang="en-JP"/>
          </a:p>
        </p:txBody>
      </p:sp>
    </p:spTree>
    <p:extLst>
      <p:ext uri="{BB962C8B-B14F-4D97-AF65-F5344CB8AC3E}">
        <p14:creationId xmlns:p14="http://schemas.microsoft.com/office/powerpoint/2010/main" val="1752491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838B-5BBB-8EE7-192C-5C6A926132E6}"/>
              </a:ext>
            </a:extLst>
          </p:cNvPr>
          <p:cNvSpPr>
            <a:spLocks noGrp="1"/>
          </p:cNvSpPr>
          <p:nvPr>
            <p:ph type="title"/>
          </p:nvPr>
        </p:nvSpPr>
        <p:spPr/>
        <p:txBody>
          <a:bodyPr/>
          <a:lstStyle/>
          <a:p>
            <a:r>
              <a:rPr lang="en-JP" dirty="0"/>
              <a:t>固定費用に関する仮定例</a:t>
            </a:r>
          </a:p>
        </p:txBody>
      </p:sp>
      <p:sp>
        <p:nvSpPr>
          <p:cNvPr id="3" name="Content Placeholder 2">
            <a:extLst>
              <a:ext uri="{FF2B5EF4-FFF2-40B4-BE49-F238E27FC236}">
                <a16:creationId xmlns:a16="http://schemas.microsoft.com/office/drawing/2014/main" id="{0FBC9411-4692-90D3-81E0-DC2462CDB302}"/>
              </a:ext>
            </a:extLst>
          </p:cNvPr>
          <p:cNvSpPr>
            <a:spLocks noGrp="1"/>
          </p:cNvSpPr>
          <p:nvPr>
            <p:ph idx="1"/>
          </p:nvPr>
        </p:nvSpPr>
        <p:spPr/>
        <p:txBody>
          <a:bodyPr/>
          <a:lstStyle/>
          <a:p>
            <a:pPr marL="0" indent="0">
              <a:buNone/>
            </a:pPr>
            <a:r>
              <a:rPr lang="en-US" altLang="zh-CN" dirty="0"/>
              <a:t>[</a:t>
            </a:r>
            <a:r>
              <a:rPr lang="zh-CN" altLang="en-US" dirty="0"/>
              <a:t>仮定</a:t>
            </a:r>
            <a:r>
              <a:rPr lang="en-US" altLang="zh-CN" dirty="0"/>
              <a:t>]</a:t>
            </a:r>
            <a:r>
              <a:rPr lang="zh-CN" altLang="en-US" dirty="0"/>
              <a:t>自社生産</a:t>
            </a:r>
            <a:r>
              <a:rPr lang="ja-JP" altLang="en-US"/>
              <a:t>の</a:t>
            </a:r>
            <a:r>
              <a:rPr lang="zh-CN" altLang="en-US" dirty="0"/>
              <a:t>固定費用</a:t>
            </a:r>
            <a:r>
              <a:rPr lang="ja-JP" altLang="en-US"/>
              <a:t>が</a:t>
            </a:r>
            <a:r>
              <a:rPr lang="zh-CN" altLang="en-US" dirty="0"/>
              <a:t>生産委託</a:t>
            </a:r>
            <a:r>
              <a:rPr lang="ja-JP" altLang="en-US"/>
              <a:t>の</a:t>
            </a:r>
            <a:r>
              <a:rPr lang="zh-CN" altLang="en-US" dirty="0"/>
              <a:t>固定費用</a:t>
            </a:r>
            <a:r>
              <a:rPr lang="ja-JP" altLang="en-US"/>
              <a:t>よりも</a:t>
            </a:r>
            <a:r>
              <a:rPr lang="zh-CN" altLang="en-US" dirty="0"/>
              <a:t>高</a:t>
            </a:r>
            <a:r>
              <a:rPr lang="ja-JP" altLang="en-US"/>
              <a:t>い。</a:t>
            </a:r>
            <a:endParaRPr lang="en-US" altLang="ja-JP" dirty="0"/>
          </a:p>
          <a:p>
            <a:pPr marL="0" indent="0">
              <a:buNone/>
            </a:pPr>
            <a:r>
              <a:rPr lang="en-US" altLang="zh-CN" dirty="0"/>
              <a:t>[</a:t>
            </a:r>
            <a:r>
              <a:rPr lang="zh-CN" altLang="en-US" dirty="0"/>
              <a:t>仮定</a:t>
            </a:r>
            <a:r>
              <a:rPr lang="en-US" altLang="zh-CN" dirty="0"/>
              <a:t>]</a:t>
            </a:r>
            <a:r>
              <a:rPr lang="zh-CN" altLang="en-US" dirty="0"/>
              <a:t>海外生産</a:t>
            </a:r>
            <a:r>
              <a:rPr lang="ja-JP" altLang="en-US"/>
              <a:t>の</a:t>
            </a:r>
            <a:r>
              <a:rPr lang="zh-CN" altLang="en-US" dirty="0"/>
              <a:t>固定費用</a:t>
            </a:r>
            <a:r>
              <a:rPr lang="ja-JP" altLang="en-US"/>
              <a:t>が</a:t>
            </a:r>
            <a:r>
              <a:rPr lang="zh-CN" altLang="en-US" dirty="0"/>
              <a:t>国内生産</a:t>
            </a:r>
            <a:r>
              <a:rPr lang="ja-JP" altLang="en-US"/>
              <a:t>の</a:t>
            </a:r>
            <a:r>
              <a:rPr lang="zh-CN" altLang="en-US" dirty="0"/>
              <a:t>固定費用</a:t>
            </a:r>
            <a:r>
              <a:rPr lang="ja-JP" altLang="en-US"/>
              <a:t>よりも</a:t>
            </a:r>
            <a:r>
              <a:rPr lang="zh-CN" altLang="en-US" dirty="0"/>
              <a:t>高</a:t>
            </a:r>
            <a:r>
              <a:rPr lang="ja-JP" altLang="en-US"/>
              <a:t>い。</a:t>
            </a:r>
            <a:endParaRPr lang="en-US" altLang="ja-JP" dirty="0"/>
          </a:p>
          <a:p>
            <a:pPr marL="0" indent="0">
              <a:buNone/>
            </a:pPr>
            <a:r>
              <a:rPr lang="en-US" altLang="ja-JP" dirty="0">
                <a:sym typeface="Wingdings" pitchFamily="2" charset="2"/>
              </a:rPr>
              <a:t></a:t>
            </a:r>
            <a:r>
              <a:rPr lang="ja-JP" altLang="en-US"/>
              <a:t>そのため，</a:t>
            </a:r>
            <a:r>
              <a:rPr lang="zh-CN" altLang="en-US" dirty="0"/>
              <a:t>外国自社生産</a:t>
            </a:r>
            <a:r>
              <a:rPr lang="ja-JP" altLang="en-US"/>
              <a:t>の</a:t>
            </a:r>
            <a:r>
              <a:rPr lang="zh-CN" altLang="en-US" dirty="0"/>
              <a:t>切片</a:t>
            </a:r>
            <a:r>
              <a:rPr lang="ja-JP" altLang="en-US"/>
              <a:t>の</a:t>
            </a:r>
            <a:r>
              <a:rPr lang="zh-CN" altLang="en-US" dirty="0"/>
              <a:t>絶対値</a:t>
            </a:r>
            <a:r>
              <a:rPr lang="ja-JP" altLang="en-US"/>
              <a:t>が</a:t>
            </a:r>
            <a:r>
              <a:rPr lang="zh-CN" altLang="en-US" dirty="0"/>
              <a:t>最</a:t>
            </a:r>
            <a:r>
              <a:rPr lang="ja-JP" altLang="en-US"/>
              <a:t>も</a:t>
            </a:r>
            <a:r>
              <a:rPr lang="zh-CN" altLang="en-US" dirty="0"/>
              <a:t>大</a:t>
            </a:r>
            <a:r>
              <a:rPr lang="ja-JP" altLang="en-US"/>
              <a:t>きい。</a:t>
            </a:r>
            <a:endParaRPr lang="en-US" altLang="ja-JP" dirty="0"/>
          </a:p>
          <a:p>
            <a:pPr marL="0" indent="0">
              <a:buNone/>
            </a:pPr>
            <a:endParaRPr lang="en-US" altLang="zh-CN" dirty="0"/>
          </a:p>
          <a:p>
            <a:pPr marL="0" indent="0">
              <a:buNone/>
            </a:pPr>
            <a:r>
              <a:rPr lang="en-US" altLang="zh-CN" dirty="0"/>
              <a:t>[</a:t>
            </a:r>
            <a:r>
              <a:rPr lang="zh-CN" altLang="en-US" dirty="0"/>
              <a:t>仮定</a:t>
            </a:r>
            <a:r>
              <a:rPr lang="en-US" altLang="zh-CN" dirty="0"/>
              <a:t>]</a:t>
            </a:r>
            <a:r>
              <a:rPr lang="zh-CN" altLang="en-US" dirty="0"/>
              <a:t>海外生産</a:t>
            </a:r>
            <a:r>
              <a:rPr lang="ja-JP" altLang="en-US"/>
              <a:t>が</a:t>
            </a:r>
            <a:r>
              <a:rPr lang="zh-CN" altLang="en-US" dirty="0"/>
              <a:t>比較的困難</a:t>
            </a:r>
            <a:r>
              <a:rPr lang="ja-JP" altLang="en-US"/>
              <a:t>であり，</a:t>
            </a:r>
            <a:r>
              <a:rPr lang="zh-CN" altLang="en-US" dirty="0"/>
              <a:t>外国生産委託</a:t>
            </a:r>
            <a:r>
              <a:rPr lang="ja-JP" altLang="en-US"/>
              <a:t>の</a:t>
            </a:r>
            <a:r>
              <a:rPr lang="zh-CN" altLang="en-US" dirty="0"/>
              <a:t>固定費用</a:t>
            </a:r>
            <a:r>
              <a:rPr lang="ja-JP" altLang="en-US"/>
              <a:t>は</a:t>
            </a:r>
            <a:r>
              <a:rPr lang="zh-CN" altLang="en-US" dirty="0"/>
              <a:t>国内自社生産</a:t>
            </a:r>
            <a:r>
              <a:rPr lang="ja-JP" altLang="en-US"/>
              <a:t>の</a:t>
            </a:r>
            <a:r>
              <a:rPr lang="zh-CN" altLang="en-US" dirty="0"/>
              <a:t>固定費用</a:t>
            </a:r>
            <a:r>
              <a:rPr lang="ja-JP" altLang="en-US"/>
              <a:t>よりも</a:t>
            </a:r>
            <a:r>
              <a:rPr lang="zh-CN" altLang="en-US" dirty="0"/>
              <a:t>高</a:t>
            </a:r>
            <a:r>
              <a:rPr lang="ja-JP" altLang="en-US"/>
              <a:t>い。</a:t>
            </a:r>
            <a:endParaRPr lang="en-JP" dirty="0"/>
          </a:p>
        </p:txBody>
      </p:sp>
      <p:sp>
        <p:nvSpPr>
          <p:cNvPr id="4" name="Slide Number Placeholder 3">
            <a:extLst>
              <a:ext uri="{FF2B5EF4-FFF2-40B4-BE49-F238E27FC236}">
                <a16:creationId xmlns:a16="http://schemas.microsoft.com/office/drawing/2014/main" id="{92E055E1-3182-524E-BB5F-1CC8188C0250}"/>
              </a:ext>
            </a:extLst>
          </p:cNvPr>
          <p:cNvSpPr>
            <a:spLocks noGrp="1"/>
          </p:cNvSpPr>
          <p:nvPr>
            <p:ph type="sldNum" sz="quarter" idx="12"/>
          </p:nvPr>
        </p:nvSpPr>
        <p:spPr/>
        <p:txBody>
          <a:bodyPr/>
          <a:lstStyle/>
          <a:p>
            <a:fld id="{A0B73B5B-4D98-3640-AE9D-0B488B8E4F8B}" type="slidenum">
              <a:rPr lang="en-JP" smtClean="0"/>
              <a:t>32</a:t>
            </a:fld>
            <a:endParaRPr lang="en-JP"/>
          </a:p>
        </p:txBody>
      </p:sp>
    </p:spTree>
    <p:extLst>
      <p:ext uri="{BB962C8B-B14F-4D97-AF65-F5344CB8AC3E}">
        <p14:creationId xmlns:p14="http://schemas.microsoft.com/office/powerpoint/2010/main" val="208684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595B-A10B-6ED7-E42D-DDFA07C8234E}"/>
              </a:ext>
            </a:extLst>
          </p:cNvPr>
          <p:cNvSpPr>
            <a:spLocks noGrp="1"/>
          </p:cNvSpPr>
          <p:nvPr>
            <p:ph type="title"/>
          </p:nvPr>
        </p:nvSpPr>
        <p:spPr/>
        <p:txBody>
          <a:bodyPr/>
          <a:lstStyle/>
          <a:p>
            <a:r>
              <a:rPr lang="en-JP" dirty="0"/>
              <a:t>利潤式の傾きに関する仮定例</a:t>
            </a:r>
          </a:p>
        </p:txBody>
      </p:sp>
      <p:sp>
        <p:nvSpPr>
          <p:cNvPr id="3" name="Content Placeholder 2">
            <a:extLst>
              <a:ext uri="{FF2B5EF4-FFF2-40B4-BE49-F238E27FC236}">
                <a16:creationId xmlns:a16="http://schemas.microsoft.com/office/drawing/2014/main" id="{D2D5BE18-7E85-93F3-C1DB-088A2EDE92F9}"/>
              </a:ext>
            </a:extLst>
          </p:cNvPr>
          <p:cNvSpPr>
            <a:spLocks noGrp="1"/>
          </p:cNvSpPr>
          <p:nvPr>
            <p:ph idx="1"/>
          </p:nvPr>
        </p:nvSpPr>
        <p:spPr/>
        <p:txBody>
          <a:bodyPr/>
          <a:lstStyle/>
          <a:p>
            <a:pPr marL="0" indent="0">
              <a:buNone/>
            </a:pPr>
            <a:r>
              <a:rPr lang="en-US" altLang="zh-CN" dirty="0"/>
              <a:t>[</a:t>
            </a:r>
            <a:r>
              <a:rPr lang="zh-CN" altLang="en-US" dirty="0"/>
              <a:t>仮定</a:t>
            </a:r>
            <a:r>
              <a:rPr lang="en-US" altLang="zh-CN" dirty="0"/>
              <a:t>]</a:t>
            </a:r>
            <a:r>
              <a:rPr lang="zh-CN" altLang="en-US" dirty="0"/>
              <a:t>生産委託</a:t>
            </a:r>
            <a:r>
              <a:rPr lang="ja-JP" altLang="en-US"/>
              <a:t>よりも</a:t>
            </a:r>
            <a:r>
              <a:rPr lang="zh-CN" altLang="en-US" dirty="0"/>
              <a:t>自社生産</a:t>
            </a:r>
            <a:r>
              <a:rPr lang="ja-JP" altLang="en-US"/>
              <a:t>の</a:t>
            </a:r>
            <a:r>
              <a:rPr lang="zh-CN" altLang="en-US" dirty="0"/>
              <a:t>方</a:t>
            </a:r>
            <a:r>
              <a:rPr lang="ja-JP" altLang="en-US"/>
              <a:t>が</a:t>
            </a:r>
            <a:r>
              <a:rPr lang="zh-CN" altLang="en-US" dirty="0"/>
              <a:t>利潤</a:t>
            </a:r>
            <a:r>
              <a:rPr lang="ja-JP" altLang="en-US"/>
              <a:t>が</a:t>
            </a:r>
            <a:r>
              <a:rPr lang="zh-CN" altLang="en-US" dirty="0"/>
              <a:t>得</a:t>
            </a:r>
            <a:r>
              <a:rPr lang="ja-JP" altLang="en-US"/>
              <a:t>やすく，</a:t>
            </a:r>
            <a:r>
              <a:rPr lang="zh-CN" altLang="en-US" dirty="0"/>
              <a:t>利潤式</a:t>
            </a:r>
            <a:r>
              <a:rPr lang="ja-JP" altLang="en-US"/>
              <a:t>の</a:t>
            </a:r>
            <a:r>
              <a:rPr lang="zh-CN" altLang="en-US" dirty="0"/>
              <a:t>傾</a:t>
            </a:r>
            <a:r>
              <a:rPr lang="ja-JP" altLang="en-US"/>
              <a:t>きは</a:t>
            </a:r>
            <a:r>
              <a:rPr lang="zh-CN" altLang="en-US" dirty="0"/>
              <a:t>大</a:t>
            </a:r>
            <a:r>
              <a:rPr lang="ja-JP" altLang="en-US"/>
              <a:t>きい。</a:t>
            </a:r>
            <a:endParaRPr lang="en-US" altLang="ja-JP" dirty="0"/>
          </a:p>
          <a:p>
            <a:pPr marL="457200" lvl="1" indent="0">
              <a:buNone/>
            </a:pPr>
            <a:r>
              <a:rPr lang="zh-CN" altLang="en-US" dirty="0"/>
              <a:t>生産委託</a:t>
            </a:r>
            <a:r>
              <a:rPr lang="ja-JP" altLang="en-US"/>
              <a:t>の</a:t>
            </a:r>
            <a:r>
              <a:rPr lang="zh-CN" altLang="en-US" dirty="0"/>
              <a:t>場合，委託先企業</a:t>
            </a:r>
            <a:r>
              <a:rPr lang="ja-JP" altLang="en-US"/>
              <a:t>に</a:t>
            </a:r>
            <a:r>
              <a:rPr lang="zh-CN" altLang="en-US" dirty="0"/>
              <a:t>収入</a:t>
            </a:r>
            <a:r>
              <a:rPr lang="ja-JP" altLang="en-US"/>
              <a:t>の</a:t>
            </a:r>
            <a:r>
              <a:rPr lang="zh-CN" altLang="en-US" dirty="0"/>
              <a:t>一部</a:t>
            </a:r>
            <a:r>
              <a:rPr lang="ja-JP" altLang="en-US"/>
              <a:t>を</a:t>
            </a:r>
            <a:r>
              <a:rPr lang="zh-CN" altLang="en-US" dirty="0"/>
              <a:t>外注費</a:t>
            </a:r>
            <a:r>
              <a:rPr lang="ja-JP" altLang="en-US"/>
              <a:t>として</a:t>
            </a:r>
            <a:r>
              <a:rPr lang="zh-CN" altLang="en-US" dirty="0"/>
              <a:t>支払</a:t>
            </a:r>
            <a:r>
              <a:rPr lang="ja-JP" altLang="en-US"/>
              <a:t>わなければならないため。</a:t>
            </a:r>
            <a:endParaRPr lang="en-US" altLang="ja-JP" dirty="0"/>
          </a:p>
          <a:p>
            <a:pPr marL="457200" lvl="1" indent="0">
              <a:buNone/>
            </a:pPr>
            <a:endParaRPr lang="en-US" altLang="ja-JP" dirty="0"/>
          </a:p>
          <a:p>
            <a:pPr marL="0" indent="0">
              <a:buNone/>
            </a:pPr>
            <a:r>
              <a:rPr lang="en-US" altLang="zh-CN" dirty="0"/>
              <a:t>[</a:t>
            </a:r>
            <a:r>
              <a:rPr lang="zh-CN" altLang="en-US" dirty="0"/>
              <a:t>仮定</a:t>
            </a:r>
            <a:r>
              <a:rPr lang="en-US" altLang="zh-CN" dirty="0"/>
              <a:t>]</a:t>
            </a:r>
            <a:r>
              <a:rPr lang="zh-CN" altLang="en-US" dirty="0"/>
              <a:t>低賃金</a:t>
            </a:r>
            <a:r>
              <a:rPr lang="ja-JP" altLang="en-US"/>
              <a:t>を</a:t>
            </a:r>
            <a:r>
              <a:rPr lang="zh-CN" altLang="en-US" dirty="0"/>
              <a:t>利用</a:t>
            </a:r>
            <a:r>
              <a:rPr lang="ja-JP" altLang="en-US"/>
              <a:t>できる</a:t>
            </a:r>
            <a:r>
              <a:rPr lang="zh-CN" altLang="en-US" dirty="0"/>
              <a:t>外国生産委託</a:t>
            </a:r>
            <a:r>
              <a:rPr lang="ja-JP" altLang="en-US"/>
              <a:t>の</a:t>
            </a:r>
            <a:r>
              <a:rPr lang="zh-CN" altLang="en-US" dirty="0"/>
              <a:t>利潤式</a:t>
            </a:r>
            <a:r>
              <a:rPr lang="ja-JP" altLang="en-US"/>
              <a:t>の</a:t>
            </a:r>
            <a:r>
              <a:rPr lang="zh-CN" altLang="en-US" dirty="0"/>
              <a:t>傾</a:t>
            </a:r>
            <a:r>
              <a:rPr lang="ja-JP" altLang="en-US"/>
              <a:t>きは，</a:t>
            </a:r>
            <a:r>
              <a:rPr lang="zh-CN" altLang="en-US" dirty="0"/>
              <a:t>国内自社生産</a:t>
            </a:r>
            <a:r>
              <a:rPr lang="ja-JP" altLang="en-US"/>
              <a:t>の</a:t>
            </a:r>
            <a:r>
              <a:rPr lang="zh-CN" altLang="en-US" dirty="0"/>
              <a:t>利潤式</a:t>
            </a:r>
            <a:r>
              <a:rPr lang="ja-JP" altLang="en-US"/>
              <a:t>の</a:t>
            </a:r>
            <a:r>
              <a:rPr lang="zh-CN" altLang="en-US" dirty="0"/>
              <a:t>傾</a:t>
            </a:r>
            <a:r>
              <a:rPr lang="ja-JP" altLang="en-US"/>
              <a:t>きよりも</a:t>
            </a:r>
            <a:r>
              <a:rPr lang="zh-CN" altLang="en-US" dirty="0"/>
              <a:t>大</a:t>
            </a:r>
            <a:r>
              <a:rPr lang="ja-JP" altLang="en-US"/>
              <a:t>きい。</a:t>
            </a:r>
            <a:endParaRPr lang="en-JP" dirty="0"/>
          </a:p>
        </p:txBody>
      </p:sp>
      <p:sp>
        <p:nvSpPr>
          <p:cNvPr id="4" name="Slide Number Placeholder 3">
            <a:extLst>
              <a:ext uri="{FF2B5EF4-FFF2-40B4-BE49-F238E27FC236}">
                <a16:creationId xmlns:a16="http://schemas.microsoft.com/office/drawing/2014/main" id="{6F9785B1-A520-833B-7915-8388076BAD33}"/>
              </a:ext>
            </a:extLst>
          </p:cNvPr>
          <p:cNvSpPr>
            <a:spLocks noGrp="1"/>
          </p:cNvSpPr>
          <p:nvPr>
            <p:ph type="sldNum" sz="quarter" idx="12"/>
          </p:nvPr>
        </p:nvSpPr>
        <p:spPr/>
        <p:txBody>
          <a:bodyPr/>
          <a:lstStyle/>
          <a:p>
            <a:fld id="{A0B73B5B-4D98-3640-AE9D-0B488B8E4F8B}" type="slidenum">
              <a:rPr lang="en-JP" smtClean="0"/>
              <a:t>33</a:t>
            </a:fld>
            <a:endParaRPr lang="en-JP"/>
          </a:p>
        </p:txBody>
      </p:sp>
    </p:spTree>
    <p:extLst>
      <p:ext uri="{BB962C8B-B14F-4D97-AF65-F5344CB8AC3E}">
        <p14:creationId xmlns:p14="http://schemas.microsoft.com/office/powerpoint/2010/main" val="1899153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779B-17D2-8F63-4805-45F3FA276B47}"/>
              </a:ext>
            </a:extLst>
          </p:cNvPr>
          <p:cNvSpPr>
            <a:spLocks noGrp="1"/>
          </p:cNvSpPr>
          <p:nvPr>
            <p:ph type="title"/>
          </p:nvPr>
        </p:nvSpPr>
        <p:spPr/>
        <p:txBody>
          <a:bodyPr/>
          <a:lstStyle/>
          <a:p>
            <a:r>
              <a:rPr lang="en-JP" dirty="0"/>
              <a:t>自社生産の利潤式</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617568-16A6-0C90-EA78-9C797C01A269}"/>
                  </a:ext>
                </a:extLst>
              </p:cNvPr>
              <p:cNvSpPr>
                <a:spLocks noGrp="1"/>
              </p:cNvSpPr>
              <p:nvPr>
                <p:ph idx="1"/>
              </p:nvPr>
            </p:nvSpPr>
            <p:spPr/>
            <p:txBody>
              <a:bodyPr>
                <a:normAutofit/>
              </a:bodyPr>
              <a:lstStyle/>
              <a:p>
                <a:pPr marL="0" indent="0" algn="just">
                  <a:buNone/>
                </a:pPr>
                <a:r>
                  <a:rPr lang="ja-JP" sz="3200">
                    <a:effectLst/>
                    <a:cs typeface="MS Mincho" panose="02020609040205080304" pitchFamily="49" charset="-128"/>
                  </a:rPr>
                  <a:t>国内自社生産（</a:t>
                </a:r>
                <a:r>
                  <a:rPr lang="en-US" sz="3200" dirty="0">
                    <a:effectLst/>
                    <a:cs typeface="MS Mincho" panose="02020609040205080304" pitchFamily="49" charset="-128"/>
                  </a:rPr>
                  <a:t>Domestic production</a:t>
                </a:r>
                <a:r>
                  <a:rPr lang="ja-JP" sz="3200">
                    <a:effectLst/>
                    <a:cs typeface="MS Mincho" panose="02020609040205080304" pitchFamily="49" charset="-128"/>
                  </a:rPr>
                  <a:t>）の利潤式</a:t>
                </a:r>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14:m>
                  <m:oMathPara xmlns:m="http://schemas.openxmlformats.org/officeDocument/2006/math">
                    <m:oMathParaPr>
                      <m:jc m:val="centerGroup"/>
                    </m:oMathParaPr>
                    <m:oMath xmlns:m="http://schemas.openxmlformats.org/officeDocument/2006/math">
                      <m:eqArr>
                        <m:eqArr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eqArrPr>
                        <m:e>
                          <m:sSup>
                            <m:sSup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sSupPr>
                            <m:e>
                              <m:r>
                                <a:rPr lang="en-US" sz="3200" i="1">
                                  <a:effectLst/>
                                  <a:latin typeface="Cambria Math" panose="02040503050406030204" pitchFamily="18" charset="0"/>
                                  <a:ea typeface="MS Mincho" panose="02020609040205080304" pitchFamily="49" charset="-128"/>
                                  <a:cs typeface="MS Mincho" panose="02020609040205080304" pitchFamily="49" charset="-128"/>
                                </a:rPr>
                                <m:t>𝜋</m:t>
                              </m:r>
                            </m:e>
                            <m:sup>
                              <m:r>
                                <a:rPr lang="en-US" sz="3200" i="1">
                                  <a:effectLst/>
                                  <a:latin typeface="Cambria Math" panose="02040503050406030204" pitchFamily="18" charset="0"/>
                                  <a:ea typeface="MS Mincho" panose="02020609040205080304" pitchFamily="49" charset="-128"/>
                                  <a:cs typeface="MS Mincho" panose="02020609040205080304" pitchFamily="49" charset="-128"/>
                                </a:rPr>
                                <m:t>𝐷</m:t>
                              </m:r>
                            </m:sup>
                          </m:sSup>
                          <m:r>
                            <a:rPr lang="en-US" sz="3200" i="1">
                              <a:effectLst/>
                              <a:latin typeface="Cambria Math" panose="02040503050406030204" pitchFamily="18" charset="0"/>
                              <a:ea typeface="MS Mincho" panose="02020609040205080304" pitchFamily="49" charset="-128"/>
                              <a:cs typeface="MS Mincho" panose="02020609040205080304" pitchFamily="49" charset="-128"/>
                            </a:rPr>
                            <m:t>=2</m:t>
                          </m:r>
                          <m:r>
                            <a:rPr lang="en-US" sz="3200" i="1">
                              <a:effectLst/>
                              <a:latin typeface="Cambria Math" panose="02040503050406030204" pitchFamily="18" charset="0"/>
                              <a:ea typeface="MS Mincho" panose="02020609040205080304" pitchFamily="49" charset="-128"/>
                              <a:cs typeface="MS Mincho" panose="02020609040205080304" pitchFamily="49" charset="-128"/>
                            </a:rPr>
                            <m:t>𝜑</m:t>
                          </m:r>
                          <m:r>
                            <a:rPr lang="en-US" sz="3200" i="1">
                              <a:effectLst/>
                              <a:latin typeface="Cambria Math" panose="02040503050406030204" pitchFamily="18" charset="0"/>
                              <a:ea typeface="MS Mincho" panose="02020609040205080304" pitchFamily="49" charset="-128"/>
                              <a:cs typeface="MS Mincho" panose="02020609040205080304" pitchFamily="49" charset="-128"/>
                            </a:rPr>
                            <m:t>−40#</m:t>
                          </m:r>
                        </m:e>
                      </m:eqArr>
                    </m:oMath>
                  </m:oMathPara>
                </a14:m>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r>
                  <a:rPr lang="ja-JP" sz="3200">
                    <a:effectLst/>
                    <a:cs typeface="MS Mincho" panose="02020609040205080304" pitchFamily="49" charset="-128"/>
                  </a:rPr>
                  <a:t>外国自社生産（</a:t>
                </a:r>
                <a:r>
                  <a:rPr lang="en-US" sz="3200" dirty="0">
                    <a:effectLst/>
                    <a:cs typeface="MS Mincho" panose="02020609040205080304" pitchFamily="49" charset="-128"/>
                  </a:rPr>
                  <a:t>FDI</a:t>
                </a:r>
                <a:r>
                  <a:rPr lang="ja-JP" sz="3200">
                    <a:effectLst/>
                    <a:cs typeface="MS Mincho" panose="02020609040205080304" pitchFamily="49" charset="-128"/>
                  </a:rPr>
                  <a:t>）の利潤式</a:t>
                </a:r>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buNone/>
                </a:pPr>
                <a14:m>
                  <m:oMathPara xmlns:m="http://schemas.openxmlformats.org/officeDocument/2006/math">
                    <m:oMathParaPr>
                      <m:jc m:val="centerGroup"/>
                    </m:oMathParaPr>
                    <m:oMath xmlns:m="http://schemas.openxmlformats.org/officeDocument/2006/math">
                      <m:eqArr>
                        <m:eqArr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eqArrPr>
                        <m:e>
                          <m:sSup>
                            <m:sSup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sSupPr>
                            <m:e>
                              <m:r>
                                <a:rPr lang="en-US" sz="3200" i="1">
                                  <a:effectLst/>
                                  <a:latin typeface="Cambria Math" panose="02040503050406030204" pitchFamily="18" charset="0"/>
                                  <a:ea typeface="MS Mincho" panose="02020609040205080304" pitchFamily="49" charset="-128"/>
                                  <a:cs typeface="MS Mincho" panose="02020609040205080304" pitchFamily="49" charset="-128"/>
                                </a:rPr>
                                <m:t>𝜋</m:t>
                              </m:r>
                            </m:e>
                            <m:sup>
                              <m:r>
                                <a:rPr lang="en-US" sz="3200" i="1">
                                  <a:effectLst/>
                                  <a:latin typeface="Cambria Math" panose="02040503050406030204" pitchFamily="18" charset="0"/>
                                  <a:ea typeface="MS Mincho" panose="02020609040205080304" pitchFamily="49" charset="-128"/>
                                  <a:cs typeface="MS Mincho" panose="02020609040205080304" pitchFamily="49" charset="-128"/>
                                </a:rPr>
                                <m:t>𝐼</m:t>
                              </m:r>
                            </m:sup>
                          </m:sSup>
                          <m:r>
                            <a:rPr lang="en-US" sz="3200" i="1">
                              <a:effectLst/>
                              <a:latin typeface="Cambria Math" panose="02040503050406030204" pitchFamily="18" charset="0"/>
                              <a:ea typeface="MS Mincho" panose="02020609040205080304" pitchFamily="49" charset="-128"/>
                              <a:cs typeface="MS Mincho" panose="02020609040205080304" pitchFamily="49" charset="-128"/>
                            </a:rPr>
                            <m:t>=10</m:t>
                          </m:r>
                          <m:r>
                            <a:rPr lang="en-US" sz="3200" i="1">
                              <a:effectLst/>
                              <a:latin typeface="Cambria Math" panose="02040503050406030204" pitchFamily="18" charset="0"/>
                              <a:ea typeface="MS Mincho" panose="02020609040205080304" pitchFamily="49" charset="-128"/>
                              <a:cs typeface="MS Mincho" panose="02020609040205080304" pitchFamily="49" charset="-128"/>
                            </a:rPr>
                            <m:t>𝜑</m:t>
                          </m:r>
                          <m:r>
                            <a:rPr lang="en-US" sz="3200" i="1">
                              <a:effectLst/>
                              <a:latin typeface="Cambria Math" panose="02040503050406030204" pitchFamily="18" charset="0"/>
                              <a:ea typeface="MS Mincho" panose="02020609040205080304" pitchFamily="49" charset="-128"/>
                              <a:cs typeface="MS Mincho" panose="02020609040205080304" pitchFamily="49" charset="-128"/>
                            </a:rPr>
                            <m:t>−360#</m:t>
                          </m:r>
                        </m:e>
                      </m:eqArr>
                    </m:oMath>
                  </m:oMathPara>
                </a14:m>
                <a:endParaRPr lang="en-JP" sz="3200" dirty="0">
                  <a:effectLst/>
                </a:endParaRPr>
              </a:p>
              <a:p>
                <a:pPr marL="0" indent="0">
                  <a:buNone/>
                </a:pPr>
                <a:endParaRPr lang="en-JP" sz="3200" dirty="0"/>
              </a:p>
            </p:txBody>
          </p:sp>
        </mc:Choice>
        <mc:Fallback xmlns="">
          <p:sp>
            <p:nvSpPr>
              <p:cNvPr id="3" name="Content Placeholder 2">
                <a:extLst>
                  <a:ext uri="{FF2B5EF4-FFF2-40B4-BE49-F238E27FC236}">
                    <a16:creationId xmlns:a16="http://schemas.microsoft.com/office/drawing/2014/main" id="{61617568-16A6-0C90-EA78-9C797C01A269}"/>
                  </a:ext>
                </a:extLst>
              </p:cNvPr>
              <p:cNvSpPr>
                <a:spLocks noGrp="1" noRot="1" noChangeAspect="1" noMove="1" noResize="1" noEditPoints="1" noAdjustHandles="1" noChangeArrowheads="1" noChangeShapeType="1" noTextEdit="1"/>
              </p:cNvSpPr>
              <p:nvPr>
                <p:ph idx="1"/>
              </p:nvPr>
            </p:nvSpPr>
            <p:spPr>
              <a:blipFill>
                <a:blip r:embed="rId2"/>
                <a:stretch>
                  <a:fillRect l="-1568" t="-2907"/>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E389A73D-4E50-F920-B72A-E89D6CE029D8}"/>
              </a:ext>
            </a:extLst>
          </p:cNvPr>
          <p:cNvSpPr>
            <a:spLocks noGrp="1"/>
          </p:cNvSpPr>
          <p:nvPr>
            <p:ph type="sldNum" sz="quarter" idx="12"/>
          </p:nvPr>
        </p:nvSpPr>
        <p:spPr/>
        <p:txBody>
          <a:bodyPr/>
          <a:lstStyle/>
          <a:p>
            <a:fld id="{A0B73B5B-4D98-3640-AE9D-0B488B8E4F8B}" type="slidenum">
              <a:rPr lang="en-JP" smtClean="0"/>
              <a:t>34</a:t>
            </a:fld>
            <a:endParaRPr lang="en-JP"/>
          </a:p>
        </p:txBody>
      </p:sp>
    </p:spTree>
    <p:extLst>
      <p:ext uri="{BB962C8B-B14F-4D97-AF65-F5344CB8AC3E}">
        <p14:creationId xmlns:p14="http://schemas.microsoft.com/office/powerpoint/2010/main" val="375419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9DA9-7321-A7F9-6350-D3CF579BD5F9}"/>
              </a:ext>
            </a:extLst>
          </p:cNvPr>
          <p:cNvSpPr>
            <a:spLocks noGrp="1"/>
          </p:cNvSpPr>
          <p:nvPr>
            <p:ph type="title"/>
          </p:nvPr>
        </p:nvSpPr>
        <p:spPr/>
        <p:txBody>
          <a:bodyPr/>
          <a:lstStyle/>
          <a:p>
            <a:r>
              <a:rPr lang="en-JP" dirty="0"/>
              <a:t>生産委託(再掲)</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CD4B99-E818-A9D2-5AF0-9F3AD8EEBA48}"/>
                  </a:ext>
                </a:extLst>
              </p:cNvPr>
              <p:cNvSpPr>
                <a:spLocks noGrp="1"/>
              </p:cNvSpPr>
              <p:nvPr>
                <p:ph idx="1"/>
              </p:nvPr>
            </p:nvSpPr>
            <p:spPr/>
            <p:txBody>
              <a:bodyPr>
                <a:normAutofit/>
              </a:bodyPr>
              <a:lstStyle/>
              <a:p>
                <a:pPr marL="0" indent="0">
                  <a:buNone/>
                </a:pPr>
                <a:r>
                  <a:rPr lang="zh-CN" altLang="en-US" sz="3200" dirty="0"/>
                  <a:t>国内生産委託</a:t>
                </a:r>
                <a:r>
                  <a:rPr lang="en-US" altLang="zh-CN" sz="3200" dirty="0"/>
                  <a:t>(</a:t>
                </a:r>
                <a:r>
                  <a:rPr lang="en-US" sz="3200" dirty="0"/>
                  <a:t>Domestic Outsourcing: DO)</a:t>
                </a:r>
                <a:r>
                  <a:rPr lang="ja-JP" altLang="en-US" sz="3200"/>
                  <a:t>の</a:t>
                </a:r>
                <a:r>
                  <a:rPr lang="zh-CN" altLang="en-US" sz="3200" dirty="0"/>
                  <a:t>利潤式</a:t>
                </a:r>
                <a:endParaRPr lang="en-US" altLang="zh-CN" sz="3200" dirty="0"/>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14:m>
                  <m:oMathPara xmlns:m="http://schemas.openxmlformats.org/officeDocument/2006/math">
                    <m:oMathParaPr>
                      <m:jc m:val="centerGroup"/>
                    </m:oMathParaPr>
                    <m:oMath xmlns:m="http://schemas.openxmlformats.org/officeDocument/2006/math">
                      <m:eqArr>
                        <m:eqArr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eqArrPr>
                        <m:e>
                          <m:sSup>
                            <m:sSup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sSupPr>
                            <m:e>
                              <m:r>
                                <a:rPr lang="en-US" sz="3200" i="1">
                                  <a:effectLst/>
                                  <a:latin typeface="Cambria Math" panose="02040503050406030204" pitchFamily="18" charset="0"/>
                                  <a:ea typeface="MS Mincho" panose="02020609040205080304" pitchFamily="49" charset="-128"/>
                                  <a:cs typeface="MS Mincho" panose="02020609040205080304" pitchFamily="49" charset="-128"/>
                                </a:rPr>
                                <m:t>𝜋</m:t>
                              </m:r>
                            </m:e>
                            <m:sup>
                              <m:r>
                                <a:rPr lang="en-US" sz="3200" i="1">
                                  <a:effectLst/>
                                  <a:latin typeface="Cambria Math" panose="02040503050406030204" pitchFamily="18" charset="0"/>
                                  <a:ea typeface="MS Mincho" panose="02020609040205080304" pitchFamily="49" charset="-128"/>
                                  <a:cs typeface="MS Mincho" panose="02020609040205080304" pitchFamily="49" charset="-128"/>
                                </a:rPr>
                                <m:t>𝐷𝑂</m:t>
                              </m:r>
                            </m:sup>
                          </m:sSup>
                          <m:r>
                            <a:rPr lang="en-US" sz="3200" i="1">
                              <a:effectLst/>
                              <a:latin typeface="Cambria Math" panose="02040503050406030204" pitchFamily="18" charset="0"/>
                              <a:ea typeface="MS Mincho" panose="02020609040205080304" pitchFamily="49" charset="-128"/>
                              <a:cs typeface="MS Mincho" panose="02020609040205080304" pitchFamily="49" charset="-128"/>
                            </a:rPr>
                            <m:t>=</m:t>
                          </m:r>
                          <m:r>
                            <a:rPr lang="en-US" sz="3200" i="1">
                              <a:effectLst/>
                              <a:latin typeface="Cambria Math" panose="02040503050406030204" pitchFamily="18" charset="0"/>
                              <a:ea typeface="MS Mincho" panose="02020609040205080304" pitchFamily="49" charset="-128"/>
                              <a:cs typeface="MS Mincho" panose="02020609040205080304" pitchFamily="49" charset="-128"/>
                            </a:rPr>
                            <m:t>𝜑</m:t>
                          </m:r>
                          <m:r>
                            <a:rPr lang="en-US" sz="3200" i="1">
                              <a:effectLst/>
                              <a:latin typeface="Cambria Math" panose="02040503050406030204" pitchFamily="18" charset="0"/>
                              <a:ea typeface="MS Mincho" panose="02020609040205080304" pitchFamily="49" charset="-128"/>
                              <a:cs typeface="MS Mincho" panose="02020609040205080304" pitchFamily="49" charset="-128"/>
                            </a:rPr>
                            <m:t>−10#</m:t>
                          </m:r>
                        </m:e>
                      </m:eqArr>
                    </m:oMath>
                  </m:oMathPara>
                </a14:m>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r>
                  <a:rPr lang="ja-JP" sz="3200">
                    <a:effectLst/>
                    <a:cs typeface="MS Mincho" panose="02020609040205080304" pitchFamily="49" charset="-128"/>
                  </a:rPr>
                  <a:t>外国生産委託（</a:t>
                </a:r>
                <a:r>
                  <a:rPr lang="en-US" sz="3200" dirty="0">
                    <a:effectLst/>
                    <a:cs typeface="MS Mincho" panose="02020609040205080304" pitchFamily="49" charset="-128"/>
                  </a:rPr>
                  <a:t>Foreign Outsourcing: FO</a:t>
                </a:r>
                <a:r>
                  <a:rPr lang="ja-JP" sz="3200">
                    <a:effectLst/>
                    <a:cs typeface="MS Mincho" panose="02020609040205080304" pitchFamily="49" charset="-128"/>
                  </a:rPr>
                  <a:t>）の利潤式</a:t>
                </a:r>
                <a:endParaRPr lang="en-JP" sz="3200" dirty="0">
                  <a:effectLst/>
                </a:endParaRPr>
              </a:p>
              <a:p>
                <a:pPr marL="0" indent="0" algn="just">
                  <a:buNone/>
                </a:pPr>
                <a:r>
                  <a:rPr lang="en-US" sz="3200" dirty="0">
                    <a:effectLst/>
                    <a:cs typeface="MS Mincho" panose="02020609040205080304" pitchFamily="49" charset="-128"/>
                  </a:rPr>
                  <a:t> </a:t>
                </a:r>
                <a:endParaRPr lang="en-JP" sz="3200" dirty="0">
                  <a:effectLst/>
                </a:endParaRPr>
              </a:p>
              <a:p>
                <a:pPr marL="0" indent="0" algn="just">
                  <a:buNone/>
                </a:pPr>
                <a14:m>
                  <m:oMathPara xmlns:m="http://schemas.openxmlformats.org/officeDocument/2006/math">
                    <m:oMathParaPr>
                      <m:jc m:val="centerGroup"/>
                    </m:oMathParaPr>
                    <m:oMath xmlns:m="http://schemas.openxmlformats.org/officeDocument/2006/math">
                      <m:eqArr>
                        <m:eqArr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eqArrPr>
                        <m:e>
                          <m:sSup>
                            <m:sSupPr>
                              <m:ctrlPr>
                                <a:rPr lang="en-JP" sz="3200" i="1">
                                  <a:effectLst/>
                                  <a:latin typeface="Cambria Math" panose="02040503050406030204" pitchFamily="18" charset="0"/>
                                  <a:ea typeface="MS Mincho" panose="02020609040205080304" pitchFamily="49" charset="-128"/>
                                  <a:cs typeface="MS Mincho" panose="02020609040205080304" pitchFamily="49" charset="-128"/>
                                </a:rPr>
                              </m:ctrlPr>
                            </m:sSupPr>
                            <m:e>
                              <m:r>
                                <a:rPr lang="en-US" sz="3200" i="1">
                                  <a:effectLst/>
                                  <a:latin typeface="Cambria Math" panose="02040503050406030204" pitchFamily="18" charset="0"/>
                                  <a:ea typeface="MS Mincho" panose="02020609040205080304" pitchFamily="49" charset="-128"/>
                                  <a:cs typeface="MS Mincho" panose="02020609040205080304" pitchFamily="49" charset="-128"/>
                                </a:rPr>
                                <m:t>𝜋</m:t>
                              </m:r>
                            </m:e>
                            <m:sup>
                              <m:r>
                                <a:rPr lang="en-US" sz="3200" i="1">
                                  <a:effectLst/>
                                  <a:latin typeface="Cambria Math" panose="02040503050406030204" pitchFamily="18" charset="0"/>
                                  <a:ea typeface="MS Mincho" panose="02020609040205080304" pitchFamily="49" charset="-128"/>
                                  <a:cs typeface="MS Mincho" panose="02020609040205080304" pitchFamily="49" charset="-128"/>
                                </a:rPr>
                                <m:t>𝐹𝑂</m:t>
                              </m:r>
                            </m:sup>
                          </m:sSup>
                          <m:r>
                            <a:rPr lang="en-US" sz="3200" i="1">
                              <a:effectLst/>
                              <a:latin typeface="Cambria Math" panose="02040503050406030204" pitchFamily="18" charset="0"/>
                              <a:ea typeface="MS Mincho" panose="02020609040205080304" pitchFamily="49" charset="-128"/>
                              <a:cs typeface="MS Mincho" panose="02020609040205080304" pitchFamily="49" charset="-128"/>
                            </a:rPr>
                            <m:t>=6</m:t>
                          </m:r>
                          <m:r>
                            <a:rPr lang="en-US" sz="3200" i="1">
                              <a:effectLst/>
                              <a:latin typeface="Cambria Math" panose="02040503050406030204" pitchFamily="18" charset="0"/>
                              <a:ea typeface="MS Mincho" panose="02020609040205080304" pitchFamily="49" charset="-128"/>
                              <a:cs typeface="MS Mincho" panose="02020609040205080304" pitchFamily="49" charset="-128"/>
                            </a:rPr>
                            <m:t>𝜑</m:t>
                          </m:r>
                          <m:r>
                            <a:rPr lang="en-US" sz="3200" i="1">
                              <a:effectLst/>
                              <a:latin typeface="Cambria Math" panose="02040503050406030204" pitchFamily="18" charset="0"/>
                              <a:ea typeface="MS Mincho" panose="02020609040205080304" pitchFamily="49" charset="-128"/>
                              <a:cs typeface="MS Mincho" panose="02020609040205080304" pitchFamily="49" charset="-128"/>
                            </a:rPr>
                            <m:t>−180</m:t>
                          </m:r>
                        </m:e>
                      </m:eqArr>
                    </m:oMath>
                  </m:oMathPara>
                </a14:m>
                <a:endParaRPr lang="en-JP" sz="3200" dirty="0">
                  <a:effectLst/>
                </a:endParaRPr>
              </a:p>
              <a:p>
                <a:pPr marL="0" indent="0" algn="just">
                  <a:buNone/>
                </a:pPr>
                <a:endParaRPr lang="en-JP" sz="3200" dirty="0">
                  <a:effectLst/>
                  <a:latin typeface="Times New Roman" panose="02020603050405020304" pitchFamily="18" charset="0"/>
                  <a:ea typeface="Times New Roman" panose="02020603050405020304" pitchFamily="18" charset="0"/>
                </a:endParaRPr>
              </a:p>
              <a:p>
                <a:pPr marL="0" indent="0">
                  <a:buNone/>
                </a:pPr>
                <a:endParaRPr lang="en-US" altLang="ja-JP" dirty="0"/>
              </a:p>
            </p:txBody>
          </p:sp>
        </mc:Choice>
        <mc:Fallback xmlns="">
          <p:sp>
            <p:nvSpPr>
              <p:cNvPr id="3" name="Content Placeholder 2">
                <a:extLst>
                  <a:ext uri="{FF2B5EF4-FFF2-40B4-BE49-F238E27FC236}">
                    <a16:creationId xmlns:a16="http://schemas.microsoft.com/office/drawing/2014/main" id="{E0CD4B99-E818-A9D2-5AF0-9F3AD8EEBA48}"/>
                  </a:ext>
                </a:extLst>
              </p:cNvPr>
              <p:cNvSpPr>
                <a:spLocks noGrp="1" noRot="1" noChangeAspect="1" noMove="1" noResize="1" noEditPoints="1" noAdjustHandles="1" noChangeArrowheads="1" noChangeShapeType="1" noTextEdit="1"/>
              </p:cNvSpPr>
              <p:nvPr>
                <p:ph idx="1"/>
              </p:nvPr>
            </p:nvSpPr>
            <p:spPr>
              <a:blipFill>
                <a:blip r:embed="rId2"/>
                <a:stretch>
                  <a:fillRect l="-1568" t="-2907"/>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7F12FF84-0CAD-107C-6A99-487A1F5CB840}"/>
              </a:ext>
            </a:extLst>
          </p:cNvPr>
          <p:cNvSpPr>
            <a:spLocks noGrp="1"/>
          </p:cNvSpPr>
          <p:nvPr>
            <p:ph type="sldNum" sz="quarter" idx="12"/>
          </p:nvPr>
        </p:nvSpPr>
        <p:spPr/>
        <p:txBody>
          <a:bodyPr/>
          <a:lstStyle/>
          <a:p>
            <a:fld id="{A0B73B5B-4D98-3640-AE9D-0B488B8E4F8B}" type="slidenum">
              <a:rPr lang="en-JP" smtClean="0"/>
              <a:t>35</a:t>
            </a:fld>
            <a:endParaRPr lang="en-JP"/>
          </a:p>
        </p:txBody>
      </p:sp>
    </p:spTree>
    <p:extLst>
      <p:ext uri="{BB962C8B-B14F-4D97-AF65-F5344CB8AC3E}">
        <p14:creationId xmlns:p14="http://schemas.microsoft.com/office/powerpoint/2010/main" val="3232235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3BCF15-04AA-6CBC-BEA7-8D2C1F73C23B}"/>
              </a:ext>
            </a:extLst>
          </p:cNvPr>
          <p:cNvSpPr>
            <a:spLocks noGrp="1"/>
          </p:cNvSpPr>
          <p:nvPr>
            <p:ph type="sldNum" sz="quarter" idx="12"/>
          </p:nvPr>
        </p:nvSpPr>
        <p:spPr/>
        <p:txBody>
          <a:bodyPr/>
          <a:lstStyle/>
          <a:p>
            <a:fld id="{A0B73B5B-4D98-3640-AE9D-0B488B8E4F8B}" type="slidenum">
              <a:rPr lang="en-JP" smtClean="0"/>
              <a:t>36</a:t>
            </a:fld>
            <a:endParaRPr lang="en-JP"/>
          </a:p>
        </p:txBody>
      </p:sp>
      <p:pic>
        <p:nvPicPr>
          <p:cNvPr id="4" name="Picture 3" descr="Diagram&#10;&#10;Description automatically generated">
            <a:extLst>
              <a:ext uri="{FF2B5EF4-FFF2-40B4-BE49-F238E27FC236}">
                <a16:creationId xmlns:a16="http://schemas.microsoft.com/office/drawing/2014/main" id="{936A8773-E198-CEE1-61C4-F6C84EC8C806}"/>
              </a:ext>
            </a:extLst>
          </p:cNvPr>
          <p:cNvPicPr>
            <a:picLocks noChangeAspect="1"/>
          </p:cNvPicPr>
          <p:nvPr/>
        </p:nvPicPr>
        <p:blipFill>
          <a:blip r:embed="rId2"/>
          <a:stretch>
            <a:fillRect/>
          </a:stretch>
        </p:blipFill>
        <p:spPr>
          <a:xfrm>
            <a:off x="838200" y="648606"/>
            <a:ext cx="8470592" cy="5707743"/>
          </a:xfrm>
          <a:prstGeom prst="rect">
            <a:avLst/>
          </a:prstGeom>
        </p:spPr>
      </p:pic>
    </p:spTree>
    <p:extLst>
      <p:ext uri="{BB962C8B-B14F-4D97-AF65-F5344CB8AC3E}">
        <p14:creationId xmlns:p14="http://schemas.microsoft.com/office/powerpoint/2010/main" val="3980159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E3B23-61B5-2F54-E5AB-82A35270D58F}"/>
              </a:ext>
            </a:extLst>
          </p:cNvPr>
          <p:cNvSpPr>
            <a:spLocks noGrp="1"/>
          </p:cNvSpPr>
          <p:nvPr>
            <p:ph type="title"/>
          </p:nvPr>
        </p:nvSpPr>
        <p:spPr/>
        <p:txBody>
          <a:bodyPr/>
          <a:lstStyle/>
          <a:p>
            <a:r>
              <a:rPr lang="en-JP" dirty="0"/>
              <a:t>5 </a:t>
            </a:r>
            <a:r>
              <a:rPr lang="zh-CN" altLang="en-US" dirty="0"/>
              <a:t>新・新貿易理論</a:t>
            </a:r>
            <a:r>
              <a:rPr lang="ja-JP" altLang="en-US"/>
              <a:t>に</a:t>
            </a:r>
            <a:r>
              <a:rPr lang="zh-CN" altLang="en-US" dirty="0"/>
              <a:t>基</a:t>
            </a:r>
            <a:r>
              <a:rPr lang="ja-JP" altLang="en-US"/>
              <a:t>づく</a:t>
            </a:r>
            <a:r>
              <a:rPr lang="zh-CN" altLang="en-US" dirty="0"/>
              <a:t>貿易</a:t>
            </a:r>
            <a:r>
              <a:rPr lang="ja-JP" altLang="en-US"/>
              <a:t>データの</a:t>
            </a:r>
            <a:r>
              <a:rPr lang="zh-CN" altLang="en-US" dirty="0"/>
              <a:t>分析</a:t>
            </a:r>
            <a:endParaRPr lang="en-JP" dirty="0"/>
          </a:p>
        </p:txBody>
      </p:sp>
      <p:sp>
        <p:nvSpPr>
          <p:cNvPr id="4" name="Content Placeholder 3">
            <a:extLst>
              <a:ext uri="{FF2B5EF4-FFF2-40B4-BE49-F238E27FC236}">
                <a16:creationId xmlns:a16="http://schemas.microsoft.com/office/drawing/2014/main" id="{FF80BF45-9D7A-8474-2B11-9245E4F70C27}"/>
              </a:ext>
            </a:extLst>
          </p:cNvPr>
          <p:cNvSpPr>
            <a:spLocks noGrp="1"/>
          </p:cNvSpPr>
          <p:nvPr>
            <p:ph idx="1"/>
          </p:nvPr>
        </p:nvSpPr>
        <p:spPr/>
        <p:txBody>
          <a:bodyPr>
            <a:normAutofit lnSpcReduction="10000"/>
          </a:bodyPr>
          <a:lstStyle/>
          <a:p>
            <a:pPr marL="0" indent="0">
              <a:buNone/>
            </a:pPr>
            <a:r>
              <a:rPr lang="en-JP" dirty="0"/>
              <a:t>ゼロ貿易</a:t>
            </a:r>
          </a:p>
          <a:p>
            <a:pPr marL="0" indent="0">
              <a:buNone/>
            </a:pPr>
            <a:r>
              <a:rPr lang="ja-JP" altLang="en-US"/>
              <a:t>　</a:t>
            </a:r>
            <a:r>
              <a:rPr lang="en-US" altLang="zh-CN" dirty="0"/>
              <a:t>2</a:t>
            </a:r>
            <a:r>
              <a:rPr lang="zh-CN" altLang="en-US" dirty="0"/>
              <a:t>国間</a:t>
            </a:r>
            <a:r>
              <a:rPr lang="ja-JP" altLang="en-US"/>
              <a:t>の</a:t>
            </a:r>
            <a:r>
              <a:rPr lang="zh-CN" altLang="en-US" dirty="0"/>
              <a:t>貿易量</a:t>
            </a:r>
            <a:r>
              <a:rPr lang="ja-JP" altLang="en-US"/>
              <a:t>がゼロであること。</a:t>
            </a:r>
            <a:endParaRPr lang="en-US" altLang="ja-JP" dirty="0"/>
          </a:p>
          <a:p>
            <a:pPr marL="0" indent="0">
              <a:buNone/>
            </a:pPr>
            <a:endParaRPr lang="en-US" altLang="ja-JP" dirty="0"/>
          </a:p>
          <a:p>
            <a:pPr marL="0" indent="0">
              <a:buNone/>
            </a:pPr>
            <a:r>
              <a:rPr lang="ja-JP" altLang="en-US"/>
              <a:t>このゼロ</a:t>
            </a:r>
            <a:r>
              <a:rPr lang="zh-CN" altLang="en-US" dirty="0"/>
              <a:t>貿易</a:t>
            </a:r>
            <a:r>
              <a:rPr lang="ja-JP" altLang="en-US"/>
              <a:t>は</a:t>
            </a:r>
            <a:r>
              <a:rPr lang="zh-CN" altLang="en-US" dirty="0"/>
              <a:t>広</a:t>
            </a:r>
            <a:r>
              <a:rPr lang="ja-JP" altLang="en-US"/>
              <a:t>く</a:t>
            </a:r>
            <a:r>
              <a:rPr lang="zh-CN" altLang="en-US" dirty="0"/>
              <a:t>観察</a:t>
            </a:r>
            <a:r>
              <a:rPr lang="ja-JP" altLang="en-US"/>
              <a:t>される。</a:t>
            </a:r>
            <a:endParaRPr lang="en-US" altLang="ja-JP" dirty="0"/>
          </a:p>
          <a:p>
            <a:r>
              <a:rPr lang="zh-CN" altLang="en-US" dirty="0"/>
              <a:t>日本</a:t>
            </a:r>
            <a:r>
              <a:rPr lang="ja-JP" altLang="en-US"/>
              <a:t>のような</a:t>
            </a:r>
            <a:r>
              <a:rPr lang="zh-CN" altLang="en-US" dirty="0"/>
              <a:t>先進国</a:t>
            </a:r>
            <a:r>
              <a:rPr lang="ja-JP" altLang="en-US"/>
              <a:t>でも，</a:t>
            </a:r>
            <a:r>
              <a:rPr lang="zh-CN" altLang="en-US" dirty="0"/>
              <a:t>輸出総額</a:t>
            </a:r>
            <a:r>
              <a:rPr lang="ja-JP" altLang="en-US"/>
              <a:t>でみれば， </a:t>
            </a:r>
            <a:r>
              <a:rPr lang="zh-CN" altLang="en-US" dirty="0"/>
              <a:t>世界中</a:t>
            </a:r>
            <a:r>
              <a:rPr lang="ja-JP" altLang="en-US"/>
              <a:t>のほとんどすべての</a:t>
            </a:r>
            <a:r>
              <a:rPr lang="zh-CN" altLang="en-US" dirty="0"/>
              <a:t>国</a:t>
            </a:r>
            <a:r>
              <a:rPr lang="ja-JP" altLang="en-US"/>
              <a:t>に</a:t>
            </a:r>
            <a:r>
              <a:rPr lang="zh-CN" altLang="en-US" dirty="0"/>
              <a:t>輸出</a:t>
            </a:r>
            <a:r>
              <a:rPr lang="ja-JP" altLang="en-US"/>
              <a:t>を</a:t>
            </a:r>
            <a:r>
              <a:rPr lang="zh-CN" altLang="en-US" dirty="0"/>
              <a:t>行</a:t>
            </a:r>
            <a:r>
              <a:rPr lang="ja-JP" altLang="en-US"/>
              <a:t>っているが，</a:t>
            </a:r>
            <a:r>
              <a:rPr lang="zh-CN" altLang="en-US" dirty="0"/>
              <a:t>特定</a:t>
            </a:r>
            <a:r>
              <a:rPr lang="ja-JP" altLang="en-US"/>
              <a:t>の</a:t>
            </a:r>
            <a:r>
              <a:rPr lang="zh-CN" altLang="en-US" dirty="0"/>
              <a:t>製品</a:t>
            </a:r>
            <a:r>
              <a:rPr lang="ja-JP" altLang="en-US"/>
              <a:t>の</a:t>
            </a:r>
            <a:r>
              <a:rPr lang="zh-CN" altLang="en-US" dirty="0"/>
              <a:t>輸出</a:t>
            </a:r>
            <a:r>
              <a:rPr lang="ja-JP" altLang="en-US"/>
              <a:t>に</a:t>
            </a:r>
            <a:r>
              <a:rPr lang="zh-CN" altLang="en-US" dirty="0"/>
              <a:t>限定</a:t>
            </a:r>
            <a:r>
              <a:rPr lang="ja-JP" altLang="en-US"/>
              <a:t>してみれば，</a:t>
            </a:r>
            <a:r>
              <a:rPr lang="zh-CN" altLang="en-US" dirty="0"/>
              <a:t>一部</a:t>
            </a:r>
            <a:r>
              <a:rPr lang="ja-JP" altLang="en-US"/>
              <a:t>の</a:t>
            </a:r>
            <a:r>
              <a:rPr lang="zh-CN" altLang="en-US" dirty="0"/>
              <a:t>国</a:t>
            </a:r>
            <a:r>
              <a:rPr lang="ja-JP" altLang="en-US"/>
              <a:t>にしか</a:t>
            </a:r>
            <a:r>
              <a:rPr lang="zh-CN" altLang="en-US" dirty="0"/>
              <a:t>輸出</a:t>
            </a:r>
            <a:r>
              <a:rPr lang="ja-JP" altLang="en-US"/>
              <a:t>していないことは</a:t>
            </a:r>
            <a:r>
              <a:rPr lang="zh-CN" altLang="en-US" dirty="0"/>
              <a:t>多々</a:t>
            </a:r>
            <a:r>
              <a:rPr lang="ja-JP" altLang="en-US"/>
              <a:t>ある。</a:t>
            </a:r>
            <a:endParaRPr lang="en-US" altLang="ja-JP" dirty="0"/>
          </a:p>
          <a:p>
            <a:r>
              <a:rPr lang="zh-CN" altLang="en-US" dirty="0"/>
              <a:t>途上国</a:t>
            </a:r>
            <a:r>
              <a:rPr lang="ja-JP" altLang="en-US"/>
              <a:t>ではより</a:t>
            </a:r>
            <a:r>
              <a:rPr lang="zh-CN" altLang="en-US" dirty="0"/>
              <a:t>顕著</a:t>
            </a:r>
            <a:r>
              <a:rPr lang="ja-JP" altLang="en-US"/>
              <a:t>にゼロ</a:t>
            </a:r>
            <a:r>
              <a:rPr lang="zh-CN" altLang="en-US" dirty="0"/>
              <a:t>貿易</a:t>
            </a:r>
            <a:r>
              <a:rPr lang="ja-JP" altLang="en-US"/>
              <a:t>が</a:t>
            </a:r>
            <a:r>
              <a:rPr lang="zh-CN" altLang="en-US" dirty="0"/>
              <a:t>観察</a:t>
            </a:r>
            <a:r>
              <a:rPr lang="ja-JP" altLang="en-US"/>
              <a:t>される。</a:t>
            </a:r>
            <a:endParaRPr lang="en-US" altLang="ja-JP" dirty="0"/>
          </a:p>
          <a:p>
            <a:r>
              <a:rPr lang="ja-JP" altLang="en-US"/>
              <a:t>メリッツ・モデルに</a:t>
            </a:r>
            <a:r>
              <a:rPr lang="zh-CN" altLang="en-US" dirty="0"/>
              <a:t>基</a:t>
            </a:r>
            <a:r>
              <a:rPr lang="ja-JP" altLang="en-US"/>
              <a:t>づけば，</a:t>
            </a:r>
            <a:r>
              <a:rPr lang="zh-CN" altLang="en-US" dirty="0"/>
              <a:t>輸出閾値</a:t>
            </a:r>
            <a:r>
              <a:rPr lang="ja-JP" altLang="en-US"/>
              <a:t>を</a:t>
            </a:r>
            <a:r>
              <a:rPr lang="zh-CN" altLang="en-US" dirty="0"/>
              <a:t>超</a:t>
            </a:r>
            <a:r>
              <a:rPr lang="ja-JP" altLang="en-US"/>
              <a:t>える</a:t>
            </a:r>
            <a:r>
              <a:rPr lang="zh-CN" altLang="en-US" dirty="0"/>
              <a:t>生産性</a:t>
            </a:r>
            <a:r>
              <a:rPr lang="ja-JP" altLang="en-US"/>
              <a:t>の</a:t>
            </a:r>
            <a:r>
              <a:rPr lang="zh-CN" altLang="en-US" dirty="0"/>
              <a:t>企業</a:t>
            </a:r>
            <a:r>
              <a:rPr lang="ja-JP" altLang="en-US"/>
              <a:t>がその</a:t>
            </a:r>
            <a:r>
              <a:rPr lang="zh-CN" altLang="en-US" dirty="0"/>
              <a:t>国</a:t>
            </a:r>
            <a:r>
              <a:rPr lang="ja-JP" altLang="en-US"/>
              <a:t>に</a:t>
            </a:r>
            <a:r>
              <a:rPr lang="zh-CN" altLang="en-US" dirty="0"/>
              <a:t>存在</a:t>
            </a:r>
            <a:r>
              <a:rPr lang="ja-JP" altLang="en-US"/>
              <a:t>しないとき，ゼロ</a:t>
            </a:r>
            <a:r>
              <a:rPr lang="zh-CN" altLang="en-US" dirty="0"/>
              <a:t>貿易</a:t>
            </a:r>
            <a:r>
              <a:rPr lang="ja-JP" altLang="en-US"/>
              <a:t>が</a:t>
            </a:r>
            <a:r>
              <a:rPr lang="zh-CN" altLang="en-US" dirty="0"/>
              <a:t>生</a:t>
            </a:r>
            <a:r>
              <a:rPr lang="ja-JP" altLang="en-US"/>
              <a:t>じる。</a:t>
            </a:r>
            <a:endParaRPr lang="en-JP" dirty="0"/>
          </a:p>
        </p:txBody>
      </p:sp>
      <p:sp>
        <p:nvSpPr>
          <p:cNvPr id="2" name="Slide Number Placeholder 1">
            <a:extLst>
              <a:ext uri="{FF2B5EF4-FFF2-40B4-BE49-F238E27FC236}">
                <a16:creationId xmlns:a16="http://schemas.microsoft.com/office/drawing/2014/main" id="{F143D145-6E4A-F7BA-CFEC-C2FAA09C8BFB}"/>
              </a:ext>
            </a:extLst>
          </p:cNvPr>
          <p:cNvSpPr>
            <a:spLocks noGrp="1"/>
          </p:cNvSpPr>
          <p:nvPr>
            <p:ph type="sldNum" sz="quarter" idx="12"/>
          </p:nvPr>
        </p:nvSpPr>
        <p:spPr/>
        <p:txBody>
          <a:bodyPr/>
          <a:lstStyle/>
          <a:p>
            <a:fld id="{A0B73B5B-4D98-3640-AE9D-0B488B8E4F8B}" type="slidenum">
              <a:rPr lang="en-JP" smtClean="0"/>
              <a:t>37</a:t>
            </a:fld>
            <a:endParaRPr lang="en-JP"/>
          </a:p>
        </p:txBody>
      </p:sp>
    </p:spTree>
    <p:extLst>
      <p:ext uri="{BB962C8B-B14F-4D97-AF65-F5344CB8AC3E}">
        <p14:creationId xmlns:p14="http://schemas.microsoft.com/office/powerpoint/2010/main" val="3822360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A00C-77C8-EAEC-90DD-5E91C6F6E327}"/>
              </a:ext>
            </a:extLst>
          </p:cNvPr>
          <p:cNvSpPr>
            <a:spLocks noGrp="1"/>
          </p:cNvSpPr>
          <p:nvPr>
            <p:ph type="title"/>
          </p:nvPr>
        </p:nvSpPr>
        <p:spPr/>
        <p:txBody>
          <a:bodyPr/>
          <a:lstStyle/>
          <a:p>
            <a:r>
              <a:rPr lang="zh-CN" altLang="en-US" dirty="0"/>
              <a:t>貿易</a:t>
            </a:r>
            <a:r>
              <a:rPr lang="ja-JP" altLang="en-US"/>
              <a:t>の</a:t>
            </a:r>
            <a:r>
              <a:rPr lang="zh-CN" altLang="en-US" dirty="0"/>
              <a:t>外延</a:t>
            </a:r>
            <a:r>
              <a:rPr lang="ja-JP" altLang="en-US"/>
              <a:t>と</a:t>
            </a:r>
            <a:r>
              <a:rPr lang="zh-CN" altLang="en-US" dirty="0"/>
              <a:t>内延</a:t>
            </a:r>
            <a:endParaRPr lang="en-JP" dirty="0"/>
          </a:p>
        </p:txBody>
      </p:sp>
      <p:sp>
        <p:nvSpPr>
          <p:cNvPr id="3" name="Content Placeholder 2">
            <a:extLst>
              <a:ext uri="{FF2B5EF4-FFF2-40B4-BE49-F238E27FC236}">
                <a16:creationId xmlns:a16="http://schemas.microsoft.com/office/drawing/2014/main" id="{0A9908D8-A030-41AF-F301-DF2E68B734EA}"/>
              </a:ext>
            </a:extLst>
          </p:cNvPr>
          <p:cNvSpPr>
            <a:spLocks noGrp="1"/>
          </p:cNvSpPr>
          <p:nvPr>
            <p:ph idx="1"/>
          </p:nvPr>
        </p:nvSpPr>
        <p:spPr/>
        <p:txBody>
          <a:bodyPr>
            <a:normAutofit/>
          </a:bodyPr>
          <a:lstStyle/>
          <a:p>
            <a:r>
              <a:rPr lang="zh-CN" altLang="en-US" dirty="0"/>
              <a:t>集計的貿易量</a:t>
            </a:r>
            <a:r>
              <a:rPr lang="ja-JP" altLang="en-US"/>
              <a:t>は，</a:t>
            </a:r>
            <a:r>
              <a:rPr lang="zh-CN" altLang="en-US" dirty="0"/>
              <a:t>貿易</a:t>
            </a:r>
            <a:r>
              <a:rPr lang="ja-JP" altLang="en-US"/>
              <a:t>の</a:t>
            </a:r>
            <a:r>
              <a:rPr lang="zh-CN" altLang="en-US" dirty="0"/>
              <a:t>外延</a:t>
            </a:r>
            <a:r>
              <a:rPr lang="en-US" altLang="zh-CN" dirty="0"/>
              <a:t>(</a:t>
            </a:r>
            <a:r>
              <a:rPr lang="en-US" dirty="0"/>
              <a:t>extensive margin)</a:t>
            </a:r>
            <a:r>
              <a:rPr lang="ja-JP" altLang="en-US"/>
              <a:t>と</a:t>
            </a:r>
            <a:r>
              <a:rPr lang="zh-CN" altLang="en-US" dirty="0"/>
              <a:t>貿易</a:t>
            </a:r>
            <a:r>
              <a:rPr lang="ja-JP" altLang="en-US"/>
              <a:t>の</a:t>
            </a:r>
            <a:r>
              <a:rPr lang="zh-CN" altLang="en-US" dirty="0"/>
              <a:t>内延</a:t>
            </a:r>
            <a:r>
              <a:rPr lang="en-US" altLang="zh-CN" dirty="0"/>
              <a:t>(</a:t>
            </a:r>
            <a:r>
              <a:rPr lang="en-US" dirty="0"/>
              <a:t>intensive margin)</a:t>
            </a:r>
            <a:r>
              <a:rPr lang="ja-JP" altLang="en-US"/>
              <a:t>に</a:t>
            </a:r>
            <a:r>
              <a:rPr lang="zh-CN" altLang="en-US" dirty="0"/>
              <a:t>分解</a:t>
            </a:r>
            <a:r>
              <a:rPr lang="ja-JP" altLang="en-US"/>
              <a:t>できる。</a:t>
            </a:r>
            <a:endParaRPr lang="en-US" altLang="ja-JP" dirty="0"/>
          </a:p>
          <a:p>
            <a:endParaRPr lang="en-US" altLang="ja-JP" dirty="0"/>
          </a:p>
          <a:p>
            <a:r>
              <a:rPr lang="zh-CN" altLang="en-US" dirty="0"/>
              <a:t>貿易</a:t>
            </a:r>
            <a:r>
              <a:rPr lang="ja-JP" altLang="en-US"/>
              <a:t>の</a:t>
            </a:r>
            <a:r>
              <a:rPr lang="zh-CN" altLang="en-US" dirty="0"/>
              <a:t>外延</a:t>
            </a:r>
            <a:endParaRPr lang="en-US" altLang="zh-CN" dirty="0"/>
          </a:p>
          <a:p>
            <a:pPr marL="0" indent="0">
              <a:buNone/>
            </a:pPr>
            <a:r>
              <a:rPr lang="ja-JP" altLang="en-US"/>
              <a:t>　　</a:t>
            </a:r>
            <a:r>
              <a:rPr lang="zh-CN" altLang="en-US" dirty="0"/>
              <a:t>貿易企業数， 貿易国数，貿易品目数</a:t>
            </a:r>
            <a:r>
              <a:rPr lang="ja-JP" altLang="en-US"/>
              <a:t>などを</a:t>
            </a:r>
            <a:r>
              <a:rPr lang="zh-CN" altLang="en-US" dirty="0"/>
              <a:t>意味</a:t>
            </a:r>
            <a:r>
              <a:rPr lang="ja-JP" altLang="en-US"/>
              <a:t>する。</a:t>
            </a:r>
            <a:endParaRPr lang="en-US" altLang="ja-JP" dirty="0"/>
          </a:p>
          <a:p>
            <a:r>
              <a:rPr lang="zh-CN" altLang="en-US" dirty="0"/>
              <a:t>貿易</a:t>
            </a:r>
            <a:r>
              <a:rPr lang="ja-JP" altLang="en-US"/>
              <a:t>の</a:t>
            </a:r>
            <a:r>
              <a:rPr lang="zh-CN" altLang="en-US" dirty="0"/>
              <a:t>内延</a:t>
            </a:r>
            <a:endParaRPr lang="en-US" altLang="zh-CN" dirty="0"/>
          </a:p>
          <a:p>
            <a:pPr marL="0" indent="0">
              <a:buNone/>
            </a:pPr>
            <a:r>
              <a:rPr lang="ja-JP" altLang="en-US"/>
              <a:t>　　</a:t>
            </a:r>
            <a:r>
              <a:rPr lang="en-US" altLang="ja-JP" dirty="0"/>
              <a:t>1</a:t>
            </a:r>
            <a:r>
              <a:rPr lang="zh-CN" altLang="en-US" dirty="0"/>
              <a:t>企業当</a:t>
            </a:r>
            <a:r>
              <a:rPr lang="ja-JP" altLang="en-US"/>
              <a:t>たりの</a:t>
            </a:r>
            <a:r>
              <a:rPr lang="zh-CN" altLang="en-US" dirty="0"/>
              <a:t>貿易額，貿易相手国</a:t>
            </a:r>
            <a:r>
              <a:rPr lang="en-US" altLang="zh-CN" dirty="0"/>
              <a:t>1</a:t>
            </a:r>
            <a:r>
              <a:rPr lang="zh-CN" altLang="en-US" dirty="0"/>
              <a:t>国当</a:t>
            </a:r>
            <a:r>
              <a:rPr lang="ja-JP" altLang="en-US"/>
              <a:t>たりの</a:t>
            </a:r>
            <a:r>
              <a:rPr lang="zh-CN" altLang="en-US" dirty="0"/>
              <a:t>貿易額，</a:t>
            </a:r>
            <a:endParaRPr lang="en-US" altLang="zh-CN" dirty="0"/>
          </a:p>
          <a:p>
            <a:pPr marL="0" indent="0">
              <a:buNone/>
            </a:pPr>
            <a:r>
              <a:rPr lang="ja-JP" altLang="en-US"/>
              <a:t>　　</a:t>
            </a:r>
            <a:r>
              <a:rPr lang="en-US" altLang="zh-CN" dirty="0"/>
              <a:t>1</a:t>
            </a:r>
            <a:r>
              <a:rPr lang="zh-CN" altLang="en-US" dirty="0"/>
              <a:t>品目当</a:t>
            </a:r>
            <a:r>
              <a:rPr lang="ja-JP" altLang="en-US"/>
              <a:t>たりの</a:t>
            </a:r>
            <a:r>
              <a:rPr lang="zh-CN" altLang="en-US" dirty="0"/>
              <a:t>貿易額</a:t>
            </a:r>
            <a:r>
              <a:rPr lang="ja-JP" altLang="en-US"/>
              <a:t>など</a:t>
            </a:r>
            <a:endParaRPr lang="en-JP" dirty="0"/>
          </a:p>
        </p:txBody>
      </p:sp>
      <p:sp>
        <p:nvSpPr>
          <p:cNvPr id="4" name="Slide Number Placeholder 3">
            <a:extLst>
              <a:ext uri="{FF2B5EF4-FFF2-40B4-BE49-F238E27FC236}">
                <a16:creationId xmlns:a16="http://schemas.microsoft.com/office/drawing/2014/main" id="{677B1BF3-E7EE-5D95-E8B3-F2CAC169CBB5}"/>
              </a:ext>
            </a:extLst>
          </p:cNvPr>
          <p:cNvSpPr>
            <a:spLocks noGrp="1"/>
          </p:cNvSpPr>
          <p:nvPr>
            <p:ph type="sldNum" sz="quarter" idx="12"/>
          </p:nvPr>
        </p:nvSpPr>
        <p:spPr/>
        <p:txBody>
          <a:bodyPr/>
          <a:lstStyle/>
          <a:p>
            <a:fld id="{A0B73B5B-4D98-3640-AE9D-0B488B8E4F8B}" type="slidenum">
              <a:rPr lang="en-JP" smtClean="0"/>
              <a:t>38</a:t>
            </a:fld>
            <a:endParaRPr lang="en-JP"/>
          </a:p>
        </p:txBody>
      </p:sp>
    </p:spTree>
    <p:extLst>
      <p:ext uri="{BB962C8B-B14F-4D97-AF65-F5344CB8AC3E}">
        <p14:creationId xmlns:p14="http://schemas.microsoft.com/office/powerpoint/2010/main" val="4211265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90E8-AAE5-1937-4B7B-25261BF89943}"/>
              </a:ext>
            </a:extLst>
          </p:cNvPr>
          <p:cNvSpPr>
            <a:spLocks noGrp="1"/>
          </p:cNvSpPr>
          <p:nvPr>
            <p:ph type="title"/>
          </p:nvPr>
        </p:nvSpPr>
        <p:spPr/>
        <p:txBody>
          <a:bodyPr/>
          <a:lstStyle/>
          <a:p>
            <a:r>
              <a:rPr lang="en-JP" dirty="0"/>
              <a:t>輸出総額の分解例</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0272FE-5E8D-6E33-5C09-780107C0C0AA}"/>
                  </a:ext>
                </a:extLst>
              </p:cNvPr>
              <p:cNvSpPr>
                <a:spLocks noGrp="1"/>
              </p:cNvSpPr>
              <p:nvPr>
                <p:ph idx="1"/>
              </p:nvPr>
            </p:nvSpPr>
            <p:spPr/>
            <p:txBody>
              <a:bodyPr/>
              <a:lstStyle/>
              <a:p>
                <a:pPr marL="0" indent="0">
                  <a:buNone/>
                </a:pPr>
                <a:r>
                  <a:rPr lang="ja-JP" altLang="en-US"/>
                  <a:t>たとえば，</a:t>
                </a:r>
                <a:r>
                  <a:rPr lang="zh-CN" altLang="en-US" dirty="0"/>
                  <a:t>国 </a:t>
                </a:r>
                <a:r>
                  <a:rPr lang="en-US" dirty="0"/>
                  <a:t>j </a:t>
                </a:r>
                <a:r>
                  <a:rPr lang="ja-JP" altLang="en-US"/>
                  <a:t>から</a:t>
                </a:r>
                <a:r>
                  <a:rPr lang="zh-CN" altLang="en-US" dirty="0"/>
                  <a:t>国 </a:t>
                </a:r>
                <a:r>
                  <a:rPr lang="en-US" dirty="0" err="1"/>
                  <a:t>i</a:t>
                </a:r>
                <a:r>
                  <a:rPr lang="en-US" dirty="0"/>
                  <a:t> </a:t>
                </a:r>
                <a:r>
                  <a:rPr lang="ja-JP" altLang="en-US"/>
                  <a:t>へ の</a:t>
                </a:r>
                <a:r>
                  <a:rPr lang="zh-CN" altLang="en-US" dirty="0"/>
                  <a:t>輸出総額</a:t>
                </a:r>
                <a:r>
                  <a:rPr lang="ja-JP" altLang="en-US"/>
                  <a:t>を，</a:t>
                </a:r>
                <a:r>
                  <a:rPr lang="zh-CN" altLang="en-US" dirty="0"/>
                  <a:t>輸出企業数</a:t>
                </a:r>
                <a:r>
                  <a:rPr lang="ja-JP" altLang="en-US"/>
                  <a:t>と </a:t>
                </a:r>
                <a:r>
                  <a:rPr lang="en-US" altLang="ja-JP" dirty="0"/>
                  <a:t>1 </a:t>
                </a:r>
                <a:r>
                  <a:rPr lang="zh-CN" altLang="en-US" dirty="0"/>
                  <a:t>企業当</a:t>
                </a:r>
                <a:r>
                  <a:rPr lang="ja-JP" altLang="en-US"/>
                  <a:t>たりの</a:t>
                </a:r>
                <a:r>
                  <a:rPr lang="zh-CN" altLang="en-US" dirty="0"/>
                  <a:t>平均輸出額</a:t>
                </a:r>
                <a:r>
                  <a:rPr lang="ja-JP" altLang="en-US"/>
                  <a:t>に</a:t>
                </a:r>
                <a:r>
                  <a:rPr lang="zh-CN" altLang="en-US" dirty="0"/>
                  <a:t>以下</a:t>
                </a:r>
                <a:r>
                  <a:rPr lang="ja-JP" altLang="en-US"/>
                  <a:t>のように</a:t>
                </a:r>
                <a:r>
                  <a:rPr lang="zh-CN" altLang="en-US" dirty="0"/>
                  <a:t>分解</a:t>
                </a:r>
                <a:r>
                  <a:rPr lang="ja-JP" altLang="en-US"/>
                  <a:t>できる。</a:t>
                </a:r>
                <a:endParaRPr lang="en-US" altLang="ja-JP" dirty="0"/>
              </a:p>
              <a:p>
                <a:endParaRPr lang="en-US" sz="3200" dirty="0"/>
              </a:p>
              <a:p>
                <a:pPr marL="0" indent="0" algn="just">
                  <a:buNone/>
                </a:pPr>
                <a:r>
                  <a:rPr lang="en-US" sz="3200" dirty="0">
                    <a:effectLst/>
                    <a:cs typeface="MS Mincho" panose="02020609040205080304" pitchFamily="49" charset="-128"/>
                  </a:rPr>
                  <a:t> </a:t>
                </a:r>
                <a:endParaRPr lang="en-JP" sz="3200"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JP" i="1">
                              <a:effectLst/>
                              <a:latin typeface="Cambria Math" panose="02040503050406030204" pitchFamily="18" charset="0"/>
                              <a:ea typeface="MS Mincho" panose="02020609040205080304" pitchFamily="49" charset="-128"/>
                            </a:rPr>
                          </m:ctrlPr>
                        </m:sSubPr>
                        <m:e>
                          <m:r>
                            <a:rPr lang="ja-JP">
                              <a:effectLst/>
                              <a:latin typeface="Cambria Math" panose="02040503050406030204" pitchFamily="18" charset="0"/>
                              <a:ea typeface="MS Mincho" panose="02020609040205080304" pitchFamily="49" charset="-128"/>
                            </a:rPr>
                            <m:t>輸出総額</m:t>
                          </m:r>
                        </m:e>
                        <m:sub>
                          <m:r>
                            <a:rPr lang="fr-FR" i="1">
                              <a:effectLst/>
                              <a:latin typeface="Cambria Math" panose="02040503050406030204" pitchFamily="18" charset="0"/>
                              <a:ea typeface="MS Mincho" panose="02020609040205080304" pitchFamily="49" charset="-128"/>
                            </a:rPr>
                            <m:t>𝑖𝑗</m:t>
                          </m:r>
                        </m:sub>
                      </m:sSub>
                      <m:r>
                        <a:rPr lang="fr-FR">
                          <a:effectLst/>
                          <a:latin typeface="Cambria Math" panose="02040503050406030204" pitchFamily="18" charset="0"/>
                          <a:ea typeface="MS Mincho" panose="02020609040205080304" pitchFamily="49" charset="-128"/>
                        </a:rPr>
                        <m:t>=</m:t>
                      </m:r>
                      <m:limLow>
                        <m:limLowPr>
                          <m:ctrlPr>
                            <a:rPr lang="en-JP" i="1">
                              <a:effectLst/>
                              <a:latin typeface="Cambria Math" panose="02040503050406030204" pitchFamily="18" charset="0"/>
                              <a:ea typeface="MS Mincho" panose="02020609040205080304" pitchFamily="49" charset="-128"/>
                            </a:rPr>
                          </m:ctrlPr>
                        </m:limLowPr>
                        <m:e>
                          <m:groupChr>
                            <m:groupChrPr>
                              <m:chr m:val="⏟"/>
                              <m:ctrlPr>
                                <a:rPr lang="en-JP" i="1">
                                  <a:effectLst/>
                                  <a:latin typeface="Cambria Math" panose="02040503050406030204" pitchFamily="18" charset="0"/>
                                  <a:ea typeface="MS Mincho" panose="02020609040205080304" pitchFamily="49" charset="-128"/>
                                </a:rPr>
                              </m:ctrlPr>
                            </m:groupChrPr>
                            <m:e>
                              <m:sSub>
                                <m:sSubPr>
                                  <m:ctrlPr>
                                    <a:rPr lang="en-JP" i="1">
                                      <a:effectLst/>
                                      <a:latin typeface="Cambria Math" panose="02040503050406030204" pitchFamily="18" charset="0"/>
                                      <a:ea typeface="MS Mincho" panose="02020609040205080304" pitchFamily="49" charset="-128"/>
                                    </a:rPr>
                                  </m:ctrlPr>
                                </m:sSubPr>
                                <m:e>
                                  <m:r>
                                    <a:rPr lang="ja-JP">
                                      <a:effectLst/>
                                      <a:latin typeface="Cambria Math" panose="02040503050406030204" pitchFamily="18" charset="0"/>
                                      <a:ea typeface="MS Mincho" panose="02020609040205080304" pitchFamily="49" charset="-128"/>
                                    </a:rPr>
                                    <m:t>輸出企業数</m:t>
                                  </m:r>
                                </m:e>
                                <m:sub>
                                  <m:r>
                                    <a:rPr lang="fr-FR" i="1">
                                      <a:effectLst/>
                                      <a:latin typeface="Cambria Math" panose="02040503050406030204" pitchFamily="18" charset="0"/>
                                      <a:ea typeface="MS Mincho" panose="02020609040205080304" pitchFamily="49" charset="-128"/>
                                    </a:rPr>
                                    <m:t>𝑖𝑗</m:t>
                                  </m:r>
                                </m:sub>
                              </m:sSub>
                            </m:e>
                          </m:groupChr>
                        </m:e>
                        <m:lim>
                          <m:r>
                            <a:rPr lang="ja-JP" smtClean="0">
                              <a:effectLst/>
                              <a:latin typeface="Cambria Math" panose="02040503050406030204" pitchFamily="18" charset="0"/>
                              <a:ea typeface="MS Mincho" panose="02020609040205080304" pitchFamily="49" charset="-128"/>
                            </a:rPr>
                            <m:t>外延</m:t>
                          </m:r>
                        </m:lim>
                      </m:limLow>
                      <m:r>
                        <a:rPr lang="fr-FR">
                          <a:effectLst/>
                          <a:latin typeface="Cambria Math" panose="02040503050406030204" pitchFamily="18" charset="0"/>
                          <a:ea typeface="MS Mincho" panose="02020609040205080304" pitchFamily="49" charset="-128"/>
                        </a:rPr>
                        <m:t>×</m:t>
                      </m:r>
                      <m:limLow>
                        <m:limLowPr>
                          <m:ctrlPr>
                            <a:rPr lang="en-JP" i="1">
                              <a:effectLst/>
                              <a:latin typeface="Cambria Math" panose="02040503050406030204" pitchFamily="18" charset="0"/>
                              <a:ea typeface="MS Mincho" panose="02020609040205080304" pitchFamily="49" charset="-128"/>
                            </a:rPr>
                          </m:ctrlPr>
                        </m:limLowPr>
                        <m:e>
                          <m:groupChr>
                            <m:groupChrPr>
                              <m:chr m:val="⏟"/>
                              <m:ctrlPr>
                                <a:rPr lang="en-JP" i="1">
                                  <a:effectLst/>
                                  <a:latin typeface="Cambria Math" panose="02040503050406030204" pitchFamily="18" charset="0"/>
                                  <a:ea typeface="MS Mincho" panose="02020609040205080304" pitchFamily="49" charset="-128"/>
                                </a:rPr>
                              </m:ctrlPr>
                            </m:groupChrPr>
                            <m:e>
                              <m:sSub>
                                <m:sSubPr>
                                  <m:ctrlPr>
                                    <a:rPr lang="en-JP" i="1">
                                      <a:effectLst/>
                                      <a:latin typeface="Cambria Math" panose="02040503050406030204" pitchFamily="18" charset="0"/>
                                      <a:ea typeface="MS Mincho" panose="02020609040205080304" pitchFamily="49" charset="-128"/>
                                    </a:rPr>
                                  </m:ctrlPr>
                                </m:sSubPr>
                                <m:e>
                                  <m:r>
                                    <a:rPr lang="fr-FR">
                                      <a:effectLst/>
                                      <a:latin typeface="Cambria Math" panose="02040503050406030204" pitchFamily="18" charset="0"/>
                                      <a:ea typeface="MS Mincho" panose="02020609040205080304" pitchFamily="49" charset="-128"/>
                                    </a:rPr>
                                    <m:t>1</m:t>
                                  </m:r>
                                  <m:r>
                                    <a:rPr lang="ja-JP">
                                      <a:effectLst/>
                                      <a:latin typeface="Cambria Math" panose="02040503050406030204" pitchFamily="18" charset="0"/>
                                      <a:ea typeface="MS Mincho" panose="02020609040205080304" pitchFamily="49" charset="-128"/>
                                    </a:rPr>
                                    <m:t>企業当たりの平均輸出額</m:t>
                                  </m:r>
                                </m:e>
                                <m:sub>
                                  <m:r>
                                    <a:rPr lang="fr-FR" i="1">
                                      <a:effectLst/>
                                      <a:latin typeface="Cambria Math" panose="02040503050406030204" pitchFamily="18" charset="0"/>
                                      <a:ea typeface="MS Mincho" panose="02020609040205080304" pitchFamily="49" charset="-128"/>
                                    </a:rPr>
                                    <m:t>𝑖𝑗</m:t>
                                  </m:r>
                                </m:sub>
                              </m:sSub>
                            </m:e>
                          </m:groupChr>
                        </m:e>
                        <m:lim>
                          <m:r>
                            <a:rPr lang="ja-JP">
                              <a:effectLst/>
                              <a:latin typeface="Cambria Math" panose="02040503050406030204" pitchFamily="18" charset="0"/>
                              <a:ea typeface="MS Mincho" panose="02020609040205080304" pitchFamily="49" charset="-128"/>
                            </a:rPr>
                            <m:t>内延</m:t>
                          </m:r>
                        </m:lim>
                      </m:limLow>
                    </m:oMath>
                  </m:oMathPara>
                </a14:m>
                <a:endParaRPr lang="en-JP" sz="3200" dirty="0">
                  <a:effectLst/>
                  <a:latin typeface="+mn-lt"/>
                </a:endParaRPr>
              </a:p>
              <a:p>
                <a:pPr marL="0" indent="0">
                  <a:buNone/>
                </a:pPr>
                <a:r>
                  <a:rPr lang="en-US" sz="3200" dirty="0">
                    <a:effectLst/>
                    <a:cs typeface="MS Mincho" panose="02020609040205080304" pitchFamily="49" charset="-128"/>
                  </a:rPr>
                  <a:t> </a:t>
                </a:r>
                <a:endParaRPr lang="en-JP" sz="3200" dirty="0">
                  <a:effectLst/>
                </a:endParaRPr>
              </a:p>
              <a:p>
                <a:pPr marL="0" indent="0">
                  <a:buNone/>
                </a:pPr>
                <a:endParaRPr lang="en-JP" dirty="0"/>
              </a:p>
            </p:txBody>
          </p:sp>
        </mc:Choice>
        <mc:Fallback xmlns="">
          <p:sp>
            <p:nvSpPr>
              <p:cNvPr id="3" name="Content Placeholder 2">
                <a:extLst>
                  <a:ext uri="{FF2B5EF4-FFF2-40B4-BE49-F238E27FC236}">
                    <a16:creationId xmlns:a16="http://schemas.microsoft.com/office/drawing/2014/main" id="{F70272FE-5E8D-6E33-5C09-780107C0C0AA}"/>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D452EF8B-DE86-0E9C-A153-BEE3273CACB0}"/>
              </a:ext>
            </a:extLst>
          </p:cNvPr>
          <p:cNvSpPr>
            <a:spLocks noGrp="1"/>
          </p:cNvSpPr>
          <p:nvPr>
            <p:ph type="sldNum" sz="quarter" idx="12"/>
          </p:nvPr>
        </p:nvSpPr>
        <p:spPr/>
        <p:txBody>
          <a:bodyPr/>
          <a:lstStyle/>
          <a:p>
            <a:fld id="{A0B73B5B-4D98-3640-AE9D-0B488B8E4F8B}" type="slidenum">
              <a:rPr lang="en-JP" smtClean="0"/>
              <a:t>39</a:t>
            </a:fld>
            <a:endParaRPr lang="en-JP"/>
          </a:p>
        </p:txBody>
      </p:sp>
    </p:spTree>
    <p:extLst>
      <p:ext uri="{BB962C8B-B14F-4D97-AF65-F5344CB8AC3E}">
        <p14:creationId xmlns:p14="http://schemas.microsoft.com/office/powerpoint/2010/main" val="102965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F62D-B092-ED3C-0A60-AF68192884C5}"/>
              </a:ext>
            </a:extLst>
          </p:cNvPr>
          <p:cNvSpPr>
            <a:spLocks noGrp="1"/>
          </p:cNvSpPr>
          <p:nvPr>
            <p:ph type="title"/>
          </p:nvPr>
        </p:nvSpPr>
        <p:spPr/>
        <p:txBody>
          <a:bodyPr/>
          <a:lstStyle/>
          <a:p>
            <a:r>
              <a:rPr lang="en-US" altLang="ja-JP" dirty="0"/>
              <a:t>1 </a:t>
            </a:r>
            <a:r>
              <a:rPr lang="ja-JP" altLang="en-US"/>
              <a:t>ミクロデータが</a:t>
            </a:r>
            <a:r>
              <a:rPr lang="zh-CN" altLang="en-US" dirty="0"/>
              <a:t>明</a:t>
            </a:r>
            <a:r>
              <a:rPr lang="ja-JP" altLang="en-US"/>
              <a:t>らかにした</a:t>
            </a:r>
            <a:r>
              <a:rPr lang="zh-CN" altLang="en-US" dirty="0"/>
              <a:t>貿易</a:t>
            </a:r>
            <a:r>
              <a:rPr lang="ja-JP" altLang="en-US"/>
              <a:t>の</a:t>
            </a:r>
            <a:r>
              <a:rPr lang="zh-CN" altLang="en-US" dirty="0"/>
              <a:t>実像</a:t>
            </a:r>
            <a:endParaRPr lang="en-JP" dirty="0"/>
          </a:p>
        </p:txBody>
      </p:sp>
      <p:sp>
        <p:nvSpPr>
          <p:cNvPr id="3" name="Content Placeholder 2">
            <a:extLst>
              <a:ext uri="{FF2B5EF4-FFF2-40B4-BE49-F238E27FC236}">
                <a16:creationId xmlns:a16="http://schemas.microsoft.com/office/drawing/2014/main" id="{B40CFAE1-0066-69BD-F429-40799E2721B5}"/>
              </a:ext>
            </a:extLst>
          </p:cNvPr>
          <p:cNvSpPr>
            <a:spLocks noGrp="1"/>
          </p:cNvSpPr>
          <p:nvPr>
            <p:ph idx="1"/>
          </p:nvPr>
        </p:nvSpPr>
        <p:spPr/>
        <p:txBody>
          <a:bodyPr/>
          <a:lstStyle/>
          <a:p>
            <a:pPr marL="0" indent="0">
              <a:buNone/>
            </a:pPr>
            <a:r>
              <a:rPr lang="ja-JP" altLang="en-US" dirty="0"/>
              <a:t>ミクロ</a:t>
            </a:r>
            <a:r>
              <a:rPr lang="zh-CN" altLang="en-US" dirty="0"/>
              <a:t>実証研究</a:t>
            </a:r>
            <a:r>
              <a:rPr lang="ja-JP" altLang="en-US" dirty="0"/>
              <a:t>によって明らかにされた定型化された事実</a:t>
            </a:r>
            <a:endParaRPr lang="en-US" altLang="ja-JP" dirty="0"/>
          </a:p>
          <a:p>
            <a:endParaRPr lang="en-US" altLang="ja-JP" dirty="0"/>
          </a:p>
          <a:p>
            <a:pPr marL="514350" indent="-514350">
              <a:buFont typeface="+mj-lt"/>
              <a:buAutoNum type="arabicPeriod"/>
            </a:pPr>
            <a:r>
              <a:rPr lang="zh-CN" altLang="en-US" dirty="0"/>
              <a:t>輸出</a:t>
            </a:r>
            <a:r>
              <a:rPr lang="ja-JP" altLang="en-US" dirty="0"/>
              <a:t>を</a:t>
            </a:r>
            <a:r>
              <a:rPr lang="zh-CN" altLang="en-US" dirty="0"/>
              <a:t>行</a:t>
            </a:r>
            <a:r>
              <a:rPr lang="ja-JP" altLang="en-US" dirty="0"/>
              <a:t>っている</a:t>
            </a:r>
            <a:r>
              <a:rPr lang="zh-CN" altLang="en-US" dirty="0"/>
              <a:t>企業</a:t>
            </a:r>
            <a:r>
              <a:rPr lang="en-US" altLang="zh-CN" dirty="0"/>
              <a:t>(</a:t>
            </a:r>
            <a:r>
              <a:rPr lang="zh-CN" altLang="en-US" dirty="0">
                <a:solidFill>
                  <a:srgbClr val="0432FF"/>
                </a:solidFill>
              </a:rPr>
              <a:t>輸出企業</a:t>
            </a:r>
            <a:r>
              <a:rPr lang="en-US" altLang="zh-CN" dirty="0"/>
              <a:t>)</a:t>
            </a:r>
            <a:r>
              <a:rPr lang="ja-JP" altLang="en-US" dirty="0"/>
              <a:t>は</a:t>
            </a:r>
            <a:r>
              <a:rPr lang="zh-CN" altLang="en-US" dirty="0"/>
              <a:t>少数</a:t>
            </a:r>
            <a:r>
              <a:rPr lang="ja-JP" altLang="en-US" dirty="0"/>
              <a:t>である。</a:t>
            </a:r>
            <a:endParaRPr lang="en-US" altLang="ja-JP" dirty="0"/>
          </a:p>
          <a:p>
            <a:pPr marL="514350" indent="-514350">
              <a:buFont typeface="+mj-lt"/>
              <a:buAutoNum type="arabicPeriod"/>
            </a:pPr>
            <a:r>
              <a:rPr lang="ja-JP" altLang="en-US" dirty="0"/>
              <a:t>ほんの</a:t>
            </a:r>
            <a:r>
              <a:rPr lang="zh-CN" altLang="en-US" dirty="0"/>
              <a:t>一握</a:t>
            </a:r>
            <a:r>
              <a:rPr lang="ja-JP" altLang="en-US" dirty="0"/>
              <a:t>りの</a:t>
            </a:r>
            <a:r>
              <a:rPr lang="zh-CN" altLang="en-US" dirty="0"/>
              <a:t>企業</a:t>
            </a:r>
            <a:r>
              <a:rPr lang="ja-JP" altLang="en-US" dirty="0"/>
              <a:t>が</a:t>
            </a:r>
            <a:r>
              <a:rPr lang="zh-CN" altLang="en-US" dirty="0"/>
              <a:t>輸出</a:t>
            </a:r>
            <a:r>
              <a:rPr lang="ja-JP" altLang="en-US" dirty="0"/>
              <a:t>の</a:t>
            </a:r>
            <a:r>
              <a:rPr lang="zh-CN" altLang="en-US" dirty="0"/>
              <a:t>大部分</a:t>
            </a:r>
            <a:r>
              <a:rPr lang="ja-JP" altLang="en-US" dirty="0"/>
              <a:t>を</a:t>
            </a:r>
            <a:r>
              <a:rPr lang="zh-CN" altLang="en-US" dirty="0"/>
              <a:t>占</a:t>
            </a:r>
            <a:r>
              <a:rPr lang="ja-JP" altLang="en-US" dirty="0"/>
              <a:t>めている。</a:t>
            </a:r>
            <a:endParaRPr lang="en-US" altLang="ja-JP" dirty="0"/>
          </a:p>
          <a:p>
            <a:pPr marL="514350" indent="-514350">
              <a:buFont typeface="+mj-lt"/>
              <a:buAutoNum type="arabicPeriod"/>
            </a:pPr>
            <a:r>
              <a:rPr lang="zh-CN" altLang="en-US" dirty="0"/>
              <a:t>加</a:t>
            </a:r>
            <a:r>
              <a:rPr lang="ja-JP" altLang="en-US" dirty="0"/>
              <a:t>えて，</a:t>
            </a:r>
            <a:r>
              <a:rPr lang="zh-CN" altLang="en-US" dirty="0"/>
              <a:t>輸出企業</a:t>
            </a:r>
            <a:r>
              <a:rPr lang="ja-JP" altLang="en-US" dirty="0"/>
              <a:t>の</a:t>
            </a:r>
            <a:r>
              <a:rPr lang="zh-CN" altLang="en-US" dirty="0">
                <a:solidFill>
                  <a:srgbClr val="0432FF"/>
                </a:solidFill>
              </a:rPr>
              <a:t>生産性</a:t>
            </a:r>
            <a:r>
              <a:rPr lang="ja-JP" altLang="en-US" dirty="0"/>
              <a:t>は</a:t>
            </a:r>
            <a:r>
              <a:rPr lang="zh-CN" altLang="en-US" dirty="0"/>
              <a:t>非輸出企業</a:t>
            </a:r>
            <a:r>
              <a:rPr lang="ja-JP" altLang="en-US" dirty="0"/>
              <a:t>より</a:t>
            </a:r>
            <a:r>
              <a:rPr lang="zh-CN" altLang="en-US" dirty="0"/>
              <a:t>高</a:t>
            </a:r>
            <a:r>
              <a:rPr lang="ja-JP" altLang="en-US" dirty="0"/>
              <a:t>い。</a:t>
            </a:r>
            <a:endParaRPr lang="en-US" altLang="ja-JP" dirty="0"/>
          </a:p>
          <a:p>
            <a:pPr marL="0" indent="0">
              <a:buNone/>
            </a:pPr>
            <a:endParaRPr lang="en-US" dirty="0"/>
          </a:p>
          <a:p>
            <a:pPr marL="0" indent="0">
              <a:buNone/>
            </a:pPr>
            <a:br>
              <a:rPr lang="en-US" dirty="0"/>
            </a:br>
            <a:r>
              <a:rPr lang="en-US" dirty="0">
                <a:sym typeface="Wingdings" pitchFamily="2" charset="2"/>
              </a:rPr>
              <a:t></a:t>
            </a:r>
            <a:r>
              <a:rPr lang="zh-CN" altLang="en-US" dirty="0"/>
              <a:t>既存理論</a:t>
            </a:r>
            <a:r>
              <a:rPr lang="en-US" altLang="zh-CN" dirty="0"/>
              <a:t>(</a:t>
            </a:r>
            <a:r>
              <a:rPr lang="zh-CN" altLang="en-US" dirty="0"/>
              <a:t>伝統的貿易理論・新貿易理論</a:t>
            </a:r>
            <a:r>
              <a:rPr lang="en-US" altLang="zh-CN" dirty="0"/>
              <a:t>)</a:t>
            </a:r>
            <a:r>
              <a:rPr lang="ja-JP" altLang="en-US" dirty="0"/>
              <a:t>はこうした</a:t>
            </a:r>
            <a:r>
              <a:rPr lang="zh-CN" altLang="en-US" dirty="0"/>
              <a:t>事実</a:t>
            </a:r>
            <a:r>
              <a:rPr lang="ja-JP" altLang="en-US" dirty="0"/>
              <a:t>を</a:t>
            </a:r>
            <a:r>
              <a:rPr lang="zh-CN" altLang="en-US" dirty="0"/>
              <a:t>説明</a:t>
            </a:r>
            <a:r>
              <a:rPr lang="ja-JP" altLang="en-US" dirty="0"/>
              <a:t>できなかった。</a:t>
            </a:r>
            <a:endParaRPr lang="en-JP" dirty="0"/>
          </a:p>
        </p:txBody>
      </p:sp>
      <p:sp>
        <p:nvSpPr>
          <p:cNvPr id="4" name="Slide Number Placeholder 3">
            <a:extLst>
              <a:ext uri="{FF2B5EF4-FFF2-40B4-BE49-F238E27FC236}">
                <a16:creationId xmlns:a16="http://schemas.microsoft.com/office/drawing/2014/main" id="{BFBC392A-6C9C-76A8-DEA6-91E9F2148649}"/>
              </a:ext>
            </a:extLst>
          </p:cNvPr>
          <p:cNvSpPr>
            <a:spLocks noGrp="1"/>
          </p:cNvSpPr>
          <p:nvPr>
            <p:ph type="sldNum" sz="quarter" idx="12"/>
          </p:nvPr>
        </p:nvSpPr>
        <p:spPr/>
        <p:txBody>
          <a:bodyPr/>
          <a:lstStyle/>
          <a:p>
            <a:fld id="{A0B73B5B-4D98-3640-AE9D-0B488B8E4F8B}" type="slidenum">
              <a:rPr lang="en-JP" smtClean="0"/>
              <a:t>4</a:t>
            </a:fld>
            <a:endParaRPr lang="en-JP"/>
          </a:p>
        </p:txBody>
      </p:sp>
    </p:spTree>
    <p:extLst>
      <p:ext uri="{BB962C8B-B14F-4D97-AF65-F5344CB8AC3E}">
        <p14:creationId xmlns:p14="http://schemas.microsoft.com/office/powerpoint/2010/main" val="1291698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A1A1-97DD-705E-D0D9-3FB4B95438F4}"/>
              </a:ext>
            </a:extLst>
          </p:cNvPr>
          <p:cNvSpPr>
            <a:spLocks noGrp="1"/>
          </p:cNvSpPr>
          <p:nvPr>
            <p:ph type="title"/>
          </p:nvPr>
        </p:nvSpPr>
        <p:spPr/>
        <p:txBody>
          <a:bodyPr/>
          <a:lstStyle/>
          <a:p>
            <a:r>
              <a:rPr lang="en-JP" dirty="0"/>
              <a:t>貿易の</a:t>
            </a:r>
            <a:r>
              <a:rPr lang="zh-CN" altLang="en-US" dirty="0"/>
              <a:t>外延の重要性</a:t>
            </a:r>
            <a:endParaRPr lang="en-JP" dirty="0"/>
          </a:p>
        </p:txBody>
      </p:sp>
      <p:sp>
        <p:nvSpPr>
          <p:cNvPr id="3" name="Content Placeholder 2">
            <a:extLst>
              <a:ext uri="{FF2B5EF4-FFF2-40B4-BE49-F238E27FC236}">
                <a16:creationId xmlns:a16="http://schemas.microsoft.com/office/drawing/2014/main" id="{25ECCC70-8921-6EAF-AFA8-ECD59826E6EF}"/>
              </a:ext>
            </a:extLst>
          </p:cNvPr>
          <p:cNvSpPr>
            <a:spLocks noGrp="1"/>
          </p:cNvSpPr>
          <p:nvPr>
            <p:ph idx="1"/>
          </p:nvPr>
        </p:nvSpPr>
        <p:spPr/>
        <p:txBody>
          <a:bodyPr>
            <a:normAutofit fontScale="92500" lnSpcReduction="10000"/>
          </a:bodyPr>
          <a:lstStyle/>
          <a:p>
            <a:pPr marL="0" indent="0">
              <a:buNone/>
            </a:pPr>
            <a:r>
              <a:rPr lang="zh-CN" altLang="en-US" dirty="0"/>
              <a:t>伝統的貿易理論</a:t>
            </a:r>
            <a:r>
              <a:rPr lang="ja-JP" altLang="en-US"/>
              <a:t>や</a:t>
            </a:r>
            <a:r>
              <a:rPr lang="zh-CN" altLang="en-US" dirty="0"/>
              <a:t>新貿易理論</a:t>
            </a:r>
            <a:endParaRPr lang="en-US" altLang="zh-CN" dirty="0"/>
          </a:p>
          <a:p>
            <a:pPr marL="457200" lvl="1" indent="0">
              <a:buNone/>
            </a:pPr>
            <a:r>
              <a:rPr lang="zh-CN" altLang="en-US" dirty="0"/>
              <a:t>輸出企業数</a:t>
            </a:r>
            <a:r>
              <a:rPr lang="en-US" altLang="zh-CN" dirty="0"/>
              <a:t>(</a:t>
            </a:r>
            <a:r>
              <a:rPr lang="zh-CN" altLang="en-US" dirty="0"/>
              <a:t>貿易</a:t>
            </a:r>
            <a:r>
              <a:rPr lang="ja-JP" altLang="en-US"/>
              <a:t>の</a:t>
            </a:r>
            <a:r>
              <a:rPr lang="zh-CN" altLang="en-US" dirty="0"/>
              <a:t>外延</a:t>
            </a:r>
            <a:r>
              <a:rPr lang="en-US" altLang="zh-CN" dirty="0"/>
              <a:t>)</a:t>
            </a:r>
            <a:r>
              <a:rPr lang="ja-JP" altLang="en-US"/>
              <a:t>が</a:t>
            </a:r>
            <a:r>
              <a:rPr lang="zh-CN" altLang="en-US" dirty="0"/>
              <a:t>果</a:t>
            </a:r>
            <a:r>
              <a:rPr lang="ja-JP" altLang="en-US"/>
              <a:t>たす</a:t>
            </a:r>
            <a:r>
              <a:rPr lang="zh-CN" altLang="en-US" dirty="0"/>
              <a:t>役割</a:t>
            </a:r>
            <a:r>
              <a:rPr lang="ja-JP" altLang="en-US"/>
              <a:t>を</a:t>
            </a:r>
            <a:r>
              <a:rPr lang="zh-CN" altLang="en-US" dirty="0"/>
              <a:t>考察</a:t>
            </a:r>
            <a:r>
              <a:rPr lang="ja-JP" altLang="en-US"/>
              <a:t>してこなかった。</a:t>
            </a:r>
            <a:endParaRPr lang="en-US" altLang="ja-JP" dirty="0"/>
          </a:p>
          <a:p>
            <a:pPr marL="0" indent="0">
              <a:buNone/>
            </a:pPr>
            <a:endParaRPr lang="en-US" altLang="zh-CN" dirty="0"/>
          </a:p>
          <a:p>
            <a:pPr marL="0" indent="0">
              <a:buNone/>
            </a:pPr>
            <a:r>
              <a:rPr lang="zh-CN" altLang="en-US" dirty="0"/>
              <a:t>新・新貿易理論</a:t>
            </a:r>
            <a:endParaRPr lang="en-US" altLang="zh-CN" dirty="0"/>
          </a:p>
          <a:p>
            <a:pPr marL="457200" lvl="1" indent="0">
              <a:buNone/>
            </a:pPr>
            <a:r>
              <a:rPr lang="zh-CN" altLang="en-US" dirty="0"/>
              <a:t>輸出企業数</a:t>
            </a:r>
            <a:r>
              <a:rPr lang="en-US" altLang="zh-CN" dirty="0"/>
              <a:t>(</a:t>
            </a:r>
            <a:r>
              <a:rPr lang="zh-CN" altLang="en-US" dirty="0"/>
              <a:t>貿易</a:t>
            </a:r>
            <a:r>
              <a:rPr lang="ja-JP" altLang="en-US"/>
              <a:t>の</a:t>
            </a:r>
            <a:r>
              <a:rPr lang="zh-CN" altLang="en-US" dirty="0"/>
              <a:t>外延</a:t>
            </a:r>
            <a:r>
              <a:rPr lang="en-US" altLang="zh-CN" dirty="0"/>
              <a:t>)</a:t>
            </a:r>
            <a:r>
              <a:rPr lang="ja-JP" altLang="en-US"/>
              <a:t>とその</a:t>
            </a:r>
            <a:r>
              <a:rPr lang="zh-CN" altLang="en-US" dirty="0"/>
              <a:t>背後</a:t>
            </a:r>
            <a:r>
              <a:rPr lang="ja-JP" altLang="en-US"/>
              <a:t>にある</a:t>
            </a:r>
            <a:r>
              <a:rPr lang="zh-CN" altLang="en-US" dirty="0"/>
              <a:t>企業</a:t>
            </a:r>
            <a:r>
              <a:rPr lang="ja-JP" altLang="en-US"/>
              <a:t>の</a:t>
            </a:r>
            <a:r>
              <a:rPr lang="zh-CN" altLang="en-US" dirty="0"/>
              <a:t>生産性</a:t>
            </a:r>
            <a:r>
              <a:rPr lang="ja-JP" altLang="en-US"/>
              <a:t>が，</a:t>
            </a:r>
            <a:r>
              <a:rPr lang="zh-CN" altLang="en-US" dirty="0"/>
              <a:t>輸出総額</a:t>
            </a:r>
            <a:r>
              <a:rPr lang="ja-JP" altLang="en-US"/>
              <a:t>を</a:t>
            </a:r>
            <a:r>
              <a:rPr lang="zh-CN" altLang="en-US" dirty="0"/>
              <a:t>決</a:t>
            </a:r>
            <a:r>
              <a:rPr lang="ja-JP" altLang="en-US"/>
              <a:t>める</a:t>
            </a:r>
            <a:r>
              <a:rPr lang="zh-CN" altLang="en-US" dirty="0"/>
              <a:t>重要</a:t>
            </a:r>
            <a:r>
              <a:rPr lang="ja-JP" altLang="en-US"/>
              <a:t>な</a:t>
            </a:r>
            <a:r>
              <a:rPr lang="zh-CN" altLang="en-US" dirty="0"/>
              <a:t>要因</a:t>
            </a:r>
            <a:r>
              <a:rPr lang="ja-JP" altLang="en-US"/>
              <a:t>であると</a:t>
            </a:r>
            <a:r>
              <a:rPr lang="zh-CN" altLang="en-US" dirty="0"/>
              <a:t>考</a:t>
            </a:r>
            <a:r>
              <a:rPr lang="ja-JP" altLang="en-US"/>
              <a:t>える。</a:t>
            </a:r>
            <a:endParaRPr lang="en-US" altLang="ja-JP" dirty="0"/>
          </a:p>
          <a:p>
            <a:pPr marL="0" indent="0">
              <a:buNone/>
            </a:pPr>
            <a:endParaRPr lang="en-US" altLang="zh-CN" dirty="0"/>
          </a:p>
          <a:p>
            <a:pPr marL="0" indent="0">
              <a:buNone/>
            </a:pPr>
            <a:r>
              <a:rPr lang="zh-CN" altLang="en-US" dirty="0"/>
              <a:t>重力方程式</a:t>
            </a:r>
            <a:r>
              <a:rPr lang="ja-JP" altLang="en-US"/>
              <a:t>を</a:t>
            </a:r>
            <a:r>
              <a:rPr lang="zh-CN" altLang="en-US" dirty="0"/>
              <a:t>用</a:t>
            </a:r>
            <a:r>
              <a:rPr lang="ja-JP" altLang="en-US"/>
              <a:t>いたこれまでの</a:t>
            </a:r>
            <a:r>
              <a:rPr lang="zh-CN" altLang="en-US" dirty="0"/>
              <a:t>実証研究</a:t>
            </a:r>
            <a:endParaRPr lang="en-US" altLang="zh-CN" dirty="0"/>
          </a:p>
          <a:p>
            <a:pPr marL="457200" lvl="1" indent="0">
              <a:buNone/>
            </a:pPr>
            <a:r>
              <a:rPr lang="zh-CN" altLang="en-US" dirty="0"/>
              <a:t>輸出企業数</a:t>
            </a:r>
            <a:r>
              <a:rPr lang="en-US" altLang="zh-CN" dirty="0"/>
              <a:t>(</a:t>
            </a:r>
            <a:r>
              <a:rPr lang="zh-CN" altLang="en-US" dirty="0"/>
              <a:t>貿易</a:t>
            </a:r>
            <a:r>
              <a:rPr lang="ja-JP" altLang="en-US"/>
              <a:t>の</a:t>
            </a:r>
            <a:r>
              <a:rPr lang="zh-CN" altLang="en-US" dirty="0"/>
              <a:t>外延</a:t>
            </a:r>
            <a:r>
              <a:rPr lang="en-US" altLang="zh-CN" dirty="0"/>
              <a:t>)</a:t>
            </a:r>
            <a:r>
              <a:rPr lang="ja-JP" altLang="en-US"/>
              <a:t>が</a:t>
            </a:r>
            <a:r>
              <a:rPr lang="zh-CN" altLang="en-US" dirty="0"/>
              <a:t>集計的貿易量</a:t>
            </a:r>
            <a:r>
              <a:rPr lang="ja-JP" altLang="en-US"/>
              <a:t>の</a:t>
            </a:r>
            <a:r>
              <a:rPr lang="zh-CN" altLang="en-US" dirty="0"/>
              <a:t>横断面</a:t>
            </a:r>
            <a:r>
              <a:rPr lang="ja-JP" altLang="en-US"/>
              <a:t>の</a:t>
            </a:r>
            <a:r>
              <a:rPr lang="zh-CN" altLang="en-US" dirty="0"/>
              <a:t>変動</a:t>
            </a:r>
            <a:r>
              <a:rPr lang="ja-JP" altLang="en-US"/>
              <a:t>の</a:t>
            </a:r>
            <a:r>
              <a:rPr lang="zh-CN" altLang="en-US" dirty="0"/>
              <a:t>多</a:t>
            </a:r>
            <a:r>
              <a:rPr lang="ja-JP" altLang="en-US"/>
              <a:t>くを</a:t>
            </a:r>
            <a:r>
              <a:rPr lang="zh-CN" altLang="en-US" dirty="0"/>
              <a:t>説明</a:t>
            </a:r>
            <a:r>
              <a:rPr lang="ja-JP" altLang="en-US"/>
              <a:t>する</a:t>
            </a:r>
            <a:r>
              <a:rPr lang="zh-CN" altLang="en-US" dirty="0"/>
              <a:t>要因</a:t>
            </a:r>
            <a:r>
              <a:rPr lang="ja-JP" altLang="en-US"/>
              <a:t>であることを</a:t>
            </a:r>
            <a:r>
              <a:rPr lang="zh-CN" altLang="en-US" dirty="0"/>
              <a:t>確認</a:t>
            </a:r>
            <a:r>
              <a:rPr lang="ja-JP" altLang="en-US"/>
              <a:t>。</a:t>
            </a:r>
            <a:endParaRPr lang="en-US" altLang="ja-JP" dirty="0"/>
          </a:p>
          <a:p>
            <a:pPr marL="457200" lvl="1" indent="0">
              <a:buNone/>
            </a:pPr>
            <a:r>
              <a:rPr lang="en-US" altLang="zh-CN" dirty="0">
                <a:sym typeface="Wingdings" pitchFamily="2" charset="2"/>
              </a:rPr>
              <a:t></a:t>
            </a:r>
            <a:r>
              <a:rPr lang="zh-CN" altLang="en-US" dirty="0"/>
              <a:t>貿易</a:t>
            </a:r>
            <a:r>
              <a:rPr lang="ja-JP" altLang="en-US"/>
              <a:t>の</a:t>
            </a:r>
            <a:r>
              <a:rPr lang="zh-CN" altLang="en-US" dirty="0"/>
              <a:t>外延</a:t>
            </a:r>
            <a:r>
              <a:rPr lang="ja-JP" altLang="en-US"/>
              <a:t>の</a:t>
            </a:r>
            <a:r>
              <a:rPr lang="zh-CN" altLang="en-US" dirty="0"/>
              <a:t>拡大，</a:t>
            </a:r>
            <a:r>
              <a:rPr lang="ja-JP" altLang="en-US"/>
              <a:t>すなわち，</a:t>
            </a:r>
            <a:r>
              <a:rPr lang="zh-CN" altLang="en-US" dirty="0"/>
              <a:t>輸出企業数</a:t>
            </a:r>
            <a:r>
              <a:rPr lang="ja-JP" altLang="en-US"/>
              <a:t>の</a:t>
            </a:r>
            <a:r>
              <a:rPr lang="zh-CN" altLang="en-US" dirty="0"/>
              <a:t>増加</a:t>
            </a:r>
            <a:r>
              <a:rPr lang="ja-JP" altLang="en-US"/>
              <a:t>が，</a:t>
            </a:r>
            <a:r>
              <a:rPr lang="zh-CN" altLang="en-US" dirty="0"/>
              <a:t>長期的</a:t>
            </a:r>
            <a:r>
              <a:rPr lang="ja-JP" altLang="en-US"/>
              <a:t>には </a:t>
            </a:r>
            <a:r>
              <a:rPr lang="en-US" altLang="ja-JP" dirty="0"/>
              <a:t>1 </a:t>
            </a:r>
            <a:r>
              <a:rPr lang="zh-CN" altLang="en-US" dirty="0"/>
              <a:t>国</a:t>
            </a:r>
            <a:r>
              <a:rPr lang="ja-JP" altLang="en-US"/>
              <a:t>の</a:t>
            </a:r>
            <a:r>
              <a:rPr lang="zh-CN" altLang="en-US" dirty="0"/>
              <a:t>輸出水準</a:t>
            </a:r>
            <a:r>
              <a:rPr lang="ja-JP" altLang="en-US"/>
              <a:t>の</a:t>
            </a:r>
            <a:r>
              <a:rPr lang="zh-CN" altLang="en-US" dirty="0"/>
              <a:t>成長</a:t>
            </a:r>
            <a:r>
              <a:rPr lang="ja-JP" altLang="en-US"/>
              <a:t>にとって</a:t>
            </a:r>
            <a:r>
              <a:rPr lang="zh-CN" altLang="en-US" dirty="0"/>
              <a:t>重要</a:t>
            </a:r>
            <a:r>
              <a:rPr lang="ja-JP" altLang="en-US"/>
              <a:t>であることを</a:t>
            </a:r>
            <a:r>
              <a:rPr lang="zh-CN" altLang="en-US" dirty="0"/>
              <a:t>示唆</a:t>
            </a:r>
            <a:r>
              <a:rPr lang="ja-JP" altLang="en-US"/>
              <a:t>。</a:t>
            </a:r>
            <a:endParaRPr lang="en-JP" dirty="0"/>
          </a:p>
        </p:txBody>
      </p:sp>
      <p:sp>
        <p:nvSpPr>
          <p:cNvPr id="4" name="Slide Number Placeholder 3">
            <a:extLst>
              <a:ext uri="{FF2B5EF4-FFF2-40B4-BE49-F238E27FC236}">
                <a16:creationId xmlns:a16="http://schemas.microsoft.com/office/drawing/2014/main" id="{EDA9F992-3780-E308-E410-80A347794E38}"/>
              </a:ext>
            </a:extLst>
          </p:cNvPr>
          <p:cNvSpPr>
            <a:spLocks noGrp="1"/>
          </p:cNvSpPr>
          <p:nvPr>
            <p:ph type="sldNum" sz="quarter" idx="12"/>
          </p:nvPr>
        </p:nvSpPr>
        <p:spPr/>
        <p:txBody>
          <a:bodyPr/>
          <a:lstStyle/>
          <a:p>
            <a:fld id="{A0B73B5B-4D98-3640-AE9D-0B488B8E4F8B}" type="slidenum">
              <a:rPr lang="en-JP" smtClean="0"/>
              <a:t>40</a:t>
            </a:fld>
            <a:endParaRPr lang="en-JP"/>
          </a:p>
        </p:txBody>
      </p:sp>
    </p:spTree>
    <p:extLst>
      <p:ext uri="{BB962C8B-B14F-4D97-AF65-F5344CB8AC3E}">
        <p14:creationId xmlns:p14="http://schemas.microsoft.com/office/powerpoint/2010/main" val="355402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7E7403-B054-1F0D-68D1-54F7C4E58891}"/>
              </a:ext>
            </a:extLst>
          </p:cNvPr>
          <p:cNvSpPr>
            <a:spLocks noGrp="1"/>
          </p:cNvSpPr>
          <p:nvPr>
            <p:ph type="sldNum" sz="quarter" idx="12"/>
          </p:nvPr>
        </p:nvSpPr>
        <p:spPr/>
        <p:txBody>
          <a:bodyPr/>
          <a:lstStyle/>
          <a:p>
            <a:fld id="{A0B73B5B-4D98-3640-AE9D-0B488B8E4F8B}" type="slidenum">
              <a:rPr lang="en-JP" smtClean="0"/>
              <a:t>5</a:t>
            </a:fld>
            <a:endParaRPr lang="en-JP"/>
          </a:p>
        </p:txBody>
      </p:sp>
      <p:pic>
        <p:nvPicPr>
          <p:cNvPr id="6" name="Picture 5" descr="Table&#10;&#10;Description automatically generated">
            <a:extLst>
              <a:ext uri="{FF2B5EF4-FFF2-40B4-BE49-F238E27FC236}">
                <a16:creationId xmlns:a16="http://schemas.microsoft.com/office/drawing/2014/main" id="{E1AE4DD7-BB12-729E-AEF7-0F799CD15527}"/>
              </a:ext>
            </a:extLst>
          </p:cNvPr>
          <p:cNvPicPr>
            <a:picLocks noChangeAspect="1"/>
          </p:cNvPicPr>
          <p:nvPr/>
        </p:nvPicPr>
        <p:blipFill>
          <a:blip r:embed="rId2"/>
          <a:stretch>
            <a:fillRect/>
          </a:stretch>
        </p:blipFill>
        <p:spPr>
          <a:xfrm>
            <a:off x="2108060" y="0"/>
            <a:ext cx="7772400" cy="6683040"/>
          </a:xfrm>
          <a:prstGeom prst="rect">
            <a:avLst/>
          </a:prstGeom>
        </p:spPr>
      </p:pic>
    </p:spTree>
    <p:extLst>
      <p:ext uri="{BB962C8B-B14F-4D97-AF65-F5344CB8AC3E}">
        <p14:creationId xmlns:p14="http://schemas.microsoft.com/office/powerpoint/2010/main" val="102708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C7E37-3304-23CF-A44F-C29DB78A0E56}"/>
              </a:ext>
            </a:extLst>
          </p:cNvPr>
          <p:cNvSpPr>
            <a:spLocks noGrp="1"/>
          </p:cNvSpPr>
          <p:nvPr>
            <p:ph type="title"/>
          </p:nvPr>
        </p:nvSpPr>
        <p:spPr/>
        <p:txBody>
          <a:bodyPr/>
          <a:lstStyle/>
          <a:p>
            <a:r>
              <a:rPr lang="zh-CN" altLang="en-US" dirty="0"/>
              <a:t>新・新貿易理論</a:t>
            </a:r>
            <a:endParaRPr lang="en-JP" dirty="0"/>
          </a:p>
        </p:txBody>
      </p:sp>
      <p:sp>
        <p:nvSpPr>
          <p:cNvPr id="4" name="Content Placeholder 3">
            <a:extLst>
              <a:ext uri="{FF2B5EF4-FFF2-40B4-BE49-F238E27FC236}">
                <a16:creationId xmlns:a16="http://schemas.microsoft.com/office/drawing/2014/main" id="{411D9863-F91C-983B-CE02-F80319571E0D}"/>
              </a:ext>
            </a:extLst>
          </p:cNvPr>
          <p:cNvSpPr>
            <a:spLocks noGrp="1"/>
          </p:cNvSpPr>
          <p:nvPr>
            <p:ph idx="1"/>
          </p:nvPr>
        </p:nvSpPr>
        <p:spPr/>
        <p:txBody>
          <a:bodyPr>
            <a:normAutofit/>
          </a:bodyPr>
          <a:lstStyle/>
          <a:p>
            <a:pPr marL="0" indent="0">
              <a:buNone/>
            </a:pPr>
            <a:r>
              <a:rPr lang="ja-JP" altLang="en-US">
                <a:solidFill>
                  <a:srgbClr val="0432FF"/>
                </a:solidFill>
              </a:rPr>
              <a:t>メリッツ・モデル</a:t>
            </a:r>
            <a:endParaRPr lang="en-US" altLang="ja-JP" dirty="0">
              <a:solidFill>
                <a:srgbClr val="0432FF"/>
              </a:solidFill>
            </a:endParaRPr>
          </a:p>
          <a:p>
            <a:pPr lvl="1"/>
            <a:r>
              <a:rPr lang="ja-JP" altLang="en-US"/>
              <a:t>マーク・メリッツの</a:t>
            </a:r>
            <a:r>
              <a:rPr lang="en-US" altLang="ja-JP" dirty="0"/>
              <a:t>2003</a:t>
            </a:r>
            <a:r>
              <a:rPr lang="zh-CN" altLang="en-US" dirty="0"/>
              <a:t>年</a:t>
            </a:r>
            <a:r>
              <a:rPr lang="ja-JP" altLang="en-US"/>
              <a:t>の</a:t>
            </a:r>
            <a:r>
              <a:rPr lang="zh-CN" altLang="en-US" dirty="0"/>
              <a:t>論文</a:t>
            </a:r>
            <a:r>
              <a:rPr lang="en-US" altLang="zh-CN" dirty="0"/>
              <a:t>(</a:t>
            </a:r>
            <a:r>
              <a:rPr lang="en-US" dirty="0"/>
              <a:t>Melitz[2003])</a:t>
            </a:r>
          </a:p>
          <a:p>
            <a:pPr lvl="1"/>
            <a:r>
              <a:rPr lang="zh-CN" altLang="en-US" dirty="0">
                <a:solidFill>
                  <a:srgbClr val="0432FF"/>
                </a:solidFill>
              </a:rPr>
              <a:t>企業</a:t>
            </a:r>
            <a:r>
              <a:rPr lang="ja-JP" altLang="en-US">
                <a:solidFill>
                  <a:srgbClr val="0432FF"/>
                </a:solidFill>
              </a:rPr>
              <a:t>の</a:t>
            </a:r>
            <a:r>
              <a:rPr lang="zh-CN" altLang="en-US" dirty="0">
                <a:solidFill>
                  <a:srgbClr val="0432FF"/>
                </a:solidFill>
              </a:rPr>
              <a:t>生産性</a:t>
            </a:r>
            <a:r>
              <a:rPr lang="ja-JP" altLang="en-US"/>
              <a:t>は</a:t>
            </a:r>
            <a:r>
              <a:rPr lang="zh-CN" altLang="en-US" dirty="0"/>
              <a:t>大小</a:t>
            </a:r>
            <a:r>
              <a:rPr lang="ja-JP" altLang="en-US"/>
              <a:t>さまざまであるという</a:t>
            </a:r>
            <a:r>
              <a:rPr lang="ja-JP" altLang="en-US">
                <a:solidFill>
                  <a:srgbClr val="0432FF"/>
                </a:solidFill>
              </a:rPr>
              <a:t>「</a:t>
            </a:r>
            <a:r>
              <a:rPr lang="zh-CN" altLang="en-US" dirty="0">
                <a:solidFill>
                  <a:srgbClr val="0432FF"/>
                </a:solidFill>
              </a:rPr>
              <a:t>企業</a:t>
            </a:r>
            <a:r>
              <a:rPr lang="ja-JP" altLang="en-US">
                <a:solidFill>
                  <a:srgbClr val="0432FF"/>
                </a:solidFill>
              </a:rPr>
              <a:t>の</a:t>
            </a:r>
            <a:r>
              <a:rPr lang="zh-CN" altLang="en-US" dirty="0">
                <a:solidFill>
                  <a:srgbClr val="0432FF"/>
                </a:solidFill>
              </a:rPr>
              <a:t>異質性」</a:t>
            </a:r>
            <a:r>
              <a:rPr lang="ja-JP" altLang="en-US"/>
              <a:t>を</a:t>
            </a:r>
            <a:r>
              <a:rPr lang="zh-CN" altLang="en-US" dirty="0"/>
              <a:t>貿易理論</a:t>
            </a:r>
            <a:r>
              <a:rPr lang="ja-JP" altLang="en-US"/>
              <a:t>に</a:t>
            </a:r>
            <a:r>
              <a:rPr lang="zh-CN" altLang="en-US" dirty="0"/>
              <a:t>組</a:t>
            </a:r>
            <a:r>
              <a:rPr lang="ja-JP" altLang="en-US"/>
              <a:t>み</a:t>
            </a:r>
            <a:r>
              <a:rPr lang="zh-CN" altLang="en-US" dirty="0"/>
              <a:t>入</a:t>
            </a:r>
            <a:r>
              <a:rPr lang="ja-JP" altLang="en-US"/>
              <a:t>れた</a:t>
            </a:r>
            <a:endParaRPr lang="en-US" altLang="ja-JP" dirty="0"/>
          </a:p>
          <a:p>
            <a:pPr lvl="1"/>
            <a:r>
              <a:rPr lang="zh-CN" altLang="en-US" dirty="0"/>
              <a:t>生産性</a:t>
            </a:r>
            <a:r>
              <a:rPr lang="ja-JP" altLang="en-US"/>
              <a:t>の</a:t>
            </a:r>
            <a:r>
              <a:rPr lang="zh-CN" altLang="en-US" dirty="0"/>
              <a:t>高</a:t>
            </a:r>
            <a:r>
              <a:rPr lang="ja-JP" altLang="en-US"/>
              <a:t>い</a:t>
            </a:r>
            <a:r>
              <a:rPr lang="zh-CN" altLang="en-US" dirty="0"/>
              <a:t>少数</a:t>
            </a:r>
            <a:r>
              <a:rPr lang="ja-JP" altLang="en-US"/>
              <a:t>の</a:t>
            </a:r>
            <a:r>
              <a:rPr lang="zh-CN" altLang="en-US" dirty="0"/>
              <a:t>企業</a:t>
            </a:r>
            <a:r>
              <a:rPr lang="ja-JP" altLang="en-US"/>
              <a:t>のみが</a:t>
            </a:r>
            <a:r>
              <a:rPr lang="zh-CN" altLang="en-US" dirty="0"/>
              <a:t>輸出</a:t>
            </a:r>
            <a:r>
              <a:rPr lang="ja-JP" altLang="en-US"/>
              <a:t>できるということを</a:t>
            </a:r>
            <a:r>
              <a:rPr lang="zh-CN" altLang="en-US" dirty="0"/>
              <a:t>理論的</a:t>
            </a:r>
            <a:r>
              <a:rPr lang="ja-JP" altLang="en-US"/>
              <a:t>に</a:t>
            </a:r>
            <a:r>
              <a:rPr lang="zh-CN" altLang="en-US" dirty="0"/>
              <a:t>示</a:t>
            </a:r>
            <a:r>
              <a:rPr lang="ja-JP" altLang="en-US"/>
              <a:t>した。</a:t>
            </a:r>
            <a:endParaRPr lang="en-US" altLang="ja-JP" dirty="0"/>
          </a:p>
          <a:p>
            <a:endParaRPr lang="en-US" altLang="ja-JP" dirty="0"/>
          </a:p>
          <a:p>
            <a:pPr marL="0" indent="0">
              <a:buNone/>
            </a:pPr>
            <a:r>
              <a:rPr lang="en-US" altLang="ja-JP" dirty="0">
                <a:sym typeface="Wingdings" pitchFamily="2" charset="2"/>
              </a:rPr>
              <a:t></a:t>
            </a:r>
            <a:r>
              <a:rPr lang="ja-JP" altLang="en-US"/>
              <a:t>その</a:t>
            </a:r>
            <a:r>
              <a:rPr lang="zh-CN" altLang="en-US" dirty="0"/>
              <a:t>後，</a:t>
            </a:r>
            <a:r>
              <a:rPr lang="ja-JP" altLang="en-US"/>
              <a:t>このメリッツ・モデルを</a:t>
            </a:r>
            <a:r>
              <a:rPr lang="zh-CN" altLang="en-US" dirty="0"/>
              <a:t>拡張</a:t>
            </a:r>
            <a:r>
              <a:rPr lang="ja-JP" altLang="en-US"/>
              <a:t>し，</a:t>
            </a:r>
            <a:r>
              <a:rPr lang="zh-CN" altLang="en-US" dirty="0"/>
              <a:t>企業</a:t>
            </a:r>
            <a:r>
              <a:rPr lang="ja-JP" altLang="en-US"/>
              <a:t>の</a:t>
            </a:r>
            <a:r>
              <a:rPr lang="zh-CN" altLang="en-US" dirty="0"/>
              <a:t>国際化</a:t>
            </a:r>
            <a:r>
              <a:rPr lang="ja-JP" altLang="en-US"/>
              <a:t>のさまざまな</a:t>
            </a:r>
            <a:r>
              <a:rPr lang="zh-CN" altLang="en-US" dirty="0"/>
              <a:t>側面</a:t>
            </a:r>
            <a:r>
              <a:rPr lang="ja-JP" altLang="en-US"/>
              <a:t>の</a:t>
            </a:r>
            <a:r>
              <a:rPr lang="zh-CN" altLang="en-US" dirty="0"/>
              <a:t>解明</a:t>
            </a:r>
            <a:r>
              <a:rPr lang="ja-JP" altLang="en-US"/>
              <a:t>が</a:t>
            </a:r>
            <a:r>
              <a:rPr lang="zh-CN" altLang="en-US" dirty="0"/>
              <a:t>進</a:t>
            </a:r>
            <a:r>
              <a:rPr lang="ja-JP" altLang="en-US"/>
              <a:t>んだ。</a:t>
            </a:r>
            <a:endParaRPr lang="en-US" altLang="ja-JP" dirty="0"/>
          </a:p>
          <a:p>
            <a:pPr marL="0" indent="0">
              <a:buNone/>
            </a:pPr>
            <a:r>
              <a:rPr lang="ja-JP" altLang="en-US"/>
              <a:t>・・・そうした</a:t>
            </a:r>
            <a:r>
              <a:rPr lang="zh-CN" altLang="en-US" dirty="0"/>
              <a:t>一連</a:t>
            </a:r>
            <a:r>
              <a:rPr lang="ja-JP" altLang="en-US"/>
              <a:t>の</a:t>
            </a:r>
            <a:r>
              <a:rPr lang="zh-CN" altLang="en-US" dirty="0"/>
              <a:t>研究</a:t>
            </a:r>
            <a:r>
              <a:rPr lang="ja-JP" altLang="en-US"/>
              <a:t>を</a:t>
            </a:r>
            <a:r>
              <a:rPr lang="zh-CN" altLang="en-US" dirty="0"/>
              <a:t>新・新貿易理論</a:t>
            </a:r>
            <a:r>
              <a:rPr lang="ja-JP" altLang="en-US"/>
              <a:t>と</a:t>
            </a:r>
            <a:r>
              <a:rPr lang="zh-CN" altLang="en-US" dirty="0"/>
              <a:t>呼</a:t>
            </a:r>
            <a:r>
              <a:rPr lang="ja-JP" altLang="en-US"/>
              <a:t>ぶ。</a:t>
            </a:r>
            <a:endParaRPr lang="en-JP" dirty="0"/>
          </a:p>
        </p:txBody>
      </p:sp>
      <p:sp>
        <p:nvSpPr>
          <p:cNvPr id="2" name="Slide Number Placeholder 1">
            <a:extLst>
              <a:ext uri="{FF2B5EF4-FFF2-40B4-BE49-F238E27FC236}">
                <a16:creationId xmlns:a16="http://schemas.microsoft.com/office/drawing/2014/main" id="{33EA3BF8-7536-1514-07E6-E9BE3290AFFF}"/>
              </a:ext>
            </a:extLst>
          </p:cNvPr>
          <p:cNvSpPr>
            <a:spLocks noGrp="1"/>
          </p:cNvSpPr>
          <p:nvPr>
            <p:ph type="sldNum" sz="quarter" idx="12"/>
          </p:nvPr>
        </p:nvSpPr>
        <p:spPr/>
        <p:txBody>
          <a:bodyPr/>
          <a:lstStyle/>
          <a:p>
            <a:fld id="{A0B73B5B-4D98-3640-AE9D-0B488B8E4F8B}" type="slidenum">
              <a:rPr lang="en-JP" smtClean="0"/>
              <a:t>6</a:t>
            </a:fld>
            <a:endParaRPr lang="en-JP"/>
          </a:p>
        </p:txBody>
      </p:sp>
    </p:spTree>
    <p:extLst>
      <p:ext uri="{BB962C8B-B14F-4D97-AF65-F5344CB8AC3E}">
        <p14:creationId xmlns:p14="http://schemas.microsoft.com/office/powerpoint/2010/main" val="373005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45B0-3858-0749-4C42-2451435C2E0B}"/>
              </a:ext>
            </a:extLst>
          </p:cNvPr>
          <p:cNvSpPr>
            <a:spLocks noGrp="1"/>
          </p:cNvSpPr>
          <p:nvPr>
            <p:ph type="title"/>
          </p:nvPr>
        </p:nvSpPr>
        <p:spPr/>
        <p:txBody>
          <a:bodyPr/>
          <a:lstStyle/>
          <a:p>
            <a:r>
              <a:rPr lang="en-US" altLang="zh-CN" dirty="0"/>
              <a:t>2 </a:t>
            </a:r>
            <a:r>
              <a:rPr lang="zh-CN" altLang="en-US" dirty="0"/>
              <a:t>新・新貿易理論</a:t>
            </a:r>
            <a:r>
              <a:rPr lang="ja-JP" altLang="en-US"/>
              <a:t>の</a:t>
            </a:r>
            <a:r>
              <a:rPr lang="zh-CN" altLang="en-US" dirty="0"/>
              <a:t>登場</a:t>
            </a:r>
            <a:endParaRPr lang="en-JP" dirty="0"/>
          </a:p>
        </p:txBody>
      </p:sp>
      <p:sp>
        <p:nvSpPr>
          <p:cNvPr id="3" name="Content Placeholder 2">
            <a:extLst>
              <a:ext uri="{FF2B5EF4-FFF2-40B4-BE49-F238E27FC236}">
                <a16:creationId xmlns:a16="http://schemas.microsoft.com/office/drawing/2014/main" id="{7FAFB3F8-7FD0-67AB-6542-2C1B9F4D7E32}"/>
              </a:ext>
            </a:extLst>
          </p:cNvPr>
          <p:cNvSpPr>
            <a:spLocks noGrp="1"/>
          </p:cNvSpPr>
          <p:nvPr>
            <p:ph idx="1"/>
          </p:nvPr>
        </p:nvSpPr>
        <p:spPr/>
        <p:txBody>
          <a:bodyPr/>
          <a:lstStyle/>
          <a:p>
            <a:pPr marL="0" indent="0">
              <a:buNone/>
            </a:pPr>
            <a:r>
              <a:rPr lang="zh-CN" altLang="en-US" dirty="0">
                <a:solidFill>
                  <a:srgbClr val="0432FF"/>
                </a:solidFill>
              </a:rPr>
              <a:t>企業</a:t>
            </a:r>
            <a:r>
              <a:rPr lang="ja-JP" altLang="en-US">
                <a:solidFill>
                  <a:srgbClr val="0432FF"/>
                </a:solidFill>
              </a:rPr>
              <a:t>の</a:t>
            </a:r>
            <a:r>
              <a:rPr lang="zh-CN" altLang="en-US" dirty="0">
                <a:solidFill>
                  <a:srgbClr val="0432FF"/>
                </a:solidFill>
              </a:rPr>
              <a:t>生産性</a:t>
            </a:r>
            <a:endParaRPr lang="en-US" altLang="zh-CN" dirty="0">
              <a:solidFill>
                <a:srgbClr val="0432FF"/>
              </a:solidFill>
            </a:endParaRPr>
          </a:p>
          <a:p>
            <a:pPr marL="457200" lvl="1" indent="0">
              <a:buNone/>
            </a:pPr>
            <a:r>
              <a:rPr lang="zh-CN" altLang="en-US" dirty="0"/>
              <a:t>一定</a:t>
            </a:r>
            <a:r>
              <a:rPr lang="ja-JP" altLang="en-US"/>
              <a:t>の</a:t>
            </a:r>
            <a:r>
              <a:rPr lang="ja-JP" altLang="en-US">
                <a:solidFill>
                  <a:srgbClr val="0432FF"/>
                </a:solidFill>
              </a:rPr>
              <a:t>インプット</a:t>
            </a:r>
            <a:r>
              <a:rPr lang="en-US" altLang="ja-JP" dirty="0">
                <a:solidFill>
                  <a:srgbClr val="0432FF"/>
                </a:solidFill>
              </a:rPr>
              <a:t>(</a:t>
            </a:r>
            <a:r>
              <a:rPr lang="zh-CN" altLang="en-US" dirty="0">
                <a:solidFill>
                  <a:srgbClr val="0432FF"/>
                </a:solidFill>
              </a:rPr>
              <a:t>労働</a:t>
            </a:r>
            <a:r>
              <a:rPr lang="ja-JP" altLang="en-US">
                <a:solidFill>
                  <a:srgbClr val="0432FF"/>
                </a:solidFill>
              </a:rPr>
              <a:t>や</a:t>
            </a:r>
            <a:r>
              <a:rPr lang="zh-CN" altLang="en-US" dirty="0">
                <a:solidFill>
                  <a:srgbClr val="0432FF"/>
                </a:solidFill>
              </a:rPr>
              <a:t>資本</a:t>
            </a:r>
            <a:r>
              <a:rPr lang="en-US" altLang="zh-CN" dirty="0">
                <a:solidFill>
                  <a:srgbClr val="0432FF"/>
                </a:solidFill>
              </a:rPr>
              <a:t>)</a:t>
            </a:r>
            <a:r>
              <a:rPr lang="ja-JP" altLang="en-US"/>
              <a:t>でどれだけを</a:t>
            </a:r>
            <a:r>
              <a:rPr lang="ja-JP" altLang="en-US">
                <a:solidFill>
                  <a:srgbClr val="0432FF"/>
                </a:solidFill>
              </a:rPr>
              <a:t>アウトプット</a:t>
            </a:r>
            <a:r>
              <a:rPr lang="en-US" altLang="ja-JP" dirty="0">
                <a:solidFill>
                  <a:srgbClr val="0432FF"/>
                </a:solidFill>
              </a:rPr>
              <a:t>(</a:t>
            </a:r>
            <a:r>
              <a:rPr lang="zh-CN" altLang="en-US" dirty="0">
                <a:solidFill>
                  <a:srgbClr val="0432FF"/>
                </a:solidFill>
              </a:rPr>
              <a:t>付加価値額</a:t>
            </a:r>
            <a:r>
              <a:rPr lang="ja-JP" altLang="en-US">
                <a:solidFill>
                  <a:srgbClr val="0432FF"/>
                </a:solidFill>
              </a:rPr>
              <a:t>や</a:t>
            </a:r>
            <a:r>
              <a:rPr lang="zh-CN" altLang="en-US" dirty="0">
                <a:solidFill>
                  <a:srgbClr val="0432FF"/>
                </a:solidFill>
              </a:rPr>
              <a:t>売上高</a:t>
            </a:r>
            <a:r>
              <a:rPr lang="en-US" altLang="zh-CN" dirty="0">
                <a:solidFill>
                  <a:srgbClr val="0432FF"/>
                </a:solidFill>
              </a:rPr>
              <a:t>)</a:t>
            </a:r>
            <a:r>
              <a:rPr lang="ja-JP" altLang="en-US"/>
              <a:t>を</a:t>
            </a:r>
            <a:r>
              <a:rPr lang="zh-CN" altLang="en-US" dirty="0"/>
              <a:t>生</a:t>
            </a:r>
            <a:r>
              <a:rPr lang="ja-JP" altLang="en-US"/>
              <a:t>み</a:t>
            </a:r>
            <a:r>
              <a:rPr lang="zh-CN" altLang="en-US" dirty="0"/>
              <a:t>出</a:t>
            </a:r>
            <a:r>
              <a:rPr lang="ja-JP" altLang="en-US"/>
              <a:t>せるかを</a:t>
            </a:r>
            <a:r>
              <a:rPr lang="zh-CN" altLang="en-US" dirty="0"/>
              <a:t>示</a:t>
            </a:r>
            <a:r>
              <a:rPr lang="ja-JP" altLang="en-US"/>
              <a:t>す</a:t>
            </a:r>
            <a:r>
              <a:rPr lang="zh-CN" altLang="en-US" dirty="0"/>
              <a:t>指標</a:t>
            </a:r>
            <a:endParaRPr lang="en-US" altLang="zh-CN" dirty="0"/>
          </a:p>
          <a:p>
            <a:pPr marL="0" indent="0">
              <a:buNone/>
            </a:pPr>
            <a:endParaRPr lang="en-US" dirty="0"/>
          </a:p>
          <a:p>
            <a:pPr marL="0" indent="0">
              <a:buNone/>
            </a:pPr>
            <a:r>
              <a:rPr lang="zh-CN" altLang="en-US" dirty="0"/>
              <a:t>労働生産性</a:t>
            </a:r>
            <a:endParaRPr lang="en-US" altLang="zh-CN" dirty="0"/>
          </a:p>
          <a:p>
            <a:pPr marL="457200" lvl="1" indent="0">
              <a:buNone/>
            </a:pPr>
            <a:r>
              <a:rPr lang="zh-CN" altLang="en-US" dirty="0"/>
              <a:t>一定</a:t>
            </a:r>
            <a:r>
              <a:rPr lang="ja-JP" altLang="en-US"/>
              <a:t>の</a:t>
            </a:r>
            <a:r>
              <a:rPr lang="zh-CN" altLang="en-US" dirty="0"/>
              <a:t>労働者</a:t>
            </a:r>
            <a:r>
              <a:rPr lang="ja-JP" altLang="en-US"/>
              <a:t>でどれだけのアウトプットを</a:t>
            </a:r>
            <a:r>
              <a:rPr lang="zh-CN" altLang="en-US" dirty="0"/>
              <a:t>生</a:t>
            </a:r>
            <a:r>
              <a:rPr lang="ja-JP" altLang="en-US"/>
              <a:t>み</a:t>
            </a:r>
            <a:r>
              <a:rPr lang="zh-CN" altLang="en-US" dirty="0"/>
              <a:t>出</a:t>
            </a:r>
            <a:r>
              <a:rPr lang="ja-JP" altLang="en-US"/>
              <a:t>せるかを</a:t>
            </a:r>
            <a:r>
              <a:rPr lang="zh-CN" altLang="en-US" dirty="0"/>
              <a:t>示</a:t>
            </a:r>
            <a:r>
              <a:rPr lang="ja-JP" altLang="en-US"/>
              <a:t>す</a:t>
            </a:r>
            <a:r>
              <a:rPr lang="zh-CN" altLang="en-US" dirty="0"/>
              <a:t>指標</a:t>
            </a:r>
            <a:endParaRPr lang="en-US" altLang="zh-CN" dirty="0"/>
          </a:p>
          <a:p>
            <a:pPr marL="457200" lvl="1" indent="0">
              <a:buNone/>
            </a:pPr>
            <a:r>
              <a:rPr lang="zh-CN" altLang="en-US" dirty="0">
                <a:solidFill>
                  <a:srgbClr val="0432FF"/>
                </a:solidFill>
              </a:rPr>
              <a:t>付加価値額</a:t>
            </a:r>
            <a:r>
              <a:rPr lang="en-US" altLang="zh-CN" dirty="0">
                <a:solidFill>
                  <a:srgbClr val="0432FF"/>
                </a:solidFill>
              </a:rPr>
              <a:t>/</a:t>
            </a:r>
            <a:r>
              <a:rPr lang="zh-CN" altLang="en-US" dirty="0">
                <a:solidFill>
                  <a:srgbClr val="0432FF"/>
                </a:solidFill>
              </a:rPr>
              <a:t>従業員数</a:t>
            </a:r>
            <a:endParaRPr lang="en-US" altLang="zh-CN" dirty="0">
              <a:solidFill>
                <a:srgbClr val="0432FF"/>
              </a:solidFill>
            </a:endParaRPr>
          </a:p>
          <a:p>
            <a:pPr marL="914400" lvl="2" indent="0">
              <a:buNone/>
            </a:pPr>
            <a:r>
              <a:rPr lang="zh-CN" altLang="en-US" dirty="0"/>
              <a:t>例）トヨタ（</a:t>
            </a:r>
            <a:r>
              <a:rPr lang="en-US" altLang="zh-CN" dirty="0"/>
              <a:t>2006</a:t>
            </a:r>
            <a:r>
              <a:rPr lang="zh-CN" altLang="en-US" dirty="0"/>
              <a:t>）</a:t>
            </a:r>
            <a:endParaRPr lang="en-US" altLang="zh-CN" dirty="0"/>
          </a:p>
          <a:p>
            <a:pPr marL="1371600" lvl="3" indent="0">
              <a:buNone/>
            </a:pPr>
            <a:r>
              <a:rPr lang="zh-CN" altLang="en-US" dirty="0"/>
              <a:t>付加価値額</a:t>
            </a:r>
            <a:r>
              <a:rPr lang="ja-JP" altLang="en-US"/>
              <a:t>は</a:t>
            </a:r>
            <a:r>
              <a:rPr lang="zh-CN" altLang="en-US" dirty="0"/>
              <a:t>約 </a:t>
            </a:r>
            <a:r>
              <a:rPr lang="en-US" altLang="zh-CN" dirty="0"/>
              <a:t>2 </a:t>
            </a:r>
            <a:r>
              <a:rPr lang="zh-CN" altLang="en-US" dirty="0"/>
              <a:t>兆円</a:t>
            </a:r>
            <a:r>
              <a:rPr lang="en-US" altLang="zh-CN" dirty="0"/>
              <a:t>/</a:t>
            </a:r>
            <a:r>
              <a:rPr lang="zh-CN" altLang="en-US" dirty="0"/>
              <a:t>従業員数約 </a:t>
            </a:r>
            <a:r>
              <a:rPr lang="en-US" altLang="zh-CN" dirty="0"/>
              <a:t>30 </a:t>
            </a:r>
            <a:r>
              <a:rPr lang="zh-CN" altLang="en-US" dirty="0"/>
              <a:t>万</a:t>
            </a:r>
            <a:r>
              <a:rPr lang="en-US" altLang="zh-CN" dirty="0"/>
              <a:t>=</a:t>
            </a:r>
            <a:r>
              <a:rPr lang="zh-CN" altLang="en-US" dirty="0"/>
              <a:t>約</a:t>
            </a:r>
            <a:r>
              <a:rPr lang="en-US" altLang="zh-CN" dirty="0"/>
              <a:t>660</a:t>
            </a:r>
            <a:r>
              <a:rPr lang="zh-CN" altLang="en-US" dirty="0"/>
              <a:t>万円</a:t>
            </a:r>
            <a:endParaRPr lang="en-US" altLang="zh-CN" dirty="0"/>
          </a:p>
          <a:p>
            <a:pPr marL="1371600" lvl="3" indent="0">
              <a:buNone/>
            </a:pPr>
            <a:endParaRPr lang="en-US" altLang="zh-CN" dirty="0"/>
          </a:p>
          <a:p>
            <a:pPr marL="914400" lvl="2" indent="0">
              <a:buNone/>
            </a:pPr>
            <a:r>
              <a:rPr lang="ja-JP" altLang="en-US"/>
              <a:t>ホンダの</a:t>
            </a:r>
            <a:r>
              <a:rPr lang="zh-CN" altLang="en-US" dirty="0"/>
              <a:t>労働生産性</a:t>
            </a:r>
            <a:r>
              <a:rPr lang="en-US" altLang="zh-CN" dirty="0"/>
              <a:t>=</a:t>
            </a:r>
            <a:r>
              <a:rPr lang="zh-CN" altLang="en-US" dirty="0"/>
              <a:t>約 </a:t>
            </a:r>
            <a:r>
              <a:rPr lang="en-US" altLang="zh-CN" dirty="0"/>
              <a:t>347 </a:t>
            </a:r>
            <a:r>
              <a:rPr lang="zh-CN" altLang="en-US" dirty="0"/>
              <a:t>万円，日産</a:t>
            </a:r>
            <a:r>
              <a:rPr lang="ja-JP" altLang="en-US"/>
              <a:t>の</a:t>
            </a:r>
            <a:r>
              <a:rPr lang="zh-CN" altLang="en-US" dirty="0"/>
              <a:t>労働生産性</a:t>
            </a:r>
            <a:r>
              <a:rPr lang="en-US" altLang="zh-CN" dirty="0"/>
              <a:t>=</a:t>
            </a:r>
            <a:r>
              <a:rPr lang="zh-CN" altLang="en-US" dirty="0"/>
              <a:t>約 </a:t>
            </a:r>
            <a:r>
              <a:rPr lang="en-US" altLang="zh-CN" dirty="0"/>
              <a:t>388 </a:t>
            </a:r>
            <a:r>
              <a:rPr lang="zh-CN" altLang="en-US" dirty="0"/>
              <a:t>万円</a:t>
            </a:r>
            <a:endParaRPr lang="en-JP" dirty="0"/>
          </a:p>
        </p:txBody>
      </p:sp>
      <p:sp>
        <p:nvSpPr>
          <p:cNvPr id="4" name="Slide Number Placeholder 3">
            <a:extLst>
              <a:ext uri="{FF2B5EF4-FFF2-40B4-BE49-F238E27FC236}">
                <a16:creationId xmlns:a16="http://schemas.microsoft.com/office/drawing/2014/main" id="{62A802B7-6E4D-C244-579D-98B8DAE7D6CA}"/>
              </a:ext>
            </a:extLst>
          </p:cNvPr>
          <p:cNvSpPr>
            <a:spLocks noGrp="1"/>
          </p:cNvSpPr>
          <p:nvPr>
            <p:ph type="sldNum" sz="quarter" idx="12"/>
          </p:nvPr>
        </p:nvSpPr>
        <p:spPr/>
        <p:txBody>
          <a:bodyPr/>
          <a:lstStyle/>
          <a:p>
            <a:fld id="{A0B73B5B-4D98-3640-AE9D-0B488B8E4F8B}" type="slidenum">
              <a:rPr lang="en-JP" smtClean="0"/>
              <a:t>7</a:t>
            </a:fld>
            <a:endParaRPr lang="en-JP"/>
          </a:p>
        </p:txBody>
      </p:sp>
    </p:spTree>
    <p:extLst>
      <p:ext uri="{BB962C8B-B14F-4D97-AF65-F5344CB8AC3E}">
        <p14:creationId xmlns:p14="http://schemas.microsoft.com/office/powerpoint/2010/main" val="75473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CCE4-068C-C9CF-00C1-DDCB9495D84F}"/>
              </a:ext>
            </a:extLst>
          </p:cNvPr>
          <p:cNvSpPr>
            <a:spLocks noGrp="1"/>
          </p:cNvSpPr>
          <p:nvPr>
            <p:ph type="title"/>
          </p:nvPr>
        </p:nvSpPr>
        <p:spPr/>
        <p:txBody>
          <a:bodyPr/>
          <a:lstStyle/>
          <a:p>
            <a:r>
              <a:rPr lang="en-JP" dirty="0"/>
              <a:t>簡略化したメリッツ・モデル（部分均衡）</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305F23-C8D1-93B1-7AF4-EFF67B625EA3}"/>
                  </a:ext>
                </a:extLst>
              </p:cNvPr>
              <p:cNvSpPr>
                <a:spLocks noGrp="1"/>
              </p:cNvSpPr>
              <p:nvPr>
                <p:ph idx="1"/>
              </p:nvPr>
            </p:nvSpPr>
            <p:spPr/>
            <p:txBody>
              <a:bodyPr>
                <a:normAutofit fontScale="92500"/>
              </a:bodyPr>
              <a:lstStyle/>
              <a:p>
                <a:pPr marL="0" indent="0">
                  <a:buNone/>
                </a:pPr>
                <a:r>
                  <a:rPr kumimoji="1" lang="zh-CN" altLang="en-US" dirty="0">
                    <a:solidFill>
                      <a:srgbClr val="0432FF"/>
                    </a:solidFill>
                    <a:cs typeface="Cambria Math" charset="0"/>
                  </a:rPr>
                  <a:t>独占的競争市場（財市場）</a:t>
                </a:r>
                <a:endParaRPr kumimoji="1" lang="en-US" altLang="zh-CN" dirty="0">
                  <a:solidFill>
                    <a:srgbClr val="0432FF"/>
                  </a:solidFill>
                  <a:cs typeface="Cambria Math" charset="0"/>
                </a:endParaRPr>
              </a:p>
              <a:p>
                <a:pPr marL="457200" lvl="1" indent="0">
                  <a:buNone/>
                </a:pPr>
                <a:r>
                  <a:rPr kumimoji="1" lang="zh-CN" altLang="en-US" dirty="0">
                    <a:cs typeface="Cambria Math" charset="0"/>
                  </a:rPr>
                  <a:t>無数</a:t>
                </a:r>
                <a:r>
                  <a:rPr kumimoji="1" lang="ja-JP" altLang="en-US">
                    <a:cs typeface="Cambria Math" charset="0"/>
                  </a:rPr>
                  <a:t>の</a:t>
                </a:r>
                <a:r>
                  <a:rPr kumimoji="1" lang="zh-CN" altLang="en-US" dirty="0">
                    <a:cs typeface="Cambria Math" charset="0"/>
                  </a:rPr>
                  <a:t>企業</a:t>
                </a:r>
                <a:r>
                  <a:rPr kumimoji="1" lang="ja-JP" altLang="en-US">
                    <a:cs typeface="Cambria Math" charset="0"/>
                  </a:rPr>
                  <a:t>が </a:t>
                </a:r>
                <a:r>
                  <a:rPr kumimoji="1" lang="zh-CN" altLang="en-US" dirty="0">
                    <a:cs typeface="Cambria Math" charset="0"/>
                  </a:rPr>
                  <a:t>同種</a:t>
                </a:r>
                <a:r>
                  <a:rPr kumimoji="1" lang="ja-JP" altLang="en-US">
                    <a:cs typeface="Cambria Math" charset="0"/>
                  </a:rPr>
                  <a:t>の</a:t>
                </a:r>
                <a:r>
                  <a:rPr kumimoji="1" lang="zh-CN" altLang="en-US" dirty="0">
                    <a:cs typeface="Cambria Math" charset="0"/>
                  </a:rPr>
                  <a:t>財</a:t>
                </a:r>
                <a:r>
                  <a:rPr kumimoji="1" lang="ja-JP" altLang="en-US">
                    <a:cs typeface="Cambria Math" charset="0"/>
                  </a:rPr>
                  <a:t>を</a:t>
                </a:r>
                <a:r>
                  <a:rPr kumimoji="1" lang="zh-CN" altLang="en-US" dirty="0">
                    <a:cs typeface="Cambria Math" charset="0"/>
                  </a:rPr>
                  <a:t>少</a:t>
                </a:r>
                <a:r>
                  <a:rPr kumimoji="1" lang="ja-JP" altLang="en-US">
                    <a:cs typeface="Cambria Math" charset="0"/>
                  </a:rPr>
                  <a:t>しずつ</a:t>
                </a:r>
                <a:r>
                  <a:rPr kumimoji="1" lang="zh-CN" altLang="en-US" dirty="0">
                    <a:cs typeface="Cambria Math" charset="0"/>
                  </a:rPr>
                  <a:t>差別化</a:t>
                </a:r>
                <a:r>
                  <a:rPr kumimoji="1" lang="ja-JP" altLang="en-US">
                    <a:cs typeface="Cambria Math" charset="0"/>
                  </a:rPr>
                  <a:t>して</a:t>
                </a:r>
                <a:r>
                  <a:rPr kumimoji="1" lang="zh-CN" altLang="en-US" dirty="0">
                    <a:cs typeface="Cambria Math" charset="0"/>
                  </a:rPr>
                  <a:t>販売</a:t>
                </a:r>
                <a:r>
                  <a:rPr kumimoji="1" lang="ja-JP" altLang="en-US">
                    <a:cs typeface="Cambria Math" charset="0"/>
                  </a:rPr>
                  <a:t>し，</a:t>
                </a:r>
                <a:r>
                  <a:rPr kumimoji="1" lang="zh-CN" altLang="en-US" dirty="0">
                    <a:cs typeface="Cambria Math" charset="0"/>
                  </a:rPr>
                  <a:t>競争</a:t>
                </a:r>
                <a:r>
                  <a:rPr kumimoji="1" lang="ja-JP" altLang="en-US">
                    <a:cs typeface="Cambria Math" charset="0"/>
                  </a:rPr>
                  <a:t>しあっている</a:t>
                </a:r>
                <a:endParaRPr kumimoji="1" lang="en-US" altLang="ja-JP" dirty="0">
                  <a:cs typeface="Cambria Math" charset="0"/>
                </a:endParaRPr>
              </a:p>
              <a:p>
                <a:pPr marL="457200" lvl="1" indent="0">
                  <a:buNone/>
                </a:pPr>
                <a:endParaRPr kumimoji="1" lang="en-US" altLang="ja-JP" dirty="0">
                  <a:cs typeface="Cambria Math" charset="0"/>
                </a:endParaRPr>
              </a:p>
              <a:p>
                <a:pPr marL="0" indent="0">
                  <a:buNone/>
                </a:pPr>
                <a:r>
                  <a:rPr lang="en-JP" dirty="0"/>
                  <a:t>国内利潤(</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𝐷</m:t>
                        </m:r>
                      </m:sup>
                    </m:sSup>
                  </m:oMath>
                </a14:m>
                <a:r>
                  <a:rPr lang="en-JP" dirty="0"/>
                  <a:t>)：</a:t>
                </a:r>
              </a:p>
              <a:p>
                <a:pPr marL="0" indent="0">
                  <a:buNone/>
                </a:pPr>
                <a:endParaRPr kumimoji="1" lang="en-US" altLang="ja-JP" dirty="0">
                  <a:cs typeface="Cambria Math" charset="0"/>
                </a:endParaRPr>
              </a:p>
              <a:p>
                <a:pPr marL="0" indent="0">
                  <a:buNone/>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𝐷</m:t>
                          </m:r>
                        </m:sup>
                      </m:sSup>
                      <m:r>
                        <a:rPr kumimoji="1" lang="en-US" altLang="ja-JP" sz="2800" b="0" i="1" smtClean="0">
                          <a:latin typeface="Cambria Math" charset="0"/>
                          <a:ea typeface="Cambria Math" charset="0"/>
                          <a:cs typeface="Cambria Math" charset="0"/>
                        </a:rPr>
                        <m:t>=10</m:t>
                      </m:r>
                      <m:r>
                        <a:rPr kumimoji="1" lang="en-US" altLang="ja-JP" sz="2800" b="0" i="1" smtClean="0">
                          <a:latin typeface="Cambria Math" charset="0"/>
                          <a:ea typeface="Cambria Math" charset="0"/>
                          <a:cs typeface="Cambria Math" charset="0"/>
                        </a:rPr>
                        <m:t>𝜑</m:t>
                      </m:r>
                      <m:r>
                        <a:rPr kumimoji="1" lang="en-US" altLang="ja-JP" sz="2800" b="0" i="1" smtClean="0">
                          <a:latin typeface="Cambria Math" charset="0"/>
                          <a:ea typeface="Cambria Math" charset="0"/>
                          <a:cs typeface="Cambria Math" charset="0"/>
                        </a:rPr>
                        <m:t>−20</m:t>
                      </m:r>
                    </m:oMath>
                  </m:oMathPara>
                </a14:m>
                <a:endParaRPr kumimoji="1" lang="en-US" altLang="ja-JP" sz="2800" dirty="0"/>
              </a:p>
              <a:p>
                <a:pPr marL="0" indent="0">
                  <a:buNone/>
                </a:pPr>
                <a:endParaRPr kumimoji="1" lang="ja-JP" altLang="en-US" sz="2800" dirty="0"/>
              </a:p>
              <a:p>
                <a:r>
                  <a:rPr lang="en-JP" dirty="0"/>
                  <a:t>ここで、</a:t>
                </a:r>
                <a:r>
                  <a:rPr kumimoji="1" lang="en-US" altLang="ja-JP" sz="2800" b="0" dirty="0">
                    <a:ea typeface="Cambria Math" charset="0"/>
                    <a:cs typeface="Cambria Math" charset="0"/>
                  </a:rPr>
                  <a:t> </a:t>
                </a:r>
                <a14:m>
                  <m:oMath xmlns:m="http://schemas.openxmlformats.org/officeDocument/2006/math">
                    <m:r>
                      <a:rPr kumimoji="1" lang="en-US" altLang="ja-JP" sz="2800" b="0" i="1" smtClean="0">
                        <a:solidFill>
                          <a:srgbClr val="0432FF"/>
                        </a:solidFill>
                        <a:latin typeface="Cambria Math" charset="0"/>
                        <a:ea typeface="Cambria Math" charset="0"/>
                        <a:cs typeface="Cambria Math" charset="0"/>
                      </a:rPr>
                      <m:t>𝜑</m:t>
                    </m:r>
                  </m:oMath>
                </a14:m>
                <a:r>
                  <a:rPr lang="en-JP" dirty="0">
                    <a:solidFill>
                      <a:srgbClr val="0432FF"/>
                    </a:solidFill>
                  </a:rPr>
                  <a:t>=企業の生産性</a:t>
                </a:r>
                <a:r>
                  <a:rPr lang="en-JP" dirty="0"/>
                  <a:t>(“バーファイ”と読む)。</a:t>
                </a:r>
              </a:p>
              <a:p>
                <a:r>
                  <a:rPr lang="en-JP" dirty="0"/>
                  <a:t>20は「</a:t>
                </a:r>
                <a:r>
                  <a:rPr lang="zh-CN" altLang="en-US" dirty="0"/>
                  <a:t>国内供給</a:t>
                </a:r>
                <a:r>
                  <a:rPr lang="ja-JP" altLang="en-US"/>
                  <a:t>の</a:t>
                </a:r>
                <a:r>
                  <a:rPr lang="zh-CN" altLang="en-US" dirty="0"/>
                  <a:t>固定費用</a:t>
                </a:r>
                <a:r>
                  <a:rPr lang="en-JP" dirty="0"/>
                  <a:t>」（</a:t>
                </a:r>
                <a:r>
                  <a:rPr lang="zh-CN" altLang="en-US" dirty="0"/>
                  <a:t>販路</a:t>
                </a:r>
                <a:r>
                  <a:rPr lang="ja-JP" altLang="en-US"/>
                  <a:t>を</a:t>
                </a:r>
                <a:r>
                  <a:rPr lang="zh-CN" altLang="en-US" dirty="0"/>
                  <a:t>開拓</a:t>
                </a:r>
                <a:r>
                  <a:rPr lang="ja-JP" altLang="en-US"/>
                  <a:t>する</a:t>
                </a:r>
                <a:r>
                  <a:rPr lang="zh-CN" altLang="en-US" dirty="0"/>
                  <a:t>費用，工場</a:t>
                </a:r>
                <a:r>
                  <a:rPr lang="ja-JP" altLang="en-US"/>
                  <a:t>を</a:t>
                </a:r>
                <a:r>
                  <a:rPr lang="zh-CN" altLang="en-US" dirty="0"/>
                  <a:t>維持</a:t>
                </a:r>
                <a:r>
                  <a:rPr lang="ja-JP" altLang="en-US"/>
                  <a:t>するための</a:t>
                </a:r>
                <a:r>
                  <a:rPr lang="zh-CN" altLang="en-US" dirty="0"/>
                  <a:t>費用</a:t>
                </a:r>
                <a:r>
                  <a:rPr lang="ja-JP" altLang="en-US"/>
                  <a:t>など，</a:t>
                </a:r>
                <a:r>
                  <a:rPr lang="zh-CN" altLang="en-US" dirty="0"/>
                  <a:t>国内市場</a:t>
                </a:r>
                <a:r>
                  <a:rPr lang="ja-JP" altLang="en-US"/>
                  <a:t>に</a:t>
                </a:r>
                <a:r>
                  <a:rPr lang="zh-CN" altLang="en-US" dirty="0"/>
                  <a:t>財</a:t>
                </a:r>
                <a:r>
                  <a:rPr lang="ja-JP" altLang="en-US"/>
                  <a:t>を</a:t>
                </a:r>
                <a:r>
                  <a:rPr lang="zh-CN" altLang="en-US" dirty="0"/>
                  <a:t>供給</a:t>
                </a:r>
                <a:r>
                  <a:rPr lang="ja-JP" altLang="en-US"/>
                  <a:t>するうえで</a:t>
                </a:r>
                <a:r>
                  <a:rPr lang="zh-CN" altLang="en-US" dirty="0"/>
                  <a:t>必要</a:t>
                </a:r>
                <a:r>
                  <a:rPr lang="ja-JP" altLang="en-US"/>
                  <a:t>となる</a:t>
                </a:r>
                <a:r>
                  <a:rPr lang="zh-CN" altLang="en-US" dirty="0"/>
                  <a:t>固定的費用</a:t>
                </a:r>
                <a:r>
                  <a:rPr lang="en-JP" dirty="0"/>
                  <a:t>）</a:t>
                </a:r>
              </a:p>
            </p:txBody>
          </p:sp>
        </mc:Choice>
        <mc:Fallback>
          <p:sp>
            <p:nvSpPr>
              <p:cNvPr id="3" name="Content Placeholder 2">
                <a:extLst>
                  <a:ext uri="{FF2B5EF4-FFF2-40B4-BE49-F238E27FC236}">
                    <a16:creationId xmlns:a16="http://schemas.microsoft.com/office/drawing/2014/main" id="{DF305F23-C8D1-93B1-7AF4-EFF67B625EA3}"/>
                  </a:ext>
                </a:extLst>
              </p:cNvPr>
              <p:cNvSpPr>
                <a:spLocks noGrp="1" noRot="1" noChangeAspect="1" noMove="1" noResize="1" noEditPoints="1" noAdjustHandles="1" noChangeArrowheads="1" noChangeShapeType="1" noTextEdit="1"/>
              </p:cNvSpPr>
              <p:nvPr>
                <p:ph idx="1"/>
              </p:nvPr>
            </p:nvSpPr>
            <p:spPr>
              <a:blipFill>
                <a:blip r:embed="rId2"/>
                <a:stretch>
                  <a:fillRect l="-1086" t="-2035" r="-483" b="-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EE5D362E-5934-9528-CAC7-96CF4FB86761}"/>
              </a:ext>
            </a:extLst>
          </p:cNvPr>
          <p:cNvSpPr>
            <a:spLocks noGrp="1"/>
          </p:cNvSpPr>
          <p:nvPr>
            <p:ph type="sldNum" sz="quarter" idx="12"/>
          </p:nvPr>
        </p:nvSpPr>
        <p:spPr/>
        <p:txBody>
          <a:bodyPr/>
          <a:lstStyle/>
          <a:p>
            <a:fld id="{A0B73B5B-4D98-3640-AE9D-0B488B8E4F8B}" type="slidenum">
              <a:rPr lang="en-JP" smtClean="0"/>
              <a:t>8</a:t>
            </a:fld>
            <a:endParaRPr lang="en-JP"/>
          </a:p>
        </p:txBody>
      </p:sp>
      <mc:AlternateContent xmlns:mc="http://schemas.openxmlformats.org/markup-compatibility/2006" xmlns:p14="http://schemas.microsoft.com/office/powerpoint/2010/main">
        <mc:Choice Requires="p14">
          <p:contentPart p14:bwMode="auto" r:id="rId3">
            <p14:nvContentPartPr>
              <p14:cNvPr id="11" name="インク 10">
                <a:extLst>
                  <a:ext uri="{FF2B5EF4-FFF2-40B4-BE49-F238E27FC236}">
                    <a16:creationId xmlns:a16="http://schemas.microsoft.com/office/drawing/2014/main" id="{C1C5FFDB-1D0A-ABD4-5C43-4CA721172078}"/>
                  </a:ext>
                </a:extLst>
              </p14:cNvPr>
              <p14:cNvContentPartPr/>
              <p14:nvPr/>
            </p14:nvContentPartPr>
            <p14:xfrm>
              <a:off x="6890138" y="4322349"/>
              <a:ext cx="333720" cy="360"/>
            </p14:xfrm>
          </p:contentPart>
        </mc:Choice>
        <mc:Fallback xmlns="">
          <p:pic>
            <p:nvPicPr>
              <p:cNvPr id="11" name="インク 10">
                <a:extLst>
                  <a:ext uri="{FF2B5EF4-FFF2-40B4-BE49-F238E27FC236}">
                    <a16:creationId xmlns:a16="http://schemas.microsoft.com/office/drawing/2014/main" id="{C1C5FFDB-1D0A-ABD4-5C43-4CA721172078}"/>
                  </a:ext>
                </a:extLst>
              </p:cNvPr>
              <p:cNvPicPr/>
              <p:nvPr/>
            </p:nvPicPr>
            <p:blipFill>
              <a:blip r:embed="rId16"/>
              <a:stretch>
                <a:fillRect/>
              </a:stretch>
            </p:blipFill>
            <p:spPr>
              <a:xfrm>
                <a:off x="6884018" y="4316229"/>
                <a:ext cx="345960" cy="12600"/>
              </a:xfrm>
              <a:prstGeom prst="rect">
                <a:avLst/>
              </a:prstGeom>
            </p:spPr>
          </p:pic>
        </mc:Fallback>
      </mc:AlternateContent>
    </p:spTree>
    <p:extLst>
      <p:ext uri="{BB962C8B-B14F-4D97-AF65-F5344CB8AC3E}">
        <p14:creationId xmlns:p14="http://schemas.microsoft.com/office/powerpoint/2010/main" val="285166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6002-C2AF-A1B7-7E52-45DF8517917B}"/>
              </a:ext>
            </a:extLst>
          </p:cNvPr>
          <p:cNvSpPr>
            <a:spLocks noGrp="1"/>
          </p:cNvSpPr>
          <p:nvPr>
            <p:ph type="title"/>
          </p:nvPr>
        </p:nvSpPr>
        <p:spPr/>
        <p:txBody>
          <a:bodyPr>
            <a:normAutofit/>
          </a:bodyPr>
          <a:lstStyle/>
          <a:p>
            <a:r>
              <a:rPr lang="zh-CN" altLang="en-US" dirty="0"/>
              <a:t>輸出利潤</a:t>
            </a:r>
            <a:endParaRPr lang="en-JP"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91428D-BE02-F7A7-DEC8-A00CEDA26161}"/>
                  </a:ext>
                </a:extLst>
              </p:cNvPr>
              <p:cNvSpPr>
                <a:spLocks noGrp="1"/>
              </p:cNvSpPr>
              <p:nvPr>
                <p:ph idx="1"/>
              </p:nvPr>
            </p:nvSpPr>
            <p:spPr/>
            <p:txBody>
              <a:bodyPr>
                <a:normAutofit fontScale="92500"/>
              </a:bodyPr>
              <a:lstStyle/>
              <a:p>
                <a:pPr marL="0" indent="0">
                  <a:buNone/>
                </a:pPr>
                <a:r>
                  <a:rPr lang="zh-CN" altLang="en-US" dirty="0"/>
                  <a:t>輸出利潤</a:t>
                </a:r>
                <a:r>
                  <a:rPr lang="en-US" altLang="zh-CN" dirty="0"/>
                  <a:t>(</a:t>
                </a:r>
                <a14:m>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𝑋</m:t>
                        </m:r>
                      </m:sup>
                    </m:sSup>
                  </m:oMath>
                </a14:m>
                <a:r>
                  <a:rPr lang="en-US" altLang="zh-CN" dirty="0"/>
                  <a:t>):</a:t>
                </a:r>
              </a:p>
              <a:p>
                <a:pPr marL="0" indent="0">
                  <a:buNone/>
                </a:pPr>
                <a:endParaRPr lang="en-JP" dirty="0"/>
              </a:p>
              <a:p>
                <a:pPr marL="0" indent="0">
                  <a:buNone/>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ea typeface="Cambria Math" charset="0"/>
                              <a:cs typeface="Cambria Math" charset="0"/>
                            </a:rPr>
                          </m:ctrlPr>
                        </m:sSupPr>
                        <m:e>
                          <m:r>
                            <a:rPr lang="ja-JP" altLang="en-US" sz="2800" i="1">
                              <a:latin typeface="Cambria Math" charset="0"/>
                              <a:ea typeface="Cambria Math" charset="0"/>
                              <a:cs typeface="Cambria Math" charset="0"/>
                            </a:rPr>
                            <m:t>𝜋</m:t>
                          </m:r>
                        </m:e>
                        <m:sup>
                          <m:r>
                            <a:rPr kumimoji="1" lang="en-US" altLang="ja-JP" sz="2800" b="0" i="1" smtClean="0">
                              <a:solidFill>
                                <a:srgbClr val="FF0000"/>
                              </a:solidFill>
                              <a:latin typeface="Cambria Math" charset="0"/>
                              <a:ea typeface="Cambria Math" charset="0"/>
                              <a:cs typeface="Cambria Math" charset="0"/>
                            </a:rPr>
                            <m:t>𝑋</m:t>
                          </m:r>
                        </m:sup>
                      </m:sSup>
                      <m:r>
                        <a:rPr kumimoji="1" lang="en-US" altLang="ja-JP" sz="2800" b="0" i="1" smtClean="0">
                          <a:latin typeface="Cambria Math" charset="0"/>
                          <a:ea typeface="Cambria Math" charset="0"/>
                          <a:cs typeface="Cambria Math" charset="0"/>
                        </a:rPr>
                        <m:t>=2</m:t>
                      </m:r>
                      <m:r>
                        <a:rPr kumimoji="1" lang="en-US" altLang="ja-JP" sz="2800" b="0" i="1" smtClean="0">
                          <a:latin typeface="Cambria Math" charset="0"/>
                          <a:ea typeface="Cambria Math" charset="0"/>
                          <a:cs typeface="Cambria Math" charset="0"/>
                        </a:rPr>
                        <m:t>𝜑</m:t>
                      </m:r>
                      <m:r>
                        <a:rPr kumimoji="1" lang="en-US" altLang="ja-JP" sz="2800" b="0" i="1" smtClean="0">
                          <a:latin typeface="Cambria Math" charset="0"/>
                          <a:ea typeface="Cambria Math" charset="0"/>
                          <a:cs typeface="Cambria Math" charset="0"/>
                        </a:rPr>
                        <m:t>−40</m:t>
                      </m:r>
                    </m:oMath>
                  </m:oMathPara>
                </a14:m>
                <a:endParaRPr kumimoji="1" lang="ja-JP" altLang="en-US" sz="2800" dirty="0"/>
              </a:p>
              <a:p>
                <a:endParaRPr lang="en-JP" dirty="0"/>
              </a:p>
              <a:p>
                <a:r>
                  <a:rPr lang="en-JP" dirty="0"/>
                  <a:t>ここで、</a:t>
                </a:r>
                <a:r>
                  <a:rPr lang="en-US" altLang="ja-JP" dirty="0">
                    <a:solidFill>
                      <a:srgbClr val="0432FF"/>
                    </a:solidFill>
                  </a:rPr>
                  <a:t>40</a:t>
                </a:r>
                <a:r>
                  <a:rPr lang="ja-JP" altLang="en-US">
                    <a:solidFill>
                      <a:srgbClr val="0432FF"/>
                    </a:solidFill>
                  </a:rPr>
                  <a:t>の</a:t>
                </a:r>
                <a:r>
                  <a:rPr lang="zh-CN" altLang="en-US" dirty="0">
                    <a:solidFill>
                      <a:srgbClr val="0432FF"/>
                    </a:solidFill>
                  </a:rPr>
                  <a:t>部分</a:t>
                </a:r>
                <a:r>
                  <a:rPr lang="ja-JP" altLang="en-US">
                    <a:solidFill>
                      <a:srgbClr val="0432FF"/>
                    </a:solidFill>
                  </a:rPr>
                  <a:t>は</a:t>
                </a:r>
                <a:r>
                  <a:rPr lang="zh-CN" altLang="en-US" dirty="0">
                    <a:solidFill>
                      <a:srgbClr val="0432FF"/>
                    </a:solidFill>
                  </a:rPr>
                  <a:t>輸出</a:t>
                </a:r>
                <a:r>
                  <a:rPr lang="ja-JP" altLang="en-US">
                    <a:solidFill>
                      <a:srgbClr val="0432FF"/>
                    </a:solidFill>
                  </a:rPr>
                  <a:t>の</a:t>
                </a:r>
                <a:r>
                  <a:rPr lang="zh-CN" altLang="en-US" dirty="0">
                    <a:solidFill>
                      <a:srgbClr val="0432FF"/>
                    </a:solidFill>
                  </a:rPr>
                  <a:t>固定費用</a:t>
                </a:r>
                <a:r>
                  <a:rPr lang="zh-CN" altLang="en-US" dirty="0"/>
                  <a:t>（外国市場</a:t>
                </a:r>
                <a:r>
                  <a:rPr lang="ja-JP" altLang="en-US"/>
                  <a:t>における</a:t>
                </a:r>
                <a:r>
                  <a:rPr lang="zh-CN" altLang="en-US" dirty="0"/>
                  <a:t>販路開拓費、情報収集費</a:t>
                </a:r>
                <a:r>
                  <a:rPr lang="ja-JP" altLang="en-US"/>
                  <a:t>など，</a:t>
                </a:r>
                <a:r>
                  <a:rPr lang="zh-CN" altLang="en-US" dirty="0"/>
                  <a:t>輸出</a:t>
                </a:r>
                <a:r>
                  <a:rPr lang="ja-JP" altLang="en-US"/>
                  <a:t>を</a:t>
                </a:r>
                <a:r>
                  <a:rPr lang="zh-CN" altLang="en-US" dirty="0"/>
                  <a:t>行</a:t>
                </a:r>
                <a:r>
                  <a:rPr lang="ja-JP" altLang="en-US"/>
                  <a:t>ううえでの</a:t>
                </a:r>
                <a:r>
                  <a:rPr lang="zh-CN" altLang="en-US" dirty="0"/>
                  <a:t>固定的</a:t>
                </a:r>
                <a:r>
                  <a:rPr lang="ja-JP" altLang="en-US"/>
                  <a:t>な</a:t>
                </a:r>
                <a:r>
                  <a:rPr lang="zh-CN" altLang="en-US" dirty="0"/>
                  <a:t>費用）</a:t>
                </a:r>
                <a:endParaRPr lang="en-US" altLang="zh-CN" dirty="0"/>
              </a:p>
              <a:p>
                <a:pPr lvl="1"/>
                <a:r>
                  <a:rPr lang="zh-CN" altLang="en-US" dirty="0">
                    <a:solidFill>
                      <a:srgbClr val="0432FF"/>
                    </a:solidFill>
                  </a:rPr>
                  <a:t>輸出固定費用</a:t>
                </a:r>
                <a:r>
                  <a:rPr lang="ja-JP" altLang="en-US">
                    <a:solidFill>
                      <a:srgbClr val="0432FF"/>
                    </a:solidFill>
                  </a:rPr>
                  <a:t>は，</a:t>
                </a:r>
                <a:r>
                  <a:rPr lang="zh-CN" altLang="en-US" dirty="0">
                    <a:solidFill>
                      <a:srgbClr val="0432FF"/>
                    </a:solidFill>
                  </a:rPr>
                  <a:t>国内生産固定費用</a:t>
                </a:r>
                <a:r>
                  <a:rPr lang="ja-JP" altLang="en-US">
                    <a:solidFill>
                      <a:srgbClr val="0432FF"/>
                    </a:solidFill>
                  </a:rPr>
                  <a:t>よりも</a:t>
                </a:r>
                <a:r>
                  <a:rPr lang="zh-CN" altLang="en-US" dirty="0">
                    <a:solidFill>
                      <a:srgbClr val="0432FF"/>
                    </a:solidFill>
                  </a:rPr>
                  <a:t>高</a:t>
                </a:r>
                <a:r>
                  <a:rPr lang="ja-JP" altLang="en-US">
                    <a:solidFill>
                      <a:srgbClr val="0432FF"/>
                    </a:solidFill>
                  </a:rPr>
                  <a:t>いと</a:t>
                </a:r>
                <a:r>
                  <a:rPr lang="zh-CN" altLang="en-US" dirty="0">
                    <a:solidFill>
                      <a:srgbClr val="0432FF"/>
                    </a:solidFill>
                  </a:rPr>
                  <a:t>仮定</a:t>
                </a:r>
                <a:endParaRPr lang="en-US" altLang="zh-CN" dirty="0">
                  <a:solidFill>
                    <a:srgbClr val="0432FF"/>
                  </a:solidFill>
                </a:endParaRPr>
              </a:p>
              <a:p>
                <a:r>
                  <a:rPr lang="zh-CN" altLang="en-US" dirty="0"/>
                  <a:t>輸出利潤式</a:t>
                </a:r>
                <a:r>
                  <a:rPr lang="ja-JP" altLang="en-US"/>
                  <a:t>の</a:t>
                </a:r>
                <a:r>
                  <a:rPr lang="zh-CN" altLang="en-US" dirty="0"/>
                  <a:t>傾</a:t>
                </a:r>
                <a:r>
                  <a:rPr lang="ja-JP" altLang="en-US"/>
                  <a:t>き</a:t>
                </a:r>
                <a:r>
                  <a:rPr lang="en-US" altLang="ja-JP" dirty="0"/>
                  <a:t>(</a:t>
                </a:r>
                <a:r>
                  <a:rPr lang="zh-CN" altLang="en-US" dirty="0"/>
                  <a:t>生産性</a:t>
                </a:r>
                <a:r>
                  <a:rPr lang="ja-JP" altLang="en-US"/>
                  <a:t>の</a:t>
                </a:r>
                <a:r>
                  <a:rPr lang="zh-CN" altLang="en-US" dirty="0"/>
                  <a:t>係数</a:t>
                </a:r>
                <a:r>
                  <a:rPr lang="en-US" altLang="zh-CN" dirty="0"/>
                  <a:t>)</a:t>
                </a:r>
                <a:r>
                  <a:rPr lang="en-US" altLang="ja-JP" dirty="0"/>
                  <a:t>2</a:t>
                </a:r>
                <a:r>
                  <a:rPr lang="ja-JP" altLang="en-US"/>
                  <a:t>は国内利潤式の傾きより小さい</a:t>
                </a:r>
                <a:endParaRPr lang="en-US" altLang="ja-JP" dirty="0"/>
              </a:p>
              <a:p>
                <a:pPr lvl="1"/>
                <a:r>
                  <a:rPr lang="zh-CN" altLang="en-US" dirty="0"/>
                  <a:t>外国</a:t>
                </a:r>
                <a:r>
                  <a:rPr lang="ja-JP" altLang="en-US"/>
                  <a:t>への</a:t>
                </a:r>
                <a:r>
                  <a:rPr lang="zh-CN" altLang="en-US" dirty="0"/>
                  <a:t>輸送費</a:t>
                </a:r>
                <a:r>
                  <a:rPr lang="ja-JP" altLang="en-US"/>
                  <a:t>や</a:t>
                </a:r>
                <a:r>
                  <a:rPr lang="zh-CN" altLang="en-US" dirty="0"/>
                  <a:t>関税</a:t>
                </a:r>
                <a:r>
                  <a:rPr lang="ja-JP" altLang="en-US"/>
                  <a:t>のため，</a:t>
                </a:r>
                <a:r>
                  <a:rPr lang="zh-CN" altLang="en-US" dirty="0"/>
                  <a:t>利潤</a:t>
                </a:r>
                <a:r>
                  <a:rPr lang="ja-JP" altLang="en-US"/>
                  <a:t>が</a:t>
                </a:r>
                <a:r>
                  <a:rPr lang="zh-CN" altLang="en-US" dirty="0"/>
                  <a:t>得にくいため。</a:t>
                </a:r>
                <a:endParaRPr lang="en-JP" dirty="0"/>
              </a:p>
            </p:txBody>
          </p:sp>
        </mc:Choice>
        <mc:Fallback>
          <p:sp>
            <p:nvSpPr>
              <p:cNvPr id="3" name="Content Placeholder 2">
                <a:extLst>
                  <a:ext uri="{FF2B5EF4-FFF2-40B4-BE49-F238E27FC236}">
                    <a16:creationId xmlns:a16="http://schemas.microsoft.com/office/drawing/2014/main" id="{D591428D-BE02-F7A7-DEC8-A00CEDA26161}"/>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7B112AD1-0C74-80E7-BF96-C7CB00440ABE}"/>
              </a:ext>
            </a:extLst>
          </p:cNvPr>
          <p:cNvSpPr>
            <a:spLocks noGrp="1"/>
          </p:cNvSpPr>
          <p:nvPr>
            <p:ph type="sldNum" sz="quarter" idx="12"/>
          </p:nvPr>
        </p:nvSpPr>
        <p:spPr/>
        <p:txBody>
          <a:bodyPr/>
          <a:lstStyle/>
          <a:p>
            <a:fld id="{A0B73B5B-4D98-3640-AE9D-0B488B8E4F8B}" type="slidenum">
              <a:rPr lang="en-JP" smtClean="0"/>
              <a:t>9</a:t>
            </a:fld>
            <a:endParaRPr lang="en-JP"/>
          </a:p>
        </p:txBody>
      </p:sp>
    </p:spTree>
    <p:extLst>
      <p:ext uri="{BB962C8B-B14F-4D97-AF65-F5344CB8AC3E}">
        <p14:creationId xmlns:p14="http://schemas.microsoft.com/office/powerpoint/2010/main" val="3108090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2688</Words>
  <Application>Microsoft Macintosh PowerPoint</Application>
  <PresentationFormat>Widescreen</PresentationFormat>
  <Paragraphs>293</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MS Mincho</vt:lpstr>
      <vt:lpstr>MS PGothic</vt:lpstr>
      <vt:lpstr>Arial</vt:lpstr>
      <vt:lpstr>Calibri</vt:lpstr>
      <vt:lpstr>Cambria Math</vt:lpstr>
      <vt:lpstr>Times New Roman</vt:lpstr>
      <vt:lpstr>Wingdings</vt:lpstr>
      <vt:lpstr>Office Theme</vt:lpstr>
      <vt:lpstr>第7章 新・新貿易理論</vt:lpstr>
      <vt:lpstr>PowerPoint Presentation</vt:lpstr>
      <vt:lpstr>本章の問い</vt:lpstr>
      <vt:lpstr>1 ミクロデータが明らかにした貿易の実像</vt:lpstr>
      <vt:lpstr>PowerPoint Presentation</vt:lpstr>
      <vt:lpstr>新・新貿易理論</vt:lpstr>
      <vt:lpstr>2 新・新貿易理論の登場</vt:lpstr>
      <vt:lpstr>簡略化したメリッツ・モデル（部分均衡）</vt:lpstr>
      <vt:lpstr>輸出利潤</vt:lpstr>
      <vt:lpstr>例</vt:lpstr>
      <vt:lpstr>閾値(cutoffs)</vt:lpstr>
      <vt:lpstr>PowerPoint Presentation</vt:lpstr>
      <vt:lpstr>貿易自由化の効果</vt:lpstr>
      <vt:lpstr>PowerPoint Presentation</vt:lpstr>
      <vt:lpstr>PowerPoint Presentation</vt:lpstr>
      <vt:lpstr>再配分効果(メリッツ効果)</vt:lpstr>
      <vt:lpstr>3 輸出と外国直接投資</vt:lpstr>
      <vt:lpstr>近接集中背反仮説</vt:lpstr>
      <vt:lpstr>HMYモデル</vt:lpstr>
      <vt:lpstr>FDI 利潤</vt:lpstr>
      <vt:lpstr>FDI閾値</vt:lpstr>
      <vt:lpstr>PowerPoint Presentation</vt:lpstr>
      <vt:lpstr>生産性順序</vt:lpstr>
      <vt:lpstr>PowerPoint Presentation</vt:lpstr>
      <vt:lpstr>4 国際調達</vt:lpstr>
      <vt:lpstr>アントラス = ヘルプマン・モデル</vt:lpstr>
      <vt:lpstr>生産委託</vt:lpstr>
      <vt:lpstr>外国生産委託の利潤式の特徴</vt:lpstr>
      <vt:lpstr>PowerPoint Presentation</vt:lpstr>
      <vt:lpstr>企業の調達戦略</vt:lpstr>
      <vt:lpstr>生産性順序</vt:lpstr>
      <vt:lpstr>固定費用に関する仮定例</vt:lpstr>
      <vt:lpstr>利潤式の傾きに関する仮定例</vt:lpstr>
      <vt:lpstr>自社生産の利潤式</vt:lpstr>
      <vt:lpstr>生産委託(再掲)</vt:lpstr>
      <vt:lpstr>PowerPoint Presentation</vt:lpstr>
      <vt:lpstr>5 新・新貿易理論に基づく貿易データの分析</vt:lpstr>
      <vt:lpstr>貿易の外延と内延</vt:lpstr>
      <vt:lpstr>輸出総額の分解例</vt:lpstr>
      <vt:lpstr>貿易の外延の重要性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田中　鮎夢</dc:creator>
  <cp:lastModifiedBy>Ayumu Tanaka</cp:lastModifiedBy>
  <cp:revision>197</cp:revision>
  <dcterms:created xsi:type="dcterms:W3CDTF">2022-12-03T12:36:26Z</dcterms:created>
  <dcterms:modified xsi:type="dcterms:W3CDTF">2026-03-17T12:32:52Z</dcterms:modified>
</cp:coreProperties>
</file>