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6" r:id="rId10"/>
    <p:sldId id="258" r:id="rId11"/>
    <p:sldId id="275" r:id="rId12"/>
    <p:sldId id="277" r:id="rId13"/>
    <p:sldId id="278" r:id="rId14"/>
    <p:sldId id="259" r:id="rId15"/>
    <p:sldId id="279" r:id="rId16"/>
    <p:sldId id="260" r:id="rId17"/>
    <p:sldId id="280" r:id="rId18"/>
    <p:sldId id="281" r:id="rId19"/>
    <p:sldId id="282" r:id="rId20"/>
    <p:sldId id="283" r:id="rId21"/>
    <p:sldId id="261" r:id="rId22"/>
    <p:sldId id="284" r:id="rId23"/>
    <p:sldId id="285" r:id="rId24"/>
    <p:sldId id="268" r:id="rId25"/>
    <p:sldId id="286" r:id="rId26"/>
    <p:sldId id="262" r:id="rId27"/>
    <p:sldId id="287" r:id="rId28"/>
    <p:sldId id="288" r:id="rId29"/>
    <p:sldId id="289" r:id="rId30"/>
    <p:sldId id="290" r:id="rId31"/>
    <p:sldId id="263" r:id="rId32"/>
    <p:sldId id="264" r:id="rId33"/>
    <p:sldId id="291" r:id="rId34"/>
    <p:sldId id="292" r:id="rId35"/>
    <p:sldId id="293" r:id="rId36"/>
    <p:sldId id="294" r:id="rId37"/>
    <p:sldId id="265" r:id="rId38"/>
    <p:sldId id="295" r:id="rId39"/>
    <p:sldId id="266" r:id="rId40"/>
    <p:sldId id="296" r:id="rId41"/>
    <p:sldId id="297" r:id="rId42"/>
    <p:sldId id="298" r:id="rId43"/>
    <p:sldId id="267" r:id="rId44"/>
    <p:sldId id="299" r:id="rId45"/>
  </p:sldIdLst>
  <p:sldSz cx="12192000" cy="6858000"/>
  <p:notesSz cx="6858000" cy="9144000"/>
  <p:defaultTextStyle>
    <a:defPPr>
      <a:defRPr lang="en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19"/>
    <p:restoredTop sz="94658"/>
  </p:normalViewPr>
  <p:slideViewPr>
    <p:cSldViewPr snapToGrid="0">
      <p:cViewPr varScale="1">
        <p:scale>
          <a:sx n="111" d="100"/>
          <a:sy n="111" d="100"/>
        </p:scale>
        <p:origin x="216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05:19:37.1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0 449 24575,'12'0'0,"4"0"0,0 0 0,2 0 0,-4 0 0,-1 0 0,3 0 0,6 0 0,9 0 0,9 0 0,0 0 0,-3 0 0,-10 0 0,-10 0 0,-6 0 0,-2 0 0,-1 0 0,2 0 0,1 0 0,2 0 0,-3 0 0,1 0 0,5 0 0,5 0 0,4 0 0,0 0 0,-7 0 0,-6-1 0,-4-2 0,-4-2 0,-3-2 0,-1-2 0,0-9 0,0-8 0,0-9 0,0-2 0,0 3 0,0 7 0,0 8 0,0 1 0,0 0 0,0-3 0,0-3 0,0 2 0,0 4 0,0 4 0,0 3 0,0 2 0,0-4 0,-1 1 0,-1-2 0,0 1 0,0 4 0,0 2 0,-2 3 0,1 4 0,-2 1 0,1 3 0,0 1 0,-1 1 0,0 2 0,0 0 0,-2 0 0,0 1 0,-1 0 0,-2 1 0,-1 0 0,-4 2 0,-3 1 0,-4 1 0,0-1 0,3 0 0,6-2 0,3-2 0,3-3 0,-2-1 0,-5 2 0,-4 3 0,-3 2 0,0 1 0,6-2 0,3-3 0,3-2 0,-1-2 0,-4 3 0,-5 1 0,-1 2 0,0-1 0,5-1 0,5-1 0,6-2 0,2 1 0,0 2 0,-4 1 0,-5 2 0,-5 3 0,0 2 0,2-1 0,5-1 0,5-8 0,2-1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05:19:40.4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0 24575,'0'10'0,"0"4"0,0 7 0,0 6 0,0 5 0,0 8 0,0 6 0,0 0 0,0-3 0,0-11 0,0-10 0,0-5 0,0-4 0,-1 2 0,-1 2 0,0 2 0,-1 0 0,2-2 0,1-3 0,0-3 0,0-6 0,1-3 0,3-3 0,2-4 0,7-1 0,12-2 0,17-3 0,16 1 0,8-1 0,-1-1 0,-14 4 0,-13 2 0,-14 4 0,-7 2 0,-2 0 0,0 0 0,2 0 0,1 0 0,-1 0 0,-3 0 0,-3 0 0,-3-1 0,-7-1 0,-5-2 0,-3-1 0,-4-5 0,-3-7 0,-7-4 0,-4-5 0,-4 0 0,1 2 0,2 2 0,0 0 0,1 1 0,0 0 0,1 3 0,2 2 0,3 3 0,-1 1 0,0 1 0,1 1 0,0 2 0,3 0 0,4 3 0,2 1 0,3 1 0,0 1 0,0 0 0,-3-1 0,-1 0 0,-2-1 0,0 0 0,4 2 0,4-1 0,2 3 0,1-1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JP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D8E939-9ECB-9C46-A248-99A4B8126363}" type="datetimeFigureOut">
              <a:rPr lang="en-JP" smtClean="0"/>
              <a:t>2026/03/17</a:t>
            </a:fld>
            <a:endParaRPr lang="en-JP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JP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22822-2BA0-D548-8268-B2F1F6F289DC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105368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22822-2BA0-D548-8268-B2F1F6F289DC}" type="slidenum">
              <a:rPr lang="en-JP" smtClean="0"/>
              <a:t>26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327102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22822-2BA0-D548-8268-B2F1F6F289DC}" type="slidenum">
              <a:rPr lang="en-JP" smtClean="0"/>
              <a:t>27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530752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22822-2BA0-D548-8268-B2F1F6F289DC}" type="slidenum">
              <a:rPr lang="en-JP" smtClean="0"/>
              <a:t>30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312577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72F3E-78FD-FD56-D1E8-8845D482AE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BE503B-E283-FFB5-1C3D-26923B6D11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78AD4-1B15-82C6-CFBE-DFBC545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A450-B214-F843-90D3-43D45AB970BF}" type="datetime1">
              <a:rPr lang="en-US" smtClean="0"/>
              <a:t>3/17/26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26DA0-1CF1-557D-2569-C62B32069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D919E-D7F9-7E66-64FC-4B1F96E58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3B5B-4D98-3640-AE9D-0B488B8E4F8B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194434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DF566-5383-88B1-ED4A-8EF998BFE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E97042-728A-D0A9-BA5D-46F1B9D207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48679-B852-A33E-1F73-F70CCA315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6076C-7478-7547-8EE6-BBCC8E0F5965}" type="datetime1">
              <a:rPr lang="en-US" smtClean="0"/>
              <a:t>3/17/26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1B2D1-0458-7A70-2AA3-33C91AED6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F1C86-41ED-97A0-ED74-9438101C5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3B5B-4D98-3640-AE9D-0B488B8E4F8B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934312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5D9271-2AAE-E625-FFDE-5FD3F3D619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5FD438-20B8-5B97-C1EA-8D516544B9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1AF5A-A8A8-2166-2476-69095BF6B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9DBC-B76F-1F49-9ACB-B3C63B260788}" type="datetime1">
              <a:rPr lang="en-US" smtClean="0"/>
              <a:t>3/17/26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963ED-FABA-FB35-D697-F8A2227D4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0B038-D4F7-D703-AE68-6908D8EC4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3B5B-4D98-3640-AE9D-0B488B8E4F8B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8085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03845-87DE-5239-2126-94B15D13E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JP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0D30C-3C6E-2CEC-A0F7-E1B2F03BB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DA00A-D67F-88A4-AB93-E71BAD1D8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6E53-50F3-8B41-827D-E71E7A78D7C8}" type="datetime1">
              <a:rPr lang="en-US" smtClean="0"/>
              <a:t>3/17/26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4ACBC-FE6A-82FC-664B-EA7F07A57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6C8E8-3B9B-2C84-C763-F5626F0DD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3B5B-4D98-3640-AE9D-0B488B8E4F8B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056683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15A0C-5984-7DC3-DFD1-008E94149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864F6-E78D-241C-3CE4-080DF997C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FAE3C-7671-4CA8-500E-7FDFF9EBB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3F61-4B41-B048-9345-533AA47C1AFA}" type="datetime1">
              <a:rPr lang="en-US" smtClean="0"/>
              <a:t>3/17/26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35D76-BDD2-DB71-9EA0-095A1E822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F232C-ACA5-8713-0E4C-81477E894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3B5B-4D98-3640-AE9D-0B488B8E4F8B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217704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8FC0B-4775-29A3-250F-DCE0788DD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A0DD5-713E-3C65-7468-8F069DE34F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F1EF51-56F2-1B76-E13F-BEF3E924C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DF08EE-038C-EF72-7BBF-797710BCE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C3DDA-75D5-FE45-B27F-09B23348A3CF}" type="datetime1">
              <a:rPr lang="en-US" smtClean="0"/>
              <a:t>3/17/26</a:t>
            </a:fld>
            <a:endParaRPr lang="en-JP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A35B4C-E759-AA04-7D6A-20943A314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76B68-13A6-CCDE-506D-85249F3EE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3B5B-4D98-3640-AE9D-0B488B8E4F8B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344411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DA8AC-5AA9-5062-A3A4-4E35BD53C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8F3058-565A-69F2-D8F4-C4B1B7471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6A44D-0BAC-460C-CD3D-048B83847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769FC2-836D-5A96-8D78-D574A51604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F544CB-0E5D-DD44-FA09-007B8EF272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9F2551-C822-804E-10CF-460C633C6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6E66-205B-D348-AF09-8C13DA8BDFF9}" type="datetime1">
              <a:rPr lang="en-US" smtClean="0"/>
              <a:t>3/17/26</a:t>
            </a:fld>
            <a:endParaRPr lang="en-JP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F0376C-6FEF-7E0C-652E-ADDA981D2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B55E25-6D98-417E-913C-AE1F4DCCF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3B5B-4D98-3640-AE9D-0B488B8E4F8B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370870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471B3-87A6-6720-9C0D-47E1636C2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CB4BEB-3999-B2BE-620C-682FDA13E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E9F2-560E-4648-82A4-0C4186C23AAC}" type="datetime1">
              <a:rPr lang="en-US" smtClean="0"/>
              <a:t>3/17/26</a:t>
            </a:fld>
            <a:endParaRPr lang="en-JP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3A82BF-3A16-D0FC-10A9-F98ED63D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B7616D-5E5E-1CC0-666D-6B15C9EF3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3B5B-4D98-3640-AE9D-0B488B8E4F8B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862765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2D9B6A-053D-BF97-A84A-E96958D5A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F908-ED62-3949-B616-21C7C363772F}" type="datetime1">
              <a:rPr lang="en-US" smtClean="0"/>
              <a:t>3/17/26</a:t>
            </a:fld>
            <a:endParaRPr lang="en-JP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D866BB-7A37-43CC-D6A7-D27952FD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04629B-456D-1B46-8351-245B048C9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3B5B-4D98-3640-AE9D-0B488B8E4F8B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558967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F948F-B182-A67B-2C1B-1DDB25678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538B-FBE2-988C-0B0C-413117A8A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32B8AB-DE97-44D1-0C0B-739322A37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D1FC6-4B33-15D6-4C3E-3EBE95579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A505-8893-D540-9413-F8B9ED1E178A}" type="datetime1">
              <a:rPr lang="en-US" smtClean="0"/>
              <a:t>3/17/26</a:t>
            </a:fld>
            <a:endParaRPr lang="en-JP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ECC02F-4455-E82C-5E60-DC17F7829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A30B19-1665-92A1-A546-81904D12A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3B5B-4D98-3640-AE9D-0B488B8E4F8B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781496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5DC14-2F7B-B311-BB01-C62AE6C06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7190FC-485D-54E4-A4C4-88E1E66D4C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JP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F2E8CB-553B-2886-37D1-2EDBC82A63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D2CEED-2F48-ECAB-564B-BCCC9345E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7CE6-B77F-5744-9AB9-6E4139649818}" type="datetime1">
              <a:rPr lang="en-US" smtClean="0"/>
              <a:t>3/17/26</a:t>
            </a:fld>
            <a:endParaRPr lang="en-JP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D2B454-A1A8-AB13-B375-1DD06369B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A7E627-AD7C-04EA-79D6-B8560C7A2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3B5B-4D98-3640-AE9D-0B488B8E4F8B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557831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3C3EBD-729D-51A4-2C88-C8116EC7D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P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69F51-F6FC-062B-E0ED-86B48482F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P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E86B1-5092-EB7F-15F2-DB788D5970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8B759-A9A1-7B41-B30F-900953345635}" type="datetime1">
              <a:rPr lang="en-US" smtClean="0"/>
              <a:t>3/17/26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3BE6A-0849-53E6-3442-9AB85FE5D9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DDE0E-8F82-58EA-0EF1-2252390EB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73B5B-4D98-3640-AE9D-0B488B8E4F8B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35766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S PGothic" panose="020B0600070205080204" pitchFamily="34" charset="-128"/>
          <a:ea typeface="MS PGothic" panose="020B0600070205080204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S PGothic" panose="020B0600070205080204" pitchFamily="34" charset="-128"/>
          <a:ea typeface="MS PGothic" panose="020B0600070205080204" pitchFamily="34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S PGothic" panose="020B0600070205080204" pitchFamily="34" charset="-128"/>
          <a:ea typeface="MS PGothic" panose="020B0600070205080204" pitchFamily="34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S PGothic" panose="020B0600070205080204" pitchFamily="34" charset="-128"/>
          <a:ea typeface="MS PGothic" panose="020B0600070205080204" pitchFamily="34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S PGothic" panose="020B0600070205080204" pitchFamily="34" charset="-128"/>
          <a:ea typeface="MS PGothic" panose="020B0600070205080204" pitchFamily="34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S PGothic" panose="020B0600070205080204" pitchFamily="34" charset="-128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JP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8" Type="http://schemas.openxmlformats.org/officeDocument/2006/relationships/image" Target="../media/image8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37" Type="http://schemas.openxmlformats.org/officeDocument/2006/relationships/image" Target="../media/image8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18.png"/><Relationship Id="rId3" Type="http://schemas.openxmlformats.org/officeDocument/2006/relationships/customXml" Target="../ink/ink1.xml"/><Relationship Id="rId2" Type="http://schemas.openxmlformats.org/officeDocument/2006/relationships/image" Target="../media/image8.png"/><Relationship Id="rId20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19" Type="http://schemas.openxmlformats.org/officeDocument/2006/relationships/customXml" Target="../ink/ink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C8BFA-9907-583B-C845-26862BF494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JP" dirty="0">
                <a:latin typeface="MS PGothic" panose="020B0600070205080204" pitchFamily="34" charset="-128"/>
                <a:ea typeface="MS PGothic" panose="020B0600070205080204" pitchFamily="34" charset="-128"/>
              </a:rPr>
              <a:t>第</a:t>
            </a:r>
            <a:r>
              <a:rPr lang="en-JP" altLang="zh-CN" dirty="0">
                <a:latin typeface="MS PGothic" panose="020B0600070205080204" pitchFamily="34" charset="-128"/>
                <a:ea typeface="MS PGothic" panose="020B0600070205080204" pitchFamily="34" charset="-128"/>
              </a:rPr>
              <a:t>8</a:t>
            </a:r>
            <a:r>
              <a:rPr lang="zh-CN" altLang="en-JP" dirty="0">
                <a:latin typeface="MS PGothic" panose="020B0600070205080204" pitchFamily="34" charset="-128"/>
                <a:ea typeface="MS PGothic" panose="020B0600070205080204" pitchFamily="34" charset="-128"/>
              </a:rPr>
              <a:t>章</a:t>
            </a:r>
            <a:br>
              <a:rPr lang="en-US" altLang="zh-CN" dirty="0">
                <a:latin typeface="MS PGothic" panose="020B0600070205080204" pitchFamily="34" charset="-128"/>
                <a:ea typeface="MS PGothic" panose="020B0600070205080204" pitchFamily="34" charset="-128"/>
              </a:rPr>
            </a:br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貿易政策</a:t>
            </a:r>
            <a:r>
              <a:rPr lang="en-US" altLang="zh-CN" dirty="0"/>
              <a:t> </a:t>
            </a:r>
            <a:r>
              <a:rPr lang="zh-CN" altLang="en-US" dirty="0"/>
              <a:t>（</a:t>
            </a:r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基礎編）</a:t>
            </a:r>
            <a:endParaRPr lang="en-JP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C89907-52B1-3E36-2624-23A82FB076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小国・完全競争</a:t>
            </a:r>
            <a:endParaRPr lang="en-JP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69DB6E-69F3-D12C-E622-BD81B5440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3B5B-4D98-3640-AE9D-0B488B8E4F8B}" type="slidenum">
              <a:rPr lang="en-JP" smtClean="0"/>
              <a:t>1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309272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8EE899-DF80-10DD-2E90-F15C405BC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3B5B-4D98-3640-AE9D-0B488B8E4F8B}" type="slidenum">
              <a:rPr lang="en-JP" smtClean="0"/>
              <a:t>10</a:t>
            </a:fld>
            <a:endParaRPr lang="en-JP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D5662BB5-EC32-9BA0-9AB7-DDFA0287F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35" y="650875"/>
            <a:ext cx="8625852" cy="5556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4110D45-694B-38E8-B6FC-E4B560FD374F}"/>
                  </a:ext>
                </a:extLst>
              </p:cNvPr>
              <p:cNvSpPr txBox="1"/>
              <p:nvPr/>
            </p:nvSpPr>
            <p:spPr>
              <a:xfrm>
                <a:off x="7795782" y="1181376"/>
                <a:ext cx="3914383" cy="37423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sz="3200">
                    <a:effectLst/>
                    <a:latin typeface="MS PGothic" panose="020B0600070205080204" pitchFamily="34" charset="-128"/>
                    <a:ea typeface="MS PGothic" panose="020B0600070205080204" pitchFamily="34" charset="-128"/>
                    <a:cs typeface="Arial" panose="020B0604020202020204" pitchFamily="34" charset="0"/>
                  </a:rPr>
                  <a:t>需要曲線と市場価格で囲まれた三角形</a:t>
                </a:r>
                <a:r>
                  <a:rPr lang="en-US" sz="3200" dirty="0">
                    <a:effectLst/>
                    <a:latin typeface="MS PGothic" panose="020B0600070205080204" pitchFamily="34" charset="-128"/>
                    <a:ea typeface="MS PGothic" panose="020B0600070205080204" pitchFamily="34" charset="-128"/>
                    <a:cs typeface="Arial" panose="020B0604020202020204" pitchFamily="34" charset="0"/>
                  </a:rPr>
                  <a:t>a</a:t>
                </a:r>
                <a:r>
                  <a:rPr lang="ja-JP" sz="3200">
                    <a:effectLst/>
                    <a:latin typeface="MS PGothic" panose="020B0600070205080204" pitchFamily="34" charset="-128"/>
                    <a:ea typeface="MS PGothic" panose="020B0600070205080204" pitchFamily="34" charset="-128"/>
                    <a:cs typeface="Arial" panose="020B0604020202020204" pitchFamily="34" charset="0"/>
                  </a:rPr>
                  <a:t>が消費者余剰に当たる。</a:t>
                </a:r>
                <a:endParaRPr lang="en-US" altLang="ja-JP" sz="3200" dirty="0">
                  <a:effectLst/>
                  <a:latin typeface="MS PGothic" panose="020B0600070205080204" pitchFamily="34" charset="-128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  <a:p>
                <a:r>
                  <a:rPr lang="ja-JP" sz="3200">
                    <a:effectLst/>
                    <a:latin typeface="MS PGothic" panose="020B0600070205080204" pitchFamily="34" charset="-128"/>
                    <a:ea typeface="MS PGothic" panose="020B0600070205080204" pitchFamily="34" charset="-128"/>
                    <a:cs typeface="Arial" panose="020B0604020202020204" pitchFamily="34" charset="0"/>
                  </a:rPr>
                  <a:t>消費者余剰は</a:t>
                </a:r>
                <a:r>
                  <a:rPr lang="ja-JP" altLang="en-US" sz="3200">
                    <a:effectLst/>
                    <a:latin typeface="MS PGothic" panose="020B0600070205080204" pitchFamily="34" charset="-128"/>
                    <a:ea typeface="MS PGothic" panose="020B0600070205080204" pitchFamily="34" charset="-128"/>
                    <a:cs typeface="Arial" panose="020B0604020202020204" pitchFamily="3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rPr>
                      <m:t>50×100×</m:t>
                    </m:r>
                    <m:f>
                      <m:fPr>
                        <m:ctrlPr>
                          <a:rPr lang="en-JP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rPr>
                      <m:t>=2500</m:t>
                    </m:r>
                  </m:oMath>
                </a14:m>
                <a:r>
                  <a:rPr lang="ja-JP" sz="3200">
                    <a:effectLst/>
                    <a:latin typeface="MS PGothic" panose="020B0600070205080204" pitchFamily="34" charset="-128"/>
                    <a:ea typeface="MS PGothic" panose="020B0600070205080204" pitchFamily="34" charset="-128"/>
                    <a:cs typeface="Arial" panose="020B0604020202020204" pitchFamily="34" charset="0"/>
                  </a:rPr>
                  <a:t>円である。</a:t>
                </a:r>
                <a:r>
                  <a:rPr lang="en-JP" sz="3200" dirty="0">
                    <a:effectLst/>
                    <a:latin typeface="MS PGothic" panose="020B0600070205080204" pitchFamily="34" charset="-128"/>
                    <a:ea typeface="MS PGothic" panose="020B0600070205080204" pitchFamily="34" charset="-128"/>
                  </a:rPr>
                  <a:t> </a:t>
                </a:r>
                <a:endParaRPr lang="en-JP" sz="3200" dirty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4110D45-694B-38E8-B6FC-E4B560FD3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5782" y="1181376"/>
                <a:ext cx="3914383" cy="3742371"/>
              </a:xfrm>
              <a:prstGeom prst="rect">
                <a:avLst/>
              </a:prstGeom>
              <a:blipFill>
                <a:blip r:embed="rId3"/>
                <a:stretch>
                  <a:fillRect l="-3871" t="-2373" r="-645" b="-4068"/>
                </a:stretch>
              </a:blipFill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2690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A8BCB-7E70-01B3-C860-E7357E98B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供給曲線</a:t>
            </a:r>
            <a:r>
              <a:rPr lang="ja-JP" altLang="en-US"/>
              <a:t>と</a:t>
            </a:r>
            <a:r>
              <a:rPr lang="zh-CN" altLang="en-US" dirty="0"/>
              <a:t>生産者余剰</a:t>
            </a:r>
            <a:endParaRPr lang="en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A7147D-971A-0ED7-7598-0998FF57F3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ja-JP" altLang="en-US" kern="100" dirty="0">
                    <a:effectLst/>
                    <a:cs typeface="Arial" panose="020B0604020202020204" pitchFamily="34" charset="0"/>
                  </a:rPr>
                  <a:t>＜</a:t>
                </a:r>
                <a:r>
                  <a:rPr lang="ja-JP" kern="100" dirty="0">
                    <a:effectLst/>
                    <a:cs typeface="Arial" panose="020B0604020202020204" pitchFamily="34" charset="0"/>
                  </a:rPr>
                  <a:t>生産者余剰</a:t>
                </a:r>
                <a:r>
                  <a:rPr lang="en-US" altLang="ja-JP" kern="100" dirty="0">
                    <a:effectLst/>
                    <a:cs typeface="Arial" panose="020B0604020202020204" pitchFamily="34" charset="0"/>
                  </a:rPr>
                  <a:t> </a:t>
                </a:r>
                <a:r>
                  <a:rPr lang="ja-JP" altLang="en-US" kern="100" dirty="0">
                    <a:effectLst/>
                    <a:cs typeface="Arial" panose="020B0604020202020204" pitchFamily="34" charset="0"/>
                  </a:rPr>
                  <a:t>＞</a:t>
                </a:r>
                <a:endParaRPr lang="en-US" altLang="ja-JP" kern="100" dirty="0">
                  <a:effectLst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altLang="ja-JP" kern="100" dirty="0">
                  <a:effectLst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ja-JP" kern="100" dirty="0">
                    <a:effectLst/>
                    <a:cs typeface="Arial" panose="020B0604020202020204" pitchFamily="34" charset="0"/>
                  </a:rPr>
                  <a:t>生産者余剰</a:t>
                </a:r>
                <a:r>
                  <a:rPr lang="en-US" altLang="ja-JP" kern="100" dirty="0">
                    <a:effectLst/>
                    <a:cs typeface="Arial" panose="020B0604020202020204" pitchFamily="34" charset="0"/>
                  </a:rPr>
                  <a:t> = </a:t>
                </a:r>
                <a:r>
                  <a:rPr lang="ja-JP" kern="100" dirty="0">
                    <a:effectLst/>
                    <a:cs typeface="Arial" panose="020B0604020202020204" pitchFamily="34" charset="0"/>
                  </a:rPr>
                  <a:t>生産者の売上</a:t>
                </a:r>
                <a:r>
                  <a:rPr lang="en-US" altLang="ja-JP" kern="100" dirty="0">
                    <a:effectLst/>
                    <a:cs typeface="Arial" panose="020B0604020202020204" pitchFamily="34" charset="0"/>
                  </a:rPr>
                  <a:t> - </a:t>
                </a:r>
                <a:r>
                  <a:rPr lang="ja-JP" kern="100" dirty="0">
                    <a:effectLst/>
                    <a:cs typeface="Arial" panose="020B0604020202020204" pitchFamily="34" charset="0"/>
                  </a:rPr>
                  <a:t>可変費</a:t>
                </a:r>
                <a:endParaRPr lang="en-US" altLang="ja-JP" kern="100" dirty="0">
                  <a:effectLst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altLang="ja-JP" kern="100" dirty="0">
                    <a:effectLst/>
                    <a:cs typeface="Arial" panose="020B0604020202020204" pitchFamily="34" charset="0"/>
                  </a:rPr>
                  <a:t>	</a:t>
                </a:r>
                <a:r>
                  <a:rPr lang="ja-JP" altLang="en-US" kern="100" dirty="0">
                    <a:effectLst/>
                    <a:cs typeface="Arial" panose="020B0604020202020204" pitchFamily="34" charset="0"/>
                  </a:rPr>
                  <a:t>注）</a:t>
                </a:r>
                <a:r>
                  <a:rPr lang="ja-JP" kern="100" dirty="0">
                    <a:effectLst/>
                    <a:cs typeface="Arial" panose="020B0604020202020204" pitchFamily="34" charset="0"/>
                  </a:rPr>
                  <a:t>生産者余剰の計算では固定費用は考えない。</a:t>
                </a:r>
                <a:endParaRPr lang="en-US" altLang="ja-JP" kern="100" dirty="0">
                  <a:effectLst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altLang="ja-JP" kern="100" dirty="0"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ja-JP" altLang="en-US" kern="100" dirty="0">
                    <a:effectLst/>
                    <a:cs typeface="Arial" panose="020B0604020202020204" pitchFamily="34" charset="0"/>
                  </a:rPr>
                  <a:t>＜供給曲線＞</a:t>
                </a:r>
                <a:endParaRPr lang="en-US" altLang="ja-JP" kern="100" dirty="0">
                  <a:effectLst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ja-JP" kern="100" dirty="0">
                    <a:effectLst/>
                    <a:cs typeface="Arial" panose="020B0604020202020204" pitchFamily="34" charset="0"/>
                  </a:rPr>
                  <a:t>いま国内供給が</a:t>
                </a:r>
                <a14:m>
                  <m:oMath xmlns:m="http://schemas.openxmlformats.org/officeDocument/2006/math">
                    <m:r>
                      <a:rPr lang="en-US" i="1" kern="10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rPr>
                      <m:t>𝑆</m:t>
                    </m:r>
                    <m:r>
                      <a:rPr lang="en-US" i="1" kern="10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JP" i="1" kern="100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i="1" kern="100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i="1" kern="100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i="1" kern="10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ja-JP" kern="100" dirty="0">
                    <a:effectLst/>
                    <a:cs typeface="Arial" panose="020B0604020202020204" pitchFamily="34" charset="0"/>
                  </a:rPr>
                  <a:t>であると仮定すると</a:t>
                </a:r>
                <a:r>
                  <a:rPr lang="ja-JP" altLang="en-US" kern="100" dirty="0">
                    <a:effectLst/>
                    <a:cs typeface="Arial" panose="020B0604020202020204" pitchFamily="34" charset="0"/>
                  </a:rPr>
                  <a:t>，</a:t>
                </a:r>
                <a:r>
                  <a:rPr lang="ja-JP" kern="100" dirty="0">
                    <a:effectLst/>
                    <a:cs typeface="Arial" panose="020B0604020202020204" pitchFamily="34" charset="0"/>
                  </a:rPr>
                  <a:t>価格が上がると供給が増えるため</a:t>
                </a:r>
                <a:r>
                  <a:rPr lang="ja-JP" altLang="en-US" kern="100" dirty="0">
                    <a:effectLst/>
                    <a:cs typeface="Arial" panose="020B0604020202020204" pitchFamily="34" charset="0"/>
                  </a:rPr>
                  <a:t>，</a:t>
                </a:r>
                <a:r>
                  <a:rPr lang="ja-JP" kern="100" dirty="0">
                    <a:effectLst/>
                    <a:cs typeface="Arial" panose="020B0604020202020204" pitchFamily="34" charset="0"/>
                  </a:rPr>
                  <a:t>右上がりの供給曲線</a:t>
                </a:r>
                <a14:m>
                  <m:oMath xmlns:m="http://schemas.openxmlformats.org/officeDocument/2006/math">
                    <m:r>
                      <a:rPr lang="en-US" i="1" kern="10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rPr>
                      <m:t>𝑃</m:t>
                    </m:r>
                    <m:r>
                      <a:rPr lang="en-US" i="1" kern="10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rPr>
                      <m:t>=2</m:t>
                    </m:r>
                    <m:r>
                      <a:rPr lang="en-US" i="1" kern="10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rPr>
                      <m:t>𝑆</m:t>
                    </m:r>
                  </m:oMath>
                </a14:m>
                <a:r>
                  <a:rPr lang="ja-JP" kern="100" dirty="0">
                    <a:effectLst/>
                    <a:cs typeface="Arial" panose="020B0604020202020204" pitchFamily="34" charset="0"/>
                  </a:rPr>
                  <a:t>が</a:t>
                </a:r>
                <a:r>
                  <a:rPr lang="ja-JP" b="1" kern="100" dirty="0">
                    <a:solidFill>
                      <a:srgbClr val="FF0000"/>
                    </a:solidFill>
                    <a:effectLst/>
                    <a:cs typeface="Arial" panose="020B0604020202020204" pitchFamily="34" charset="0"/>
                  </a:rPr>
                  <a:t>図</a:t>
                </a:r>
                <a:r>
                  <a:rPr lang="en-US" altLang="ja-JP" b="1" kern="100" dirty="0">
                    <a:solidFill>
                      <a:srgbClr val="FF0000"/>
                    </a:solidFill>
                    <a:effectLst/>
                    <a:cs typeface="Arial" panose="020B0604020202020204" pitchFamily="34" charset="0"/>
                  </a:rPr>
                  <a:t>8-</a:t>
                </a:r>
                <a:r>
                  <a:rPr lang="en-US" b="1" kern="100" dirty="0">
                    <a:solidFill>
                      <a:srgbClr val="FF0000"/>
                    </a:solidFill>
                    <a:effectLst/>
                    <a:cs typeface="Arial" panose="020B0604020202020204" pitchFamily="34" charset="0"/>
                  </a:rPr>
                  <a:t>2</a:t>
                </a:r>
                <a:r>
                  <a:rPr lang="ja-JP" kern="100" dirty="0">
                    <a:effectLst/>
                    <a:cs typeface="Arial" panose="020B0604020202020204" pitchFamily="34" charset="0"/>
                  </a:rPr>
                  <a:t>のように描ける。</a:t>
                </a:r>
                <a:endParaRPr lang="en-JP" kern="100" dirty="0">
                  <a:effectLst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A7147D-971A-0ED7-7598-0998FF57F3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F84A1-D0E7-EAED-9BEE-A0E2DC979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3B5B-4D98-3640-AE9D-0B488B8E4F8B}" type="slidenum">
              <a:rPr lang="en-JP" smtClean="0"/>
              <a:t>11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358842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A8BCB-7E70-01B3-C860-E7357E98B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供給曲線</a:t>
            </a:r>
            <a:r>
              <a:rPr lang="ja-JP" altLang="en-US"/>
              <a:t>と</a:t>
            </a:r>
            <a:r>
              <a:rPr lang="zh-CN" altLang="en-US" dirty="0"/>
              <a:t>生産者余剰</a:t>
            </a:r>
            <a:endParaRPr lang="en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A7147D-971A-0ED7-7598-0998FF57F3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ja-JP" altLang="en-US" kern="100">
                    <a:cs typeface="Arial" panose="020B0604020202020204" pitchFamily="34" charset="0"/>
                  </a:rPr>
                  <a:t>＜</a:t>
                </a:r>
                <a:r>
                  <a:rPr lang="ja-JP" kern="100">
                    <a:effectLst/>
                    <a:cs typeface="Arial" panose="020B0604020202020204" pitchFamily="34" charset="0"/>
                  </a:rPr>
                  <a:t>可変費用</a:t>
                </a:r>
                <a:r>
                  <a:rPr lang="ja-JP" altLang="en-US" kern="100">
                    <a:cs typeface="Arial" panose="020B0604020202020204" pitchFamily="34" charset="0"/>
                  </a:rPr>
                  <a:t>＞</a:t>
                </a:r>
                <a:endParaRPr lang="en-US" altLang="ja-JP" kern="100" dirty="0">
                  <a:effectLst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ja-JP" kern="100">
                    <a:effectLst/>
                    <a:cs typeface="Arial" panose="020B0604020202020204" pitchFamily="34" charset="0"/>
                  </a:rPr>
                  <a:t>供給曲線は限界費用曲線でもあるため</a:t>
                </a:r>
                <a:r>
                  <a:rPr lang="ja-JP" altLang="en-US" kern="100">
                    <a:effectLst/>
                    <a:cs typeface="Arial" panose="020B0604020202020204" pitchFamily="34" charset="0"/>
                  </a:rPr>
                  <a:t>，</a:t>
                </a:r>
                <a:r>
                  <a:rPr lang="ja-JP" kern="100">
                    <a:effectLst/>
                    <a:cs typeface="Arial" panose="020B0604020202020204" pitchFamily="34" charset="0"/>
                  </a:rPr>
                  <a:t>可変費用は供給曲線の下側の面積</a:t>
                </a:r>
                <a:r>
                  <a:rPr lang="en-US" kern="100" dirty="0">
                    <a:effectLst/>
                    <a:cs typeface="Arial" panose="020B0604020202020204" pitchFamily="34" charset="0"/>
                  </a:rPr>
                  <a:t>f</a:t>
                </a:r>
                <a:r>
                  <a:rPr lang="ja-JP" kern="100">
                    <a:effectLst/>
                    <a:cs typeface="Arial" panose="020B0604020202020204" pitchFamily="34" charset="0"/>
                  </a:rPr>
                  <a:t>で表現できる。</a:t>
                </a:r>
                <a:endParaRPr lang="en-US" altLang="ja-JP" kern="100" dirty="0">
                  <a:effectLst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ja-JP" kern="100">
                    <a:effectLst/>
                    <a:cs typeface="Apple Color Emoji" pitchFamily="2" charset="0"/>
                  </a:rPr>
                  <a:t>市場価格を</a:t>
                </a:r>
                <a:r>
                  <a:rPr lang="en-US" kern="100" dirty="0">
                    <a:effectLst/>
                    <a:cs typeface="Arial" panose="020B0604020202020204" pitchFamily="34" charset="0"/>
                  </a:rPr>
                  <a:t>100</a:t>
                </a:r>
                <a:r>
                  <a:rPr lang="ja-JP" kern="100">
                    <a:effectLst/>
                    <a:cs typeface="Arial" panose="020B0604020202020204" pitchFamily="34" charset="0"/>
                  </a:rPr>
                  <a:t>円</a:t>
                </a:r>
                <a:r>
                  <a:rPr lang="ja-JP" altLang="en-US" kern="100">
                    <a:effectLst/>
                    <a:cs typeface="Arial" panose="020B0604020202020204" pitchFamily="34" charset="0"/>
                  </a:rPr>
                  <a:t>，</a:t>
                </a:r>
                <a:r>
                  <a:rPr lang="ja-JP" kern="100">
                    <a:effectLst/>
                    <a:cs typeface="Arial" panose="020B0604020202020204" pitchFamily="34" charset="0"/>
                  </a:rPr>
                  <a:t>販売個数を</a:t>
                </a:r>
                <a:r>
                  <a:rPr lang="en-US" kern="100" dirty="0">
                    <a:effectLst/>
                    <a:cs typeface="Arial" panose="020B0604020202020204" pitchFamily="34" charset="0"/>
                  </a:rPr>
                  <a:t>50</a:t>
                </a:r>
                <a:r>
                  <a:rPr lang="ja-JP" kern="100">
                    <a:effectLst/>
                    <a:cs typeface="Arial" panose="020B0604020202020204" pitchFamily="34" charset="0"/>
                  </a:rPr>
                  <a:t>個とすると</a:t>
                </a:r>
                <a:r>
                  <a:rPr lang="ja-JP" altLang="en-US" kern="100">
                    <a:effectLst/>
                    <a:cs typeface="Arial" panose="020B0604020202020204" pitchFamily="3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i="1" kern="10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rPr>
                      <m:t>50×100×</m:t>
                    </m:r>
                    <m:f>
                      <m:fPr>
                        <m:ctrlPr>
                          <a:rPr lang="en-JP" i="1" kern="100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i="1" kern="100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i="1" kern="100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i="1" kern="10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rPr>
                      <m:t>=2500</m:t>
                    </m:r>
                  </m:oMath>
                </a14:m>
                <a:r>
                  <a:rPr lang="ja-JP" kern="100">
                    <a:effectLst/>
                    <a:cs typeface="Arial" panose="020B0604020202020204" pitchFamily="34" charset="0"/>
                  </a:rPr>
                  <a:t>となる。</a:t>
                </a:r>
                <a:endParaRPr lang="en-US" altLang="ja-JP" kern="100" dirty="0">
                  <a:effectLst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altLang="ja-JP" kern="100" dirty="0">
                  <a:effectLst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ja-JP" altLang="en-US" kern="100">
                    <a:cs typeface="Arial" panose="020B0604020202020204" pitchFamily="34" charset="0"/>
                  </a:rPr>
                  <a:t>＜</a:t>
                </a:r>
                <a:r>
                  <a:rPr lang="ja-JP" kern="100">
                    <a:effectLst/>
                    <a:cs typeface="Arial" panose="020B0604020202020204" pitchFamily="34" charset="0"/>
                  </a:rPr>
                  <a:t>売上</a:t>
                </a:r>
                <a:r>
                  <a:rPr lang="ja-JP" altLang="en-US" kern="100">
                    <a:cs typeface="Arial" panose="020B0604020202020204" pitchFamily="34" charset="0"/>
                  </a:rPr>
                  <a:t>＞</a:t>
                </a:r>
                <a:endParaRPr lang="en-US" altLang="ja-JP" kern="100" dirty="0">
                  <a:effectLst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ja-JP" kern="100">
                    <a:effectLst/>
                    <a:cs typeface="Arial" panose="020B0604020202020204" pitchFamily="34" charset="0"/>
                  </a:rPr>
                  <a:t>売上</a:t>
                </a:r>
                <a:r>
                  <a:rPr lang="en-US" altLang="ja-JP" kern="100" dirty="0">
                    <a:effectLst/>
                    <a:cs typeface="Arial" panose="020B0604020202020204" pitchFamily="34" charset="0"/>
                  </a:rPr>
                  <a:t> </a:t>
                </a:r>
                <a:r>
                  <a:rPr lang="en-US" altLang="ja-JP" kern="100" dirty="0">
                    <a:cs typeface="Arial" panose="020B0604020202020204" pitchFamily="34" charset="0"/>
                  </a:rPr>
                  <a:t>= </a:t>
                </a:r>
                <a:r>
                  <a:rPr lang="ja-JP" kern="100">
                    <a:effectLst/>
                    <a:cs typeface="Arial" panose="020B0604020202020204" pitchFamily="34" charset="0"/>
                  </a:rPr>
                  <a:t>販売個数</a:t>
                </a:r>
                <a:r>
                  <a:rPr lang="ja-JP" kern="100">
                    <a:effectLst/>
                    <a:cs typeface="Apple Color Emoji" pitchFamily="2" charset="0"/>
                  </a:rPr>
                  <a:t>×市場価格</a:t>
                </a:r>
                <a:r>
                  <a:rPr lang="ja-JP" altLang="en-US" kern="100">
                    <a:effectLst/>
                    <a:cs typeface="Apple Color Emoji" pitchFamily="2" charset="0"/>
                  </a:rPr>
                  <a:t>な</a:t>
                </a:r>
                <a:r>
                  <a:rPr lang="ja-JP" kern="100">
                    <a:effectLst/>
                    <a:cs typeface="Arial" panose="020B0604020202020204" pitchFamily="34" charset="0"/>
                  </a:rPr>
                  <a:t>ので</a:t>
                </a:r>
                <a:r>
                  <a:rPr lang="ja-JP" altLang="en-US" kern="100">
                    <a:effectLst/>
                    <a:cs typeface="Arial" panose="020B0604020202020204" pitchFamily="3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i="1" kern="10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rPr>
                      <m:t>50×100=5000</m:t>
                    </m:r>
                  </m:oMath>
                </a14:m>
                <a:r>
                  <a:rPr lang="ja-JP" kern="100">
                    <a:effectLst/>
                    <a:cs typeface="Arial" panose="020B0604020202020204" pitchFamily="34" charset="0"/>
                  </a:rPr>
                  <a:t>。</a:t>
                </a:r>
                <a:endParaRPr lang="en-JP" kern="100" dirty="0">
                  <a:effectLst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A7147D-971A-0ED7-7598-0998FF57F3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 r="-603"/>
                </a:stretch>
              </a:blipFill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F84A1-D0E7-EAED-9BEE-A0E2DC979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3B5B-4D98-3640-AE9D-0B488B8E4F8B}" type="slidenum">
              <a:rPr lang="en-JP" smtClean="0"/>
              <a:t>12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17685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8D7A9-034D-BD7A-3971-65BE1022A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生産者余剰</a:t>
            </a:r>
            <a:endParaRPr lang="en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9EA6B3-5B3E-7BEE-60E2-2D7B92E1DE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ja-JP" kern="100">
                    <a:effectLst/>
                    <a:cs typeface="Arial" panose="020B0604020202020204" pitchFamily="34" charset="0"/>
                  </a:rPr>
                  <a:t>売上から可変費用を差し引いた三角形</a:t>
                </a:r>
                <a:r>
                  <a:rPr lang="en-US" kern="100" dirty="0">
                    <a:effectLst/>
                    <a:cs typeface="Arial" panose="020B0604020202020204" pitchFamily="34" charset="0"/>
                  </a:rPr>
                  <a:t>d</a:t>
                </a:r>
                <a:r>
                  <a:rPr lang="ja-JP" kern="100">
                    <a:effectLst/>
                    <a:cs typeface="Arial" panose="020B0604020202020204" pitchFamily="34" charset="0"/>
                  </a:rPr>
                  <a:t>の面積が生産者余剰。</a:t>
                </a:r>
                <a:endParaRPr lang="en-US" altLang="ja-JP" kern="100" dirty="0">
                  <a:effectLst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altLang="ja-JP" kern="100" dirty="0"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ja-JP" kern="100">
                    <a:effectLst/>
                    <a:cs typeface="Arial" panose="020B0604020202020204" pitchFamily="34" charset="0"/>
                  </a:rPr>
                  <a:t>この生産者余剰</a:t>
                </a:r>
                <a:r>
                  <a:rPr lang="en-US" kern="100" dirty="0">
                    <a:effectLst/>
                    <a:cs typeface="Arial" panose="020B0604020202020204" pitchFamily="34" charset="0"/>
                  </a:rPr>
                  <a:t>d</a:t>
                </a:r>
                <a:r>
                  <a:rPr lang="ja-JP" kern="100">
                    <a:effectLst/>
                    <a:cs typeface="Arial" panose="020B0604020202020204" pitchFamily="34" charset="0"/>
                  </a:rPr>
                  <a:t>の面積は</a:t>
                </a:r>
                <a:r>
                  <a:rPr lang="ja-JP" altLang="en-US" kern="100">
                    <a:effectLst/>
                    <a:cs typeface="Arial" panose="020B0604020202020204" pitchFamily="34" charset="0"/>
                  </a:rPr>
                  <a:t>，</a:t>
                </a:r>
                <a:endParaRPr lang="en-US" altLang="ja-JP" kern="100" dirty="0">
                  <a:effectLst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altLang="ja-JP" kern="100" dirty="0">
                  <a:effectLst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kern="100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m:t>50×100×</m:t>
                      </m:r>
                      <m:f>
                        <m:fPr>
                          <m:ctrlPr>
                            <a:rPr lang="en-JP" i="1" kern="100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i="1" kern="100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i="1" kern="100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i="1" kern="100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m:t>=2500</m:t>
                      </m:r>
                    </m:oMath>
                  </m:oMathPara>
                </a14:m>
                <a:endParaRPr lang="en-US" altLang="ja-JP" kern="100" dirty="0">
                  <a:effectLst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altLang="ja-JP" kern="100" dirty="0"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ja-JP" kern="100">
                    <a:effectLst/>
                    <a:cs typeface="Arial" panose="020B0604020202020204" pitchFamily="34" charset="0"/>
                  </a:rPr>
                  <a:t>である。</a:t>
                </a:r>
                <a:endParaRPr lang="en-JP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9EA6B3-5B3E-7BEE-60E2-2D7B92E1DE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B7A64C-0C69-6903-A72B-28214D5B4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3B5B-4D98-3640-AE9D-0B488B8E4F8B}" type="slidenum">
              <a:rPr lang="en-JP" smtClean="0"/>
              <a:t>13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59845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AD2354-2124-D3C9-462A-5F96681D6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3B5B-4D98-3640-AE9D-0B488B8E4F8B}" type="slidenum">
              <a:rPr lang="en-JP" smtClean="0"/>
              <a:t>14</a:t>
            </a:fld>
            <a:endParaRPr lang="en-JP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E52F0EF9-E41D-E1F7-7002-C6ABBDF38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72" y="397328"/>
            <a:ext cx="9354278" cy="595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72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9FB45B-7652-E393-C020-56D121149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sz="4400" kern="100">
                <a:effectLst/>
                <a:cs typeface="Arial" panose="020B0604020202020204" pitchFamily="34" charset="0"/>
              </a:rPr>
              <a:t>総余剰</a:t>
            </a:r>
            <a:endParaRPr lang="en-JP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FFB310-F6B7-52A0-8994-17642A1BD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ja-JP" sz="3200" kern="100">
                <a:effectLst/>
                <a:cs typeface="Arial" panose="020B0604020202020204" pitchFamily="34" charset="0"/>
              </a:rPr>
              <a:t>総余剰</a:t>
            </a:r>
            <a:r>
              <a:rPr lang="ja-JP" altLang="en-US" sz="3200" kern="100">
                <a:effectLst/>
                <a:cs typeface="Arial" panose="020B0604020202020204" pitchFamily="34" charset="0"/>
              </a:rPr>
              <a:t>（</a:t>
            </a:r>
            <a:r>
              <a:rPr lang="ja-JP" sz="3200" kern="100">
                <a:effectLst/>
                <a:cs typeface="Arial" panose="020B0604020202020204" pitchFamily="34" charset="0"/>
              </a:rPr>
              <a:t>社会的余剰</a:t>
            </a:r>
            <a:r>
              <a:rPr lang="ja-JP" altLang="en-US" sz="3200" kern="100">
                <a:effectLst/>
                <a:cs typeface="Arial" panose="020B0604020202020204" pitchFamily="34" charset="0"/>
              </a:rPr>
              <a:t>）</a:t>
            </a:r>
            <a:r>
              <a:rPr lang="en-US" altLang="ja-JP" sz="3200" kern="100" dirty="0">
                <a:effectLst/>
                <a:cs typeface="Arial" panose="020B0604020202020204" pitchFamily="34" charset="0"/>
              </a:rPr>
              <a:t> </a:t>
            </a:r>
            <a:r>
              <a:rPr lang="en-US" altLang="ja-JP" sz="3200" kern="100" dirty="0">
                <a:cs typeface="Arial" panose="020B0604020202020204" pitchFamily="34" charset="0"/>
              </a:rPr>
              <a:t>= </a:t>
            </a:r>
            <a:r>
              <a:rPr lang="ja-JP" sz="3200" kern="100">
                <a:effectLst/>
                <a:cs typeface="Arial" panose="020B0604020202020204" pitchFamily="34" charset="0"/>
              </a:rPr>
              <a:t>社会全体の余剰</a:t>
            </a:r>
            <a:endParaRPr lang="en-US" altLang="ja-JP" sz="3200" kern="100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altLang="ja-JP" sz="3200" kern="100" dirty="0">
              <a:effectLst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ja-JP" altLang="en-US" sz="3200" kern="100">
                <a:effectLst/>
                <a:cs typeface="Arial" panose="020B0604020202020204" pitchFamily="34" charset="0"/>
              </a:rPr>
              <a:t>上の例では，以下のように計算できる：</a:t>
            </a:r>
            <a:endParaRPr lang="en-US" altLang="ja-JP" sz="3200" kern="100" dirty="0">
              <a:effectLst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altLang="ja-JP" sz="3200" kern="100" dirty="0">
              <a:effectLst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ja-JP" sz="3200" kern="100">
                <a:effectLst/>
                <a:cs typeface="Arial" panose="020B0604020202020204" pitchFamily="34" charset="0"/>
              </a:rPr>
              <a:t>　</a:t>
            </a:r>
            <a:r>
              <a:rPr lang="en-US" sz="3200" kern="100" dirty="0">
                <a:effectLst/>
                <a:cs typeface="Arial" panose="020B0604020202020204" pitchFamily="34" charset="0"/>
              </a:rPr>
              <a:t>	</a:t>
            </a:r>
            <a:r>
              <a:rPr lang="ja-JP" sz="3200" kern="100">
                <a:effectLst/>
                <a:cs typeface="Arial" panose="020B0604020202020204" pitchFamily="34" charset="0"/>
              </a:rPr>
              <a:t>総余剰</a:t>
            </a:r>
            <a:r>
              <a:rPr lang="en-US" sz="3200" kern="100" dirty="0">
                <a:effectLst/>
                <a:cs typeface="Arial" panose="020B0604020202020204" pitchFamily="34" charset="0"/>
              </a:rPr>
              <a:t>=</a:t>
            </a:r>
            <a:r>
              <a:rPr lang="ja-JP" sz="3200" kern="100">
                <a:effectLst/>
                <a:cs typeface="Arial" panose="020B0604020202020204" pitchFamily="34" charset="0"/>
              </a:rPr>
              <a:t>消費者余剰＋生産者余剰</a:t>
            </a:r>
            <a:r>
              <a:rPr lang="en-US" sz="3200" kern="100" dirty="0">
                <a:effectLst/>
                <a:cs typeface="Arial" panose="020B0604020202020204" pitchFamily="34" charset="0"/>
              </a:rPr>
              <a:t>=2500+2500=5000</a:t>
            </a:r>
            <a:endParaRPr lang="en-JP" sz="3200" kern="100" dirty="0">
              <a:effectLst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3200" kern="100" dirty="0">
                <a:effectLst/>
                <a:cs typeface="Arial" panose="020B0604020202020204" pitchFamily="34" charset="0"/>
              </a:rPr>
              <a:t> </a:t>
            </a:r>
            <a:endParaRPr lang="en-JP" sz="3200" kern="100" dirty="0">
              <a:effectLst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ja-JP" sz="3200" b="1" kern="100"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図</a:t>
            </a:r>
            <a:r>
              <a:rPr lang="en-US" altLang="ja-JP" sz="3200" b="1" kern="100" dirty="0"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8-</a:t>
            </a:r>
            <a:r>
              <a:rPr lang="en-US" sz="3200" b="1" kern="100" dirty="0"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3</a:t>
            </a:r>
            <a:r>
              <a:rPr lang="ja-JP" sz="3200" kern="100">
                <a:effectLst/>
                <a:cs typeface="Arial" panose="020B0604020202020204" pitchFamily="34" charset="0"/>
              </a:rPr>
              <a:t>では需要曲線と供給曲線に囲まれた大きな</a:t>
            </a:r>
            <a:r>
              <a:rPr lang="ja-JP" altLang="en-US" sz="3200" kern="100">
                <a:cs typeface="Arial" panose="020B0604020202020204" pitchFamily="34" charset="0"/>
              </a:rPr>
              <a:t>三</a:t>
            </a:r>
            <a:r>
              <a:rPr lang="ja-JP" sz="3200" kern="100">
                <a:effectLst/>
                <a:cs typeface="Arial" panose="020B0604020202020204" pitchFamily="34" charset="0"/>
              </a:rPr>
              <a:t>角形が総余剰に当たる。</a:t>
            </a:r>
            <a:endParaRPr lang="en-JP" sz="3200" kern="100" dirty="0">
              <a:effectLst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JP"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D22408-2361-4AED-A18C-9E4FAB09F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3B5B-4D98-3640-AE9D-0B488B8E4F8B}" type="slidenum">
              <a:rPr lang="en-JP" smtClean="0"/>
              <a:t>15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252915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AEE198-8E4F-C347-579B-4E13EFD05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3B5B-4D98-3640-AE9D-0B488B8E4F8B}" type="slidenum">
              <a:rPr lang="en-JP" smtClean="0"/>
              <a:t>16</a:t>
            </a:fld>
            <a:endParaRPr lang="en-JP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AE651E75-6789-2C38-AD41-F26C76CCB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43" y="389163"/>
            <a:ext cx="9478368" cy="615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212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117AF8-6A55-2398-099C-B74320880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	</a:t>
            </a:r>
            <a:r>
              <a:rPr lang="zh-CN" altLang="en-US" dirty="0"/>
              <a:t>輸入</a:t>
            </a:r>
            <a:r>
              <a:rPr lang="ja-JP" altLang="en-US"/>
              <a:t>に</a:t>
            </a:r>
            <a:r>
              <a:rPr lang="zh-CN" altLang="en-US" dirty="0"/>
              <a:t>対</a:t>
            </a:r>
            <a:r>
              <a:rPr lang="ja-JP" altLang="en-US"/>
              <a:t>する</a:t>
            </a:r>
            <a:r>
              <a:rPr lang="zh-CN" altLang="en-US" dirty="0"/>
              <a:t>政策</a:t>
            </a:r>
            <a:r>
              <a:rPr lang="ja-JP" altLang="en-US"/>
              <a:t>の</a:t>
            </a:r>
            <a:r>
              <a:rPr lang="zh-CN" altLang="en-US" dirty="0"/>
              <a:t>効果</a:t>
            </a:r>
            <a:endParaRPr lang="en-JP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6B12C6-73AE-50E7-094B-0B33130A8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ja-JP" altLang="en-US" sz="3200" kern="100">
                <a:effectLst/>
                <a:cs typeface="Arial" panose="020B0604020202020204" pitchFamily="34" charset="0"/>
              </a:rPr>
              <a:t>閉鎖経済</a:t>
            </a:r>
            <a:endParaRPr lang="en-US" altLang="ja-JP" sz="3200" kern="100" dirty="0">
              <a:effectLst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3200" kern="100">
                <a:effectLst/>
                <a:cs typeface="Arial" panose="020B0604020202020204" pitchFamily="34" charset="0"/>
              </a:rPr>
              <a:t>　</a:t>
            </a:r>
            <a:r>
              <a:rPr lang="ja-JP" sz="3200" kern="100">
                <a:effectLst/>
                <a:cs typeface="Arial" panose="020B0604020202020204" pitchFamily="34" charset="0"/>
              </a:rPr>
              <a:t>貿易がない状況</a:t>
            </a:r>
            <a:endParaRPr lang="en-US" altLang="ja-JP" sz="3200" kern="100" dirty="0">
              <a:effectLst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sz="3200" kern="100" dirty="0">
              <a:effectLst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3200" kern="100">
                <a:effectLst/>
                <a:cs typeface="Arial" panose="020B0604020202020204" pitchFamily="34" charset="0"/>
              </a:rPr>
              <a:t>自由貿易</a:t>
            </a:r>
            <a:endParaRPr lang="en-US" altLang="ja-JP" sz="3200" kern="100" dirty="0">
              <a:effectLst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3200" kern="100">
                <a:effectLst/>
                <a:cs typeface="Arial" panose="020B0604020202020204" pitchFamily="34" charset="0"/>
              </a:rPr>
              <a:t>　</a:t>
            </a:r>
            <a:r>
              <a:rPr lang="ja-JP" sz="3200" kern="100">
                <a:effectLst/>
                <a:cs typeface="Arial" panose="020B0604020202020204" pitchFamily="34" charset="0"/>
              </a:rPr>
              <a:t>関税なしに輸入できるよう</a:t>
            </a:r>
            <a:r>
              <a:rPr lang="ja-JP" altLang="en-US" sz="3200" kern="100">
                <a:effectLst/>
                <a:cs typeface="Arial" panose="020B0604020202020204" pitchFamily="34" charset="0"/>
              </a:rPr>
              <a:t>状況</a:t>
            </a:r>
            <a:endParaRPr lang="en-US" altLang="ja-JP" sz="3200" kern="100" dirty="0">
              <a:effectLst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sz="3200" kern="100" dirty="0">
              <a:effectLst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3200" kern="100">
                <a:effectLst/>
                <a:cs typeface="Arial" panose="020B0604020202020204" pitchFamily="34" charset="0"/>
              </a:rPr>
              <a:t>レモンの実例</a:t>
            </a:r>
            <a:endParaRPr lang="en-US" altLang="ja-JP" sz="3200" kern="100" dirty="0">
              <a:effectLst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ja-JP" sz="2800" kern="100">
                <a:effectLst/>
                <a:cs typeface="Arial" panose="020B0604020202020204" pitchFamily="34" charset="0"/>
              </a:rPr>
              <a:t>日本では</a:t>
            </a:r>
            <a:r>
              <a:rPr lang="ja-JP" altLang="en-US" sz="2800" kern="100">
                <a:effectLst/>
                <a:cs typeface="Arial" panose="020B0604020202020204" pitchFamily="34" charset="0"/>
              </a:rPr>
              <a:t>，</a:t>
            </a:r>
            <a:r>
              <a:rPr lang="en-US" sz="2800" kern="100" dirty="0">
                <a:effectLst/>
                <a:cs typeface="Arial" panose="020B0604020202020204" pitchFamily="34" charset="0"/>
              </a:rPr>
              <a:t>1945</a:t>
            </a:r>
            <a:r>
              <a:rPr lang="ja-JP" sz="2800" kern="100">
                <a:effectLst/>
                <a:cs typeface="Arial" panose="020B0604020202020204" pitchFamily="34" charset="0"/>
              </a:rPr>
              <a:t>年から</a:t>
            </a:r>
            <a:r>
              <a:rPr lang="en-US" sz="2800" kern="100" dirty="0">
                <a:effectLst/>
                <a:cs typeface="Arial" panose="020B0604020202020204" pitchFamily="34" charset="0"/>
              </a:rPr>
              <a:t>1964</a:t>
            </a:r>
            <a:r>
              <a:rPr lang="ja-JP" sz="2800" kern="100">
                <a:effectLst/>
                <a:cs typeface="Arial" panose="020B0604020202020204" pitchFamily="34" charset="0"/>
              </a:rPr>
              <a:t>年まで</a:t>
            </a:r>
            <a:r>
              <a:rPr lang="ja-JP" sz="2800" kern="100">
                <a:solidFill>
                  <a:srgbClr val="0432FF"/>
                </a:solidFill>
                <a:effectLst/>
                <a:cs typeface="Arial" panose="020B0604020202020204" pitchFamily="34" charset="0"/>
              </a:rPr>
              <a:t>レモンの輸入は禁止</a:t>
            </a:r>
            <a:r>
              <a:rPr lang="ja-JP" sz="2800" kern="100">
                <a:effectLst/>
                <a:cs typeface="Arial" panose="020B0604020202020204" pitchFamily="34" charset="0"/>
              </a:rPr>
              <a:t>。</a:t>
            </a:r>
            <a:endParaRPr lang="en-US" altLang="ja-JP" sz="2800" kern="100" dirty="0">
              <a:effectLst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2800" kern="100" dirty="0">
                <a:solidFill>
                  <a:srgbClr val="0432FF"/>
                </a:solidFill>
                <a:effectLst/>
                <a:cs typeface="Arial" panose="020B0604020202020204" pitchFamily="34" charset="0"/>
              </a:rPr>
              <a:t>1964</a:t>
            </a:r>
            <a:r>
              <a:rPr lang="ja-JP" sz="2800" kern="100">
                <a:solidFill>
                  <a:srgbClr val="0432FF"/>
                </a:solidFill>
                <a:effectLst/>
                <a:cs typeface="Arial" panose="020B0604020202020204" pitchFamily="34" charset="0"/>
              </a:rPr>
              <a:t>年に輸入が許可</a:t>
            </a:r>
            <a:r>
              <a:rPr lang="ja-JP" sz="2800" kern="100">
                <a:effectLst/>
                <a:cs typeface="Arial" panose="020B0604020202020204" pitchFamily="34" charset="0"/>
              </a:rPr>
              <a:t>されてから</a:t>
            </a:r>
            <a:r>
              <a:rPr lang="ja-JP" altLang="en-US" sz="2800" kern="100">
                <a:effectLst/>
                <a:cs typeface="Arial" panose="020B0604020202020204" pitchFamily="34" charset="0"/>
              </a:rPr>
              <a:t>，</a:t>
            </a:r>
            <a:r>
              <a:rPr lang="ja-JP" sz="2800" kern="100">
                <a:effectLst/>
                <a:cs typeface="Arial" panose="020B0604020202020204" pitchFamily="34" charset="0"/>
              </a:rPr>
              <a:t>輸入レモンが日本に多く出回るようになった。</a:t>
            </a:r>
            <a:endParaRPr lang="en-JP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E00612-F959-AD91-DAB3-DABD37349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3B5B-4D98-3640-AE9D-0B488B8E4F8B}" type="slidenum">
              <a:rPr lang="en-JP" smtClean="0"/>
              <a:t>17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718563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3DBEF-F428-2991-ECB6-9434D8803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分析上の仮定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0D0FA-A241-73F7-39DB-DB25DF3E8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800" kern="100">
                <a:effectLst/>
                <a:cs typeface="Arial" panose="020B0604020202020204" pitchFamily="34" charset="0"/>
              </a:rPr>
              <a:t>日本が</a:t>
            </a:r>
            <a:r>
              <a:rPr lang="ja-JP" sz="2800" kern="100">
                <a:effectLst/>
                <a:cs typeface="Arial" panose="020B0604020202020204" pitchFamily="34" charset="0"/>
              </a:rPr>
              <a:t>外国からレモンが</a:t>
            </a:r>
            <a:r>
              <a:rPr lang="en-US" sz="2800" kern="100" dirty="0">
                <a:effectLst/>
                <a:cs typeface="Arial" panose="020B0604020202020204" pitchFamily="34" charset="0"/>
              </a:rPr>
              <a:t>80</a:t>
            </a:r>
            <a:r>
              <a:rPr lang="ja-JP" sz="2800" kern="100">
                <a:effectLst/>
                <a:cs typeface="Arial" panose="020B0604020202020204" pitchFamily="34" charset="0"/>
              </a:rPr>
              <a:t>円で関税なしに輸入できるようになっ</a:t>
            </a:r>
            <a:r>
              <a:rPr lang="ja-JP" altLang="en-US" sz="2800" kern="100">
                <a:effectLst/>
                <a:cs typeface="Arial" panose="020B0604020202020204" pitchFamily="34" charset="0"/>
              </a:rPr>
              <a:t>たと仮定</a:t>
            </a:r>
            <a:r>
              <a:rPr lang="ja-JP" sz="2800" kern="100">
                <a:effectLst/>
                <a:cs typeface="Arial" panose="020B0604020202020204" pitchFamily="34" charset="0"/>
              </a:rPr>
              <a:t>。</a:t>
            </a:r>
            <a:endParaRPr lang="en-US" altLang="ja-JP" sz="2800" kern="100" dirty="0">
              <a:effectLst/>
              <a:cs typeface="Arial" panose="020B0604020202020204" pitchFamily="34" charset="0"/>
            </a:endParaRPr>
          </a:p>
          <a:p>
            <a:r>
              <a:rPr lang="zh-CN" altLang="en-US" sz="2800" kern="100" dirty="0">
                <a:effectLst/>
                <a:cs typeface="Arial" panose="020B0604020202020204" pitchFamily="34" charset="0"/>
              </a:rPr>
              <a:t>日本</a:t>
            </a:r>
            <a:r>
              <a:rPr lang="ja-JP" altLang="en-US" sz="2800" kern="100">
                <a:effectLst/>
                <a:cs typeface="Arial" panose="020B0604020202020204" pitchFamily="34" charset="0"/>
              </a:rPr>
              <a:t>はレモンを</a:t>
            </a:r>
            <a:r>
              <a:rPr lang="en-US" altLang="ja-JP" sz="2800" kern="100" dirty="0">
                <a:effectLst/>
                <a:cs typeface="Arial" panose="020B0604020202020204" pitchFamily="34" charset="0"/>
              </a:rPr>
              <a:t>80</a:t>
            </a:r>
            <a:r>
              <a:rPr lang="zh-CN" altLang="en-US" sz="2800" kern="100" dirty="0">
                <a:effectLst/>
                <a:cs typeface="Arial" panose="020B0604020202020204" pitchFamily="34" charset="0"/>
              </a:rPr>
              <a:t>円</a:t>
            </a:r>
            <a:r>
              <a:rPr lang="ja-JP" altLang="en-US" sz="2800" kern="100">
                <a:effectLst/>
                <a:cs typeface="Arial" panose="020B0604020202020204" pitchFamily="34" charset="0"/>
              </a:rPr>
              <a:t>で</a:t>
            </a:r>
            <a:r>
              <a:rPr lang="zh-CN" altLang="en-US" sz="2800" kern="100" dirty="0">
                <a:effectLst/>
                <a:cs typeface="Arial" panose="020B0604020202020204" pitchFamily="34" charset="0"/>
              </a:rPr>
              <a:t>好</a:t>
            </a:r>
            <a:r>
              <a:rPr lang="ja-JP" altLang="en-US" sz="2800" kern="100">
                <a:effectLst/>
                <a:cs typeface="Arial" panose="020B0604020202020204" pitchFamily="34" charset="0"/>
              </a:rPr>
              <a:t>きなだけ</a:t>
            </a:r>
            <a:r>
              <a:rPr lang="zh-CN" altLang="en-US" sz="2800" kern="100" dirty="0">
                <a:effectLst/>
                <a:cs typeface="Arial" panose="020B0604020202020204" pitchFamily="34" charset="0"/>
              </a:rPr>
              <a:t>輸入</a:t>
            </a:r>
            <a:r>
              <a:rPr lang="ja-JP" altLang="en-US" sz="2800" kern="100">
                <a:effectLst/>
                <a:cs typeface="Arial" panose="020B0604020202020204" pitchFamily="34" charset="0"/>
              </a:rPr>
              <a:t>できる</a:t>
            </a:r>
            <a:r>
              <a:rPr lang="zh-CN" altLang="en-US" sz="2800" kern="100" dirty="0">
                <a:effectLst/>
                <a:cs typeface="Arial" panose="020B0604020202020204" pitchFamily="34" charset="0"/>
              </a:rPr>
              <a:t>小国</a:t>
            </a:r>
            <a:r>
              <a:rPr lang="ja-JP" altLang="en-US" sz="2800" kern="100">
                <a:effectLst/>
                <a:cs typeface="Arial" panose="020B0604020202020204" pitchFamily="34" charset="0"/>
              </a:rPr>
              <a:t>であり，レモンの</a:t>
            </a:r>
            <a:r>
              <a:rPr lang="zh-CN" altLang="en-US" sz="2800" kern="100" dirty="0">
                <a:effectLst/>
                <a:cs typeface="Arial" panose="020B0604020202020204" pitchFamily="34" charset="0"/>
              </a:rPr>
              <a:t>国際価格</a:t>
            </a:r>
            <a:r>
              <a:rPr lang="ja-JP" altLang="en-US" sz="2800" kern="100">
                <a:effectLst/>
                <a:cs typeface="Arial" panose="020B0604020202020204" pitchFamily="34" charset="0"/>
              </a:rPr>
              <a:t>に</a:t>
            </a:r>
            <a:r>
              <a:rPr lang="zh-CN" altLang="en-US" sz="2800" kern="100" dirty="0">
                <a:effectLst/>
                <a:cs typeface="Arial" panose="020B0604020202020204" pitchFamily="34" charset="0"/>
              </a:rPr>
              <a:t>影響</a:t>
            </a:r>
            <a:r>
              <a:rPr lang="ja-JP" altLang="en-US" sz="2800" kern="100">
                <a:effectLst/>
                <a:cs typeface="Arial" panose="020B0604020202020204" pitchFamily="34" charset="0"/>
              </a:rPr>
              <a:t>を</a:t>
            </a:r>
            <a:r>
              <a:rPr lang="zh-CN" altLang="en-US" sz="2800" kern="100" dirty="0">
                <a:effectLst/>
                <a:cs typeface="Arial" panose="020B0604020202020204" pitchFamily="34" charset="0"/>
              </a:rPr>
              <a:t>与</a:t>
            </a:r>
            <a:r>
              <a:rPr lang="ja-JP" altLang="en-US" sz="2800" kern="100">
                <a:effectLst/>
                <a:cs typeface="Arial" panose="020B0604020202020204" pitchFamily="34" charset="0"/>
              </a:rPr>
              <a:t>えないと</a:t>
            </a:r>
            <a:r>
              <a:rPr lang="zh-CN" altLang="en-US" sz="2800" kern="100" dirty="0">
                <a:effectLst/>
                <a:cs typeface="Arial" panose="020B0604020202020204" pitchFamily="34" charset="0"/>
              </a:rPr>
              <a:t>仮定</a:t>
            </a:r>
            <a:r>
              <a:rPr lang="ja-JP" altLang="en-US" kern="100">
                <a:cs typeface="Arial" panose="020B0604020202020204" pitchFamily="34" charset="0"/>
              </a:rPr>
              <a:t>。</a:t>
            </a:r>
            <a:endParaRPr lang="en-US" altLang="ja-JP" kern="100" dirty="0">
              <a:cs typeface="Arial" panose="020B0604020202020204" pitchFamily="34" charset="0"/>
            </a:endParaRPr>
          </a:p>
          <a:p>
            <a:endParaRPr lang="en-US" sz="2800" kern="100" dirty="0">
              <a:effectLst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kern="100" dirty="0">
                <a:cs typeface="Arial" panose="020B0604020202020204" pitchFamily="34" charset="0"/>
                <a:sym typeface="Wingdings" pitchFamily="2" charset="2"/>
              </a:rPr>
              <a:t></a:t>
            </a:r>
            <a:r>
              <a:rPr lang="zh-CN" altLang="en-US" kern="100" dirty="0">
                <a:cs typeface="Arial" panose="020B0604020202020204" pitchFamily="34" charset="0"/>
                <a:sym typeface="Wingdings" pitchFamily="2" charset="2"/>
              </a:rPr>
              <a:t>日本</a:t>
            </a:r>
            <a:r>
              <a:rPr lang="ja-JP" altLang="en-US" kern="100">
                <a:cs typeface="Arial" panose="020B0604020202020204" pitchFamily="34" charset="0"/>
                <a:sym typeface="Wingdings" pitchFamily="2" charset="2"/>
              </a:rPr>
              <a:t>のレモンの</a:t>
            </a:r>
            <a:r>
              <a:rPr lang="zh-CN" altLang="en-US" kern="100" dirty="0">
                <a:cs typeface="Arial" panose="020B0604020202020204" pitchFamily="34" charset="0"/>
                <a:sym typeface="Wingdings" pitchFamily="2" charset="2"/>
              </a:rPr>
              <a:t>均衡価格</a:t>
            </a:r>
            <a:r>
              <a:rPr lang="ja-JP" altLang="en-US" kern="100">
                <a:cs typeface="Arial" panose="020B0604020202020204" pitchFamily="34" charset="0"/>
                <a:sym typeface="Wingdings" pitchFamily="2" charset="2"/>
              </a:rPr>
              <a:t>は</a:t>
            </a:r>
            <a:r>
              <a:rPr lang="zh-CN" altLang="en-US" kern="100" dirty="0">
                <a:solidFill>
                  <a:srgbClr val="0432FF"/>
                </a:solidFill>
                <a:cs typeface="Arial" panose="020B0604020202020204" pitchFamily="34" charset="0"/>
                <a:sym typeface="Wingdings" pitchFamily="2" charset="2"/>
              </a:rPr>
              <a:t>輸入価格</a:t>
            </a:r>
            <a:r>
              <a:rPr lang="en-US" altLang="zh-CN" kern="100" dirty="0">
                <a:solidFill>
                  <a:srgbClr val="0432FF"/>
                </a:solidFill>
                <a:cs typeface="Arial" panose="020B0604020202020204" pitchFamily="34" charset="0"/>
                <a:sym typeface="Wingdings" pitchFamily="2" charset="2"/>
              </a:rPr>
              <a:t>80</a:t>
            </a:r>
            <a:r>
              <a:rPr lang="zh-CN" altLang="en-US" kern="100" dirty="0">
                <a:solidFill>
                  <a:srgbClr val="0432FF"/>
                </a:solidFill>
                <a:cs typeface="Arial" panose="020B0604020202020204" pitchFamily="34" charset="0"/>
                <a:sym typeface="Wingdings" pitchFamily="2" charset="2"/>
              </a:rPr>
              <a:t>円</a:t>
            </a:r>
            <a:r>
              <a:rPr lang="ja-JP" altLang="en-US" kern="100">
                <a:cs typeface="Arial" panose="020B0604020202020204" pitchFamily="34" charset="0"/>
                <a:sym typeface="Wingdings" pitchFamily="2" charset="2"/>
              </a:rPr>
              <a:t>に</a:t>
            </a:r>
            <a:r>
              <a:rPr lang="zh-CN" altLang="en-US" kern="100" dirty="0">
                <a:cs typeface="Arial" panose="020B0604020202020204" pitchFamily="34" charset="0"/>
                <a:sym typeface="Wingdings" pitchFamily="2" charset="2"/>
              </a:rPr>
              <a:t>等</a:t>
            </a:r>
            <a:r>
              <a:rPr lang="ja-JP" altLang="en-US" kern="100">
                <a:cs typeface="Arial" panose="020B0604020202020204" pitchFamily="34" charset="0"/>
                <a:sym typeface="Wingdings" pitchFamily="2" charset="2"/>
              </a:rPr>
              <a:t>しくなるまで</a:t>
            </a:r>
            <a:r>
              <a:rPr lang="zh-CN" altLang="en-US" kern="100" dirty="0">
                <a:cs typeface="Arial" panose="020B0604020202020204" pitchFamily="34" charset="0"/>
                <a:sym typeface="Wingdings" pitchFamily="2" charset="2"/>
              </a:rPr>
              <a:t>低下</a:t>
            </a:r>
            <a:endParaRPr lang="en-JP" sz="2800" kern="100" dirty="0">
              <a:effectLst/>
              <a:cs typeface="Arial" panose="020B0604020202020204" pitchFamily="34" charset="0"/>
            </a:endParaRPr>
          </a:p>
          <a:p>
            <a:endParaRPr lang="en-JP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84FE1D-DD70-4B84-9E94-3783BFBFB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3B5B-4D98-3640-AE9D-0B488B8E4F8B}" type="slidenum">
              <a:rPr lang="en-JP" smtClean="0"/>
              <a:t>18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081586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A27D5-0AE1-8ACB-0267-CC644CA75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余剰の変化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5E2FF-A421-50A9-A723-F97799EF8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図</a:t>
            </a:r>
            <a:r>
              <a:rPr lang="en-US" altLang="zh-CN" dirty="0"/>
              <a:t>8-4</a:t>
            </a:r>
          </a:p>
          <a:p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消費者余剰</a:t>
            </a:r>
            <a:r>
              <a:rPr lang="ja-JP" altLang="en-US"/>
              <a:t>は</a:t>
            </a:r>
            <a:r>
              <a:rPr lang="en-US" altLang="ja-JP" dirty="0"/>
              <a:t>2,500</a:t>
            </a:r>
            <a:r>
              <a:rPr lang="ja-JP" altLang="en-US"/>
              <a:t>から</a:t>
            </a:r>
            <a:r>
              <a:rPr lang="en-US" altLang="ja-JP" dirty="0"/>
              <a:t>3,600</a:t>
            </a:r>
            <a:r>
              <a:rPr lang="ja-JP" altLang="en-US"/>
              <a:t>へと</a:t>
            </a:r>
            <a:r>
              <a:rPr lang="zh-CN" altLang="en-US" dirty="0"/>
              <a:t>増加</a:t>
            </a:r>
            <a:endParaRPr lang="en-US" altLang="zh-CN" dirty="0"/>
          </a:p>
          <a:p>
            <a:pPr marL="0" indent="0">
              <a:buNone/>
            </a:pPr>
            <a:r>
              <a:rPr lang="ja-JP" altLang="en-US"/>
              <a:t>　・・・</a:t>
            </a:r>
            <a:r>
              <a:rPr lang="zh-CN" altLang="en-US" dirty="0"/>
              <a:t>消費者</a:t>
            </a:r>
            <a:r>
              <a:rPr lang="ja-JP" altLang="en-US"/>
              <a:t>が</a:t>
            </a:r>
            <a:r>
              <a:rPr lang="zh-CN" altLang="en-US" dirty="0"/>
              <a:t>価格低下</a:t>
            </a:r>
            <a:r>
              <a:rPr lang="ja-JP" altLang="en-US"/>
              <a:t>の</a:t>
            </a:r>
            <a:r>
              <a:rPr lang="zh-CN" altLang="en-US" dirty="0"/>
              <a:t>恩恵</a:t>
            </a:r>
            <a:r>
              <a:rPr lang="ja-JP" altLang="en-US"/>
              <a:t>を</a:t>
            </a:r>
            <a:r>
              <a:rPr lang="zh-CN" altLang="en-US" dirty="0"/>
              <a:t>受</a:t>
            </a:r>
            <a:r>
              <a:rPr lang="ja-JP" altLang="en-US"/>
              <a:t>ける</a:t>
            </a:r>
            <a:endParaRPr lang="en-US" altLang="ja-JP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生産者余剰</a:t>
            </a:r>
            <a:r>
              <a:rPr lang="ja-JP" altLang="en-US"/>
              <a:t>は</a:t>
            </a:r>
            <a:r>
              <a:rPr lang="en-US" altLang="ja-JP" dirty="0"/>
              <a:t>2,500</a:t>
            </a:r>
            <a:r>
              <a:rPr lang="ja-JP" altLang="en-US"/>
              <a:t>から</a:t>
            </a:r>
            <a:r>
              <a:rPr lang="en-US" altLang="ja-JP" dirty="0"/>
              <a:t>1,600</a:t>
            </a:r>
            <a:r>
              <a:rPr lang="ja-JP" altLang="en-US"/>
              <a:t>へと</a:t>
            </a:r>
            <a:r>
              <a:rPr lang="zh-CN" altLang="en-US" dirty="0"/>
              <a:t>減少</a:t>
            </a:r>
            <a:endParaRPr lang="en-US" altLang="zh-CN" dirty="0"/>
          </a:p>
          <a:p>
            <a:pPr marL="0" indent="0">
              <a:buNone/>
            </a:pPr>
            <a:r>
              <a:rPr lang="ja-JP" altLang="en-US"/>
              <a:t>　・・・</a:t>
            </a:r>
            <a:r>
              <a:rPr lang="zh-CN" altLang="en-US" dirty="0"/>
              <a:t>生産者</a:t>
            </a:r>
            <a:r>
              <a:rPr lang="ja-JP" altLang="en-US"/>
              <a:t>のもうけは</a:t>
            </a:r>
            <a:r>
              <a:rPr lang="zh-CN" altLang="en-US" dirty="0"/>
              <a:t>減</a:t>
            </a:r>
            <a:r>
              <a:rPr lang="ja-JP" altLang="en-US"/>
              <a:t>る</a:t>
            </a:r>
            <a:endParaRPr lang="en-US" altLang="ja-JP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BC386E-1A79-F23C-135C-2D49D4C51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3B5B-4D98-3640-AE9D-0B488B8E4F8B}" type="slidenum">
              <a:rPr lang="en-JP" smtClean="0"/>
              <a:t>19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634665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1BD4D-F0D0-1C91-B46C-0492D6DB5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3B5B-4D98-3640-AE9D-0B488B8E4F8B}" type="slidenum">
              <a:rPr lang="en-JP" smtClean="0"/>
              <a:t>2</a:t>
            </a:fld>
            <a:endParaRPr lang="en-JP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6A585DE-318C-4BD5-6ECF-BB2F54576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215" y="414704"/>
            <a:ext cx="7772400" cy="60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88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899FF-79ED-5D62-AA4A-9ED890021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貿易利益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F824E-B35A-A015-84CF-038AE6E08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貿易利益（</a:t>
            </a:r>
            <a:r>
              <a:rPr lang="en-US" dirty="0"/>
              <a:t>gains from trade）</a:t>
            </a:r>
            <a:r>
              <a:rPr lang="zh-CN" altLang="en-US" dirty="0"/>
              <a:t>：貿易</a:t>
            </a:r>
            <a:r>
              <a:rPr lang="ja-JP" altLang="en-US"/>
              <a:t>による</a:t>
            </a:r>
            <a:r>
              <a:rPr lang="zh-CN" altLang="en-US" dirty="0"/>
              <a:t>総余剰</a:t>
            </a:r>
            <a:r>
              <a:rPr lang="ja-JP" altLang="en-US"/>
              <a:t>の</a:t>
            </a:r>
            <a:r>
              <a:rPr lang="zh-CN" altLang="en-US" dirty="0"/>
              <a:t>増加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図</a:t>
            </a:r>
            <a:r>
              <a:rPr lang="en-US" altLang="zh-CN" dirty="0"/>
              <a:t>8-4</a:t>
            </a: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zh-CN" altLang="en-US" dirty="0"/>
              <a:t>総余剰</a:t>
            </a:r>
            <a:r>
              <a:rPr lang="ja-JP" altLang="en-US"/>
              <a:t>は</a:t>
            </a:r>
            <a:r>
              <a:rPr lang="en-US" altLang="ja-JP" dirty="0"/>
              <a:t>5,000</a:t>
            </a:r>
            <a:r>
              <a:rPr lang="ja-JP" altLang="en-US"/>
              <a:t>から</a:t>
            </a:r>
            <a:r>
              <a:rPr lang="en-US" altLang="ja-JP" dirty="0"/>
              <a:t>5,200</a:t>
            </a:r>
            <a:r>
              <a:rPr lang="ja-JP" altLang="en-US"/>
              <a:t>へ</a:t>
            </a:r>
            <a:r>
              <a:rPr lang="zh-CN" altLang="en-US" dirty="0"/>
              <a:t>増加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/>
              <a:t>　</a:t>
            </a:r>
            <a:r>
              <a:rPr lang="zh-CN" altLang="en-US" dirty="0"/>
              <a:t>貿易利益</a:t>
            </a:r>
            <a:r>
              <a:rPr lang="en-US" altLang="zh-CN" dirty="0"/>
              <a:t>=</a:t>
            </a:r>
            <a:r>
              <a:rPr lang="zh-CN" altLang="en-US" dirty="0"/>
              <a:t>三角形</a:t>
            </a:r>
            <a:r>
              <a:rPr lang="en-US" dirty="0"/>
              <a:t>HIJ=200</a:t>
            </a:r>
            <a:endParaRPr lang="en-JP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4520C-CEA9-EFF6-DC60-D754EC172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3B5B-4D98-3640-AE9D-0B488B8E4F8B}" type="slidenum">
              <a:rPr lang="en-JP" smtClean="0"/>
              <a:t>20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001261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12A5FC-50D5-8089-727B-482A1AA5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3B5B-4D98-3640-AE9D-0B488B8E4F8B}" type="slidenum">
              <a:rPr lang="en-JP" smtClean="0"/>
              <a:t>21</a:t>
            </a:fld>
            <a:endParaRPr lang="en-JP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FC329464-E915-6A9D-4B5D-A7CEDF4FF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87" y="176893"/>
            <a:ext cx="9639000" cy="61794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9DE919-0A48-ED6B-8087-6E6DEEAB0AA2}"/>
              </a:ext>
            </a:extLst>
          </p:cNvPr>
          <p:cNvSpPr txBox="1"/>
          <p:nvPr/>
        </p:nvSpPr>
        <p:spPr>
          <a:xfrm>
            <a:off x="1235869" y="6235801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国内需要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と</a:t>
            </a:r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国内供給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の</a:t>
            </a:r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差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である</a:t>
            </a:r>
            <a:r>
              <a:rPr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20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が</a:t>
            </a:r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外国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からの</a:t>
            </a:r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輸入量</a:t>
            </a:r>
            <a:endParaRPr lang="en-JP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708A69-093E-9A3B-C7AC-4965613AC9AA}"/>
              </a:ext>
            </a:extLst>
          </p:cNvPr>
          <p:cNvSpPr txBox="1"/>
          <p:nvPr/>
        </p:nvSpPr>
        <p:spPr>
          <a:xfrm>
            <a:off x="7336631" y="5600700"/>
            <a:ext cx="135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b="1" dirty="0"/>
              <a:t>総余剰5200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0C7AF2-8BE1-6DEC-2A4C-61CDB3FB51C3}"/>
              </a:ext>
            </a:extLst>
          </p:cNvPr>
          <p:cNvSpPr txBox="1"/>
          <p:nvPr/>
        </p:nvSpPr>
        <p:spPr>
          <a:xfrm>
            <a:off x="2262598" y="5600700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b="1" dirty="0"/>
              <a:t>総余剰5000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9990EFA5-D3F3-9B34-266C-EDF83CA82CBA}"/>
                  </a:ext>
                </a:extLst>
              </p:cNvPr>
              <p:cNvSpPr txBox="1"/>
              <p:nvPr/>
            </p:nvSpPr>
            <p:spPr>
              <a:xfrm>
                <a:off x="6134827" y="2067795"/>
                <a:ext cx="2042728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200" b="1" i="1" kern="100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m:t>𝑷</m:t>
                      </m:r>
                      <m:r>
                        <a:rPr lang="en-US" altLang="ja-JP" sz="1200" b="1" i="1" kern="100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US" altLang="ja-JP" sz="1200" b="1" i="1" kern="100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altLang="ja-JP" sz="1200" b="1" i="1" kern="100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m:t>𝑫</m:t>
                      </m:r>
                      <m:r>
                        <a:rPr lang="en-US" altLang="ja-JP" sz="1200" b="1" i="1" kern="100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altLang="ja-JP" sz="1200" b="1" i="1" kern="100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m:t>𝟐𝟎𝟎</m:t>
                      </m:r>
                    </m:oMath>
                  </m:oMathPara>
                </a14:m>
                <a:endParaRPr lang="ja-JP" altLang="en-US" sz="1200" b="1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9990EFA5-D3F3-9B34-266C-EDF83CA82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827" y="2067795"/>
                <a:ext cx="2042728" cy="276999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14A871C-9106-9665-F918-7C334DDDFB95}"/>
                  </a:ext>
                </a:extLst>
              </p:cNvPr>
              <p:cNvSpPr txBox="1"/>
              <p:nvPr/>
            </p:nvSpPr>
            <p:spPr>
              <a:xfrm>
                <a:off x="9181064" y="2067795"/>
                <a:ext cx="1796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kern="100" smtClean="0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en-US" altLang="ja-JP" i="1" kern="100" smtClean="0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m:t>=2</m:t>
                      </m:r>
                      <m:r>
                        <a:rPr lang="en-US" altLang="ja-JP" i="1" kern="100" smtClean="0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m:t>𝑆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14A871C-9106-9665-F918-7C334DDDF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064" y="2067795"/>
                <a:ext cx="1796400" cy="369332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921900BE-400B-D549-F31B-4C7D2C1CD02F}"/>
              </a:ext>
            </a:extLst>
          </p:cNvPr>
          <p:cNvSpPr/>
          <p:nvPr/>
        </p:nvSpPr>
        <p:spPr>
          <a:xfrm>
            <a:off x="1486470" y="1909659"/>
            <a:ext cx="1695091" cy="1506336"/>
          </a:xfrm>
          <a:prstGeom prst="rtTriangle">
            <a:avLst/>
          </a:prstGeom>
          <a:noFill/>
          <a:ln w="57150">
            <a:solidFill>
              <a:srgbClr val="043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6C18F20A-3DCC-9D6E-1CD8-98ACE1702F13}"/>
              </a:ext>
            </a:extLst>
          </p:cNvPr>
          <p:cNvSpPr/>
          <p:nvPr/>
        </p:nvSpPr>
        <p:spPr>
          <a:xfrm>
            <a:off x="6134827" y="1949583"/>
            <a:ext cx="2239629" cy="1925051"/>
          </a:xfrm>
          <a:prstGeom prst="rtTriangle">
            <a:avLst/>
          </a:prstGeom>
          <a:noFill/>
          <a:ln w="57150">
            <a:solidFill>
              <a:srgbClr val="043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AAFA293E-AD11-3D9F-AA61-E524D26F836B}"/>
              </a:ext>
            </a:extLst>
          </p:cNvPr>
          <p:cNvSpPr/>
          <p:nvPr/>
        </p:nvSpPr>
        <p:spPr>
          <a:xfrm rot="5400000">
            <a:off x="1583906" y="3361973"/>
            <a:ext cx="1500219" cy="1695091"/>
          </a:xfrm>
          <a:prstGeom prst="rtTriangl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6D37DB77-3A1D-0928-E1ED-533A3C347EAF}"/>
              </a:ext>
            </a:extLst>
          </p:cNvPr>
          <p:cNvSpPr/>
          <p:nvPr/>
        </p:nvSpPr>
        <p:spPr>
          <a:xfrm rot="5400000">
            <a:off x="6192679" y="3894980"/>
            <a:ext cx="972071" cy="1087776"/>
          </a:xfrm>
          <a:prstGeom prst="rtTriangl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26317A80-3C5C-28D9-92A8-E68C35481AF8}"/>
              </a:ext>
            </a:extLst>
          </p:cNvPr>
          <p:cNvSpPr/>
          <p:nvPr/>
        </p:nvSpPr>
        <p:spPr>
          <a:xfrm>
            <a:off x="7558269" y="1509999"/>
            <a:ext cx="1201132" cy="439584"/>
          </a:xfrm>
          <a:prstGeom prst="triangl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46227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0F43C8-6A6E-C8B4-FE62-5C5273E05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輸入関税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F3671E-7A87-71B8-CC29-7AE841F4E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/>
              <a:t>レモンの</a:t>
            </a:r>
            <a:r>
              <a:rPr lang="zh-CN" altLang="en-US" dirty="0"/>
              <a:t>輸入</a:t>
            </a:r>
            <a:r>
              <a:rPr lang="ja-JP" altLang="en-US"/>
              <a:t>には</a:t>
            </a:r>
            <a:r>
              <a:rPr lang="zh-CN" altLang="en-US" dirty="0"/>
              <a:t>今</a:t>
            </a:r>
            <a:r>
              <a:rPr lang="ja-JP" altLang="en-US"/>
              <a:t>では</a:t>
            </a:r>
            <a:r>
              <a:rPr lang="zh-CN" altLang="en-US" dirty="0"/>
              <a:t>関税</a:t>
            </a:r>
            <a:r>
              <a:rPr lang="ja-JP" altLang="en-US"/>
              <a:t>が</a:t>
            </a:r>
            <a:r>
              <a:rPr lang="zh-CN" altLang="en-US" dirty="0"/>
              <a:t>課</a:t>
            </a:r>
            <a:r>
              <a:rPr lang="ja-JP" altLang="en-US"/>
              <a:t>されていないが，</a:t>
            </a:r>
            <a:r>
              <a:rPr lang="zh-CN" altLang="en-US" dirty="0"/>
              <a:t>農産品</a:t>
            </a:r>
            <a:r>
              <a:rPr lang="ja-JP" altLang="en-US"/>
              <a:t>の</a:t>
            </a:r>
            <a:r>
              <a:rPr lang="zh-CN" altLang="en-US" dirty="0"/>
              <a:t>輸入</a:t>
            </a:r>
            <a:r>
              <a:rPr lang="ja-JP" altLang="en-US"/>
              <a:t>には</a:t>
            </a:r>
            <a:r>
              <a:rPr lang="zh-CN" altLang="en-US" dirty="0"/>
              <a:t>輸入関税</a:t>
            </a:r>
            <a:r>
              <a:rPr lang="ja-JP" altLang="en-US"/>
              <a:t>が</a:t>
            </a:r>
            <a:r>
              <a:rPr lang="zh-CN" altLang="en-US" dirty="0"/>
              <a:t>課</a:t>
            </a:r>
            <a:r>
              <a:rPr lang="ja-JP" altLang="en-US"/>
              <a:t>されていることが</a:t>
            </a:r>
            <a:r>
              <a:rPr lang="zh-CN" altLang="en-US" dirty="0"/>
              <a:t>多</a:t>
            </a:r>
            <a:r>
              <a:rPr lang="ja-JP" altLang="en-US"/>
              <a:t>い。</a:t>
            </a:r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zh-CN" altLang="en-US" u="sng" dirty="0"/>
              <a:t>従価関税 </a:t>
            </a:r>
            <a:r>
              <a:rPr lang="en-US" altLang="zh-CN" u="sng" dirty="0"/>
              <a:t>(</a:t>
            </a:r>
            <a:r>
              <a:rPr lang="en-US" altLang="ja-JP" u="sng" dirty="0"/>
              <a:t>ad valorem tariff)</a:t>
            </a:r>
          </a:p>
          <a:p>
            <a:r>
              <a:rPr lang="zh-CN" altLang="en-US" dirty="0"/>
              <a:t>価格</a:t>
            </a:r>
            <a:r>
              <a:rPr lang="ja-JP" altLang="en-US"/>
              <a:t>に</a:t>
            </a:r>
            <a:r>
              <a:rPr lang="zh-CN" altLang="en-US" dirty="0"/>
              <a:t>関税</a:t>
            </a:r>
            <a:r>
              <a:rPr lang="ja-JP" altLang="en-US"/>
              <a:t>が</a:t>
            </a:r>
            <a:r>
              <a:rPr lang="zh-CN" altLang="en-US" dirty="0"/>
              <a:t>課</a:t>
            </a:r>
            <a:r>
              <a:rPr lang="ja-JP" altLang="en-US"/>
              <a:t>される。</a:t>
            </a:r>
            <a:endParaRPr lang="en-US" altLang="ja-JP" dirty="0"/>
          </a:p>
          <a:p>
            <a:r>
              <a:rPr lang="zh-CN" altLang="en-US" dirty="0"/>
              <a:t>例</a:t>
            </a:r>
            <a:r>
              <a:rPr lang="ja-JP" altLang="en-US"/>
              <a:t>えば，</a:t>
            </a:r>
            <a:r>
              <a:rPr lang="zh-CN" altLang="en-US" dirty="0"/>
              <a:t>日本</a:t>
            </a:r>
            <a:r>
              <a:rPr lang="ja-JP" altLang="en-US"/>
              <a:t>は</a:t>
            </a:r>
            <a:r>
              <a:rPr lang="zh-CN" altLang="en-US" dirty="0"/>
              <a:t>牛肉</a:t>
            </a:r>
            <a:r>
              <a:rPr lang="ja-JP" altLang="en-US"/>
              <a:t>の</a:t>
            </a:r>
            <a:r>
              <a:rPr lang="zh-CN" altLang="en-US" dirty="0"/>
              <a:t>輸入</a:t>
            </a:r>
            <a:r>
              <a:rPr lang="ja-JP" altLang="en-US"/>
              <a:t>に</a:t>
            </a:r>
            <a:r>
              <a:rPr lang="en-US" altLang="ja-JP" dirty="0">
                <a:solidFill>
                  <a:srgbClr val="0432FF"/>
                </a:solidFill>
              </a:rPr>
              <a:t>38.5%</a:t>
            </a:r>
            <a:r>
              <a:rPr lang="ja-JP" altLang="en-US">
                <a:solidFill>
                  <a:srgbClr val="0432FF"/>
                </a:solidFill>
              </a:rPr>
              <a:t>の</a:t>
            </a:r>
            <a:r>
              <a:rPr lang="zh-CN" altLang="en-US" dirty="0">
                <a:solidFill>
                  <a:srgbClr val="0432FF"/>
                </a:solidFill>
              </a:rPr>
              <a:t>従価関税</a:t>
            </a:r>
            <a:r>
              <a:rPr lang="ja-JP" altLang="en-US"/>
              <a:t>を</a:t>
            </a:r>
            <a:r>
              <a:rPr lang="zh-CN" altLang="en-US" dirty="0"/>
              <a:t>課</a:t>
            </a:r>
            <a:r>
              <a:rPr lang="ja-JP" altLang="en-US"/>
              <a:t>している（</a:t>
            </a:r>
            <a:r>
              <a:rPr lang="zh-CN" altLang="en-US" dirty="0"/>
              <a:t>椋，</a:t>
            </a:r>
            <a:r>
              <a:rPr lang="en-US" altLang="zh-CN" dirty="0"/>
              <a:t>2020</a:t>
            </a:r>
            <a:r>
              <a:rPr lang="zh-CN" altLang="en-US" dirty="0"/>
              <a:t>）。</a:t>
            </a:r>
            <a:r>
              <a:rPr lang="ja-JP" altLang="en-US"/>
              <a:t>そのため，</a:t>
            </a:r>
            <a:r>
              <a:rPr lang="en-US" altLang="ja-JP" dirty="0"/>
              <a:t>1,000</a:t>
            </a:r>
            <a:r>
              <a:rPr lang="zh-CN" altLang="en-US" dirty="0"/>
              <a:t>円</a:t>
            </a:r>
            <a:r>
              <a:rPr lang="ja-JP" altLang="en-US"/>
              <a:t>の</a:t>
            </a:r>
            <a:r>
              <a:rPr lang="zh-CN" altLang="en-US" dirty="0"/>
              <a:t>牛肉</a:t>
            </a:r>
            <a:r>
              <a:rPr lang="ja-JP" altLang="en-US"/>
              <a:t>に</a:t>
            </a:r>
            <a:r>
              <a:rPr lang="en-US" altLang="ja-JP" dirty="0"/>
              <a:t>385</a:t>
            </a:r>
            <a:r>
              <a:rPr lang="zh-CN" altLang="en-US" dirty="0"/>
              <a:t>円</a:t>
            </a:r>
            <a:r>
              <a:rPr lang="ja-JP" altLang="en-US"/>
              <a:t>の</a:t>
            </a:r>
            <a:r>
              <a:rPr lang="zh-CN" altLang="en-US" dirty="0"/>
              <a:t>関税</a:t>
            </a:r>
            <a:r>
              <a:rPr lang="ja-JP" altLang="en-US"/>
              <a:t>が</a:t>
            </a:r>
            <a:r>
              <a:rPr lang="zh-CN" altLang="en-US" dirty="0"/>
              <a:t>課</a:t>
            </a:r>
            <a:r>
              <a:rPr lang="ja-JP" altLang="en-US"/>
              <a:t>される。</a:t>
            </a:r>
            <a:endParaRPr lang="en-US" altLang="ja-JP" dirty="0"/>
          </a:p>
          <a:p>
            <a:r>
              <a:rPr lang="zh-CN" altLang="en-US" dirty="0"/>
              <a:t>従価関税</a:t>
            </a:r>
            <a:r>
              <a:rPr lang="ja-JP" altLang="en-US"/>
              <a:t>は </a:t>
            </a:r>
            <a:r>
              <a:rPr lang="zh-CN" altLang="en-US" dirty="0"/>
              <a:t>消費税</a:t>
            </a:r>
            <a:r>
              <a:rPr lang="ja-JP" altLang="en-US"/>
              <a:t>と</a:t>
            </a:r>
            <a:r>
              <a:rPr lang="zh-CN" altLang="en-US" dirty="0"/>
              <a:t>同</a:t>
            </a:r>
            <a:r>
              <a:rPr lang="ja-JP" altLang="en-US"/>
              <a:t>じ</a:t>
            </a:r>
            <a:r>
              <a:rPr lang="zh-CN" altLang="en-US" dirty="0"/>
              <a:t>方式</a:t>
            </a:r>
            <a:r>
              <a:rPr lang="ja-JP" altLang="en-US"/>
              <a:t>であると</a:t>
            </a:r>
            <a:r>
              <a:rPr lang="zh-CN" altLang="en-US" dirty="0"/>
              <a:t>言</a:t>
            </a:r>
            <a:r>
              <a:rPr lang="ja-JP" altLang="en-US"/>
              <a:t>える。</a:t>
            </a:r>
            <a:endParaRPr lang="en-US" altLang="ja-JP" dirty="0"/>
          </a:p>
          <a:p>
            <a:endParaRPr lang="en-US" altLang="zh-CN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1E9EB0-A670-3DD5-9297-7FFB057A9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3B5B-4D98-3640-AE9D-0B488B8E4F8B}" type="slidenum">
              <a:rPr lang="en-JP" smtClean="0"/>
              <a:t>22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970457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0F43C8-6A6E-C8B4-FE62-5C5273E05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従量関税</a:t>
            </a:r>
            <a:endParaRPr lang="en-JP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F3671E-7A87-71B8-CC29-7AE841F4E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u="sng" dirty="0"/>
              <a:t>従量関税 </a:t>
            </a:r>
            <a:r>
              <a:rPr lang="en-US" altLang="zh-CN" u="sng" dirty="0"/>
              <a:t>(</a:t>
            </a:r>
            <a:r>
              <a:rPr lang="en-US" altLang="ja-JP" u="sng" dirty="0"/>
              <a:t>specific tariff)</a:t>
            </a:r>
          </a:p>
          <a:p>
            <a:pPr marL="0" indent="0">
              <a:buNone/>
            </a:pPr>
            <a:endParaRPr lang="en-US" altLang="zh-CN" u="sng" dirty="0"/>
          </a:p>
          <a:p>
            <a:r>
              <a:rPr lang="zh-CN" altLang="en-US" dirty="0"/>
              <a:t>従量関税 </a:t>
            </a:r>
            <a:r>
              <a:rPr lang="en-US" altLang="zh-CN" dirty="0"/>
              <a:t>(</a:t>
            </a:r>
            <a:r>
              <a:rPr lang="en-US" altLang="ja-JP" dirty="0"/>
              <a:t>specific tariff) </a:t>
            </a:r>
            <a:r>
              <a:rPr lang="ja-JP" altLang="en-US"/>
              <a:t>は</a:t>
            </a:r>
            <a:r>
              <a:rPr lang="zh-CN" altLang="en-US" dirty="0"/>
              <a:t>輸入数量</a:t>
            </a:r>
            <a:r>
              <a:rPr lang="ja-JP" altLang="en-US"/>
              <a:t>に</a:t>
            </a:r>
            <a:r>
              <a:rPr lang="zh-CN" altLang="en-US" dirty="0"/>
              <a:t>応</a:t>
            </a:r>
            <a:r>
              <a:rPr lang="ja-JP" altLang="en-US"/>
              <a:t>じて</a:t>
            </a:r>
            <a:r>
              <a:rPr lang="zh-CN" altLang="en-US" dirty="0"/>
              <a:t>関税</a:t>
            </a:r>
            <a:r>
              <a:rPr lang="ja-JP" altLang="en-US"/>
              <a:t>を</a:t>
            </a:r>
            <a:r>
              <a:rPr lang="zh-CN" altLang="en-US" dirty="0"/>
              <a:t>課</a:t>
            </a:r>
            <a:r>
              <a:rPr lang="ja-JP" altLang="en-US"/>
              <a:t>す。</a:t>
            </a:r>
            <a:endParaRPr lang="en-US" altLang="ja-JP" dirty="0"/>
          </a:p>
          <a:p>
            <a:r>
              <a:rPr lang="zh-CN" altLang="en-US" dirty="0"/>
              <a:t>従量関税</a:t>
            </a:r>
            <a:r>
              <a:rPr lang="ja-JP" altLang="en-US"/>
              <a:t>の</a:t>
            </a:r>
            <a:r>
              <a:rPr lang="zh-CN" altLang="en-US" dirty="0"/>
              <a:t>場合，</a:t>
            </a:r>
            <a:r>
              <a:rPr lang="en-US" altLang="zh-CN" dirty="0"/>
              <a:t>1</a:t>
            </a:r>
            <a:r>
              <a:rPr lang="zh-CN" altLang="en-US" dirty="0"/>
              <a:t>個</a:t>
            </a:r>
            <a:r>
              <a:rPr lang="ja-JP" altLang="en-US"/>
              <a:t>あたり</a:t>
            </a:r>
            <a:r>
              <a:rPr lang="en-US" altLang="ja-JP" dirty="0"/>
              <a:t>100</a:t>
            </a:r>
            <a:r>
              <a:rPr lang="zh-CN" altLang="en-US" dirty="0"/>
              <a:t>円 </a:t>
            </a:r>
            <a:r>
              <a:rPr lang="ja-JP" altLang="en-US"/>
              <a:t>や</a:t>
            </a:r>
            <a:r>
              <a:rPr lang="en-US" altLang="ja-JP" dirty="0"/>
              <a:t>1</a:t>
            </a:r>
            <a:r>
              <a:rPr lang="ja-JP" altLang="en-US"/>
              <a:t>トン</a:t>
            </a:r>
            <a:r>
              <a:rPr lang="zh-CN" altLang="en-US" dirty="0"/>
              <a:t>当</a:t>
            </a:r>
            <a:r>
              <a:rPr lang="ja-JP" altLang="en-US"/>
              <a:t>たり</a:t>
            </a:r>
            <a:r>
              <a:rPr lang="en-US" altLang="ja-JP" dirty="0"/>
              <a:t>100</a:t>
            </a:r>
            <a:r>
              <a:rPr lang="zh-CN" altLang="en-US" dirty="0"/>
              <a:t>円</a:t>
            </a:r>
            <a:r>
              <a:rPr lang="ja-JP" altLang="en-US"/>
              <a:t>といった</a:t>
            </a:r>
            <a:r>
              <a:rPr lang="zh-CN" altLang="en-US" dirty="0"/>
              <a:t>形</a:t>
            </a:r>
            <a:r>
              <a:rPr lang="ja-JP" altLang="en-US"/>
              <a:t>で</a:t>
            </a:r>
            <a:r>
              <a:rPr lang="zh-CN" altLang="en-US" dirty="0"/>
              <a:t>関税</a:t>
            </a:r>
            <a:r>
              <a:rPr lang="ja-JP" altLang="en-US"/>
              <a:t>が</a:t>
            </a:r>
            <a:r>
              <a:rPr lang="zh-CN" altLang="en-US" dirty="0"/>
              <a:t>課</a:t>
            </a:r>
            <a:r>
              <a:rPr lang="ja-JP" altLang="en-US"/>
              <a:t>される。</a:t>
            </a:r>
            <a:endParaRPr lang="en-US" altLang="ja-JP" dirty="0"/>
          </a:p>
          <a:p>
            <a:r>
              <a:rPr lang="zh-CN" altLang="en-US" dirty="0"/>
              <a:t>例</a:t>
            </a:r>
            <a:r>
              <a:rPr lang="ja-JP" altLang="en-US"/>
              <a:t>えば，</a:t>
            </a:r>
            <a:r>
              <a:rPr lang="zh-CN" altLang="en-US" dirty="0"/>
              <a:t>日本</a:t>
            </a:r>
            <a:r>
              <a:rPr lang="ja-JP" altLang="en-US"/>
              <a:t>は</a:t>
            </a:r>
            <a:r>
              <a:rPr lang="zh-CN" altLang="en-US" dirty="0"/>
              <a:t>米</a:t>
            </a:r>
            <a:r>
              <a:rPr lang="ja-JP" altLang="en-US"/>
              <a:t>の</a:t>
            </a:r>
            <a:r>
              <a:rPr lang="zh-CN" altLang="en-US" dirty="0"/>
              <a:t>輸入</a:t>
            </a:r>
            <a:r>
              <a:rPr lang="ja-JP" altLang="en-US"/>
              <a:t>に</a:t>
            </a:r>
            <a:r>
              <a:rPr lang="ja-JP" altLang="en-US">
                <a:solidFill>
                  <a:srgbClr val="0432FF"/>
                </a:solidFill>
              </a:rPr>
              <a:t>１キロあたり</a:t>
            </a:r>
            <a:r>
              <a:rPr lang="en-US" altLang="ja-JP" dirty="0">
                <a:solidFill>
                  <a:srgbClr val="0432FF"/>
                </a:solidFill>
              </a:rPr>
              <a:t>402</a:t>
            </a:r>
            <a:r>
              <a:rPr lang="zh-CN" altLang="en-US" dirty="0">
                <a:solidFill>
                  <a:srgbClr val="0432FF"/>
                </a:solidFill>
              </a:rPr>
              <a:t>円</a:t>
            </a:r>
            <a:r>
              <a:rPr lang="ja-JP" altLang="en-US"/>
              <a:t>の</a:t>
            </a:r>
            <a:r>
              <a:rPr lang="zh-CN" altLang="en-US" dirty="0"/>
              <a:t>従量関税</a:t>
            </a:r>
            <a:r>
              <a:rPr lang="ja-JP" altLang="en-US"/>
              <a:t>を</a:t>
            </a:r>
            <a:r>
              <a:rPr lang="zh-CN" altLang="en-US" dirty="0"/>
              <a:t>課</a:t>
            </a:r>
            <a:r>
              <a:rPr lang="ja-JP" altLang="en-US"/>
              <a:t>している。</a:t>
            </a:r>
            <a:endParaRPr lang="en-US" altLang="ja-JP" b="1" dirty="0"/>
          </a:p>
          <a:p>
            <a:r>
              <a:rPr lang="zh-CN" altLang="en-US" dirty="0"/>
              <a:t>以下</a:t>
            </a:r>
            <a:r>
              <a:rPr lang="ja-JP" altLang="en-US"/>
              <a:t>では</a:t>
            </a:r>
            <a:r>
              <a:rPr lang="zh-CN" altLang="en-US" dirty="0"/>
              <a:t>計算</a:t>
            </a:r>
            <a:r>
              <a:rPr lang="ja-JP" altLang="en-US"/>
              <a:t>が</a:t>
            </a:r>
            <a:r>
              <a:rPr lang="zh-CN" altLang="en-US" dirty="0"/>
              <a:t>簡単</a:t>
            </a:r>
            <a:r>
              <a:rPr lang="ja-JP" altLang="en-US"/>
              <a:t>な</a:t>
            </a:r>
            <a:r>
              <a:rPr lang="zh-CN" altLang="en-US" dirty="0"/>
              <a:t>従量関税</a:t>
            </a:r>
            <a:r>
              <a:rPr lang="ja-JP" altLang="en-US"/>
              <a:t>を</a:t>
            </a:r>
            <a:r>
              <a:rPr lang="zh-CN" altLang="en-US" dirty="0"/>
              <a:t>用</a:t>
            </a:r>
            <a:r>
              <a:rPr lang="ja-JP" altLang="en-US"/>
              <a:t>いて</a:t>
            </a:r>
            <a:r>
              <a:rPr lang="zh-CN" altLang="en-US" dirty="0"/>
              <a:t>説明</a:t>
            </a:r>
            <a:r>
              <a:rPr lang="ja-JP" altLang="en-US"/>
              <a:t>を</a:t>
            </a:r>
            <a:r>
              <a:rPr lang="zh-CN" altLang="en-US" dirty="0"/>
              <a:t>行</a:t>
            </a:r>
            <a:r>
              <a:rPr lang="ja-JP" altLang="en-US"/>
              <a:t>っていく。</a:t>
            </a:r>
            <a:endParaRPr lang="en-US" altLang="ja-JP" dirty="0"/>
          </a:p>
          <a:p>
            <a:endParaRPr lang="en-US" altLang="zh-CN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1E9EB0-A670-3DD5-9297-7FFB057A9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3B5B-4D98-3640-AE9D-0B488B8E4F8B}" type="slidenum">
              <a:rPr lang="en-JP" smtClean="0"/>
              <a:t>23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191473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6EDE65-15B1-DB92-3434-F77A957F8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3B5B-4D98-3640-AE9D-0B488B8E4F8B}" type="slidenum">
              <a:rPr lang="en-JP" smtClean="0"/>
              <a:t>24</a:t>
            </a:fld>
            <a:endParaRPr lang="en-JP"/>
          </a:p>
        </p:txBody>
      </p:sp>
      <p:pic>
        <p:nvPicPr>
          <p:cNvPr id="4" name="Picture 3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F5E76831-74E5-7FAA-E0CE-9E8DE59D9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04" y="0"/>
            <a:ext cx="617346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88328C-B6BC-0EE4-FE06-686A4A68E41F}"/>
              </a:ext>
            </a:extLst>
          </p:cNvPr>
          <p:cNvSpPr txBox="1"/>
          <p:nvPr/>
        </p:nvSpPr>
        <p:spPr>
          <a:xfrm>
            <a:off x="6510972" y="2333146"/>
            <a:ext cx="554767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表</a:t>
            </a:r>
            <a:r>
              <a:rPr lang="en-US" altLang="zh-CN" dirty="0">
                <a:latin typeface="MS PGothic" panose="020B0600070205080204" pitchFamily="34" charset="-128"/>
                <a:ea typeface="MS PGothic" panose="020B0600070205080204" pitchFamily="34" charset="-128"/>
              </a:rPr>
              <a:t>8-1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は</a:t>
            </a:r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日本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の</a:t>
            </a:r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関税率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を</a:t>
            </a:r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示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したもの。</a:t>
            </a:r>
            <a:endParaRPr lang="en-US" altLang="ja-JP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endParaRPr lang="en-US" altLang="ja-JP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lvl="1"/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輸送用機械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の</a:t>
            </a:r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平均関税率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がゼロであるなど</a:t>
            </a:r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工業品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の</a:t>
            </a:r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平均関税率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が</a:t>
            </a:r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低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いのに</a:t>
            </a:r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対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して，</a:t>
            </a:r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乳製品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の</a:t>
            </a:r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関税率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が</a:t>
            </a:r>
            <a:r>
              <a:rPr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100%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を</a:t>
            </a:r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越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えるなど，</a:t>
            </a:r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農産物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の</a:t>
            </a:r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平均関税率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は</a:t>
            </a:r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高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い</a:t>
            </a:r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傾向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にある。</a:t>
            </a:r>
            <a:endParaRPr lang="en-JP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1393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7B6EB-538D-2A28-461E-2DDFAADD3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輸入関税の効果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5B2AB-15C1-77E6-6169-CDADC191D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/>
              <a:t>[</a:t>
            </a:r>
            <a:r>
              <a:rPr lang="ja-JP" altLang="en-US"/>
              <a:t>仮定</a:t>
            </a:r>
            <a:r>
              <a:rPr lang="en-US" altLang="ja-JP" dirty="0"/>
              <a:t>] </a:t>
            </a:r>
            <a:r>
              <a:rPr lang="ja-JP" altLang="en-US"/>
              <a:t>レモン</a:t>
            </a:r>
            <a:r>
              <a:rPr lang="en-US" altLang="ja-JP" dirty="0"/>
              <a:t>1</a:t>
            </a:r>
            <a:r>
              <a:rPr lang="zh-CN" altLang="en-US" dirty="0"/>
              <a:t>個</a:t>
            </a:r>
            <a:r>
              <a:rPr lang="ja-JP" altLang="en-US"/>
              <a:t>あたり</a:t>
            </a:r>
            <a:r>
              <a:rPr lang="en-US" altLang="ja-JP" dirty="0"/>
              <a:t>10</a:t>
            </a:r>
            <a:r>
              <a:rPr lang="zh-CN" altLang="en-US" dirty="0"/>
              <a:t>円</a:t>
            </a:r>
            <a:r>
              <a:rPr lang="ja-JP" altLang="en-US"/>
              <a:t>の</a:t>
            </a:r>
            <a:r>
              <a:rPr lang="zh-CN" altLang="en-US" dirty="0"/>
              <a:t>輸入関税</a:t>
            </a:r>
            <a:r>
              <a:rPr lang="ja-JP" altLang="en-US"/>
              <a:t>が</a:t>
            </a:r>
            <a:r>
              <a:rPr lang="zh-CN" altLang="en-US" dirty="0"/>
              <a:t>課</a:t>
            </a:r>
            <a:r>
              <a:rPr lang="ja-JP" altLang="en-US"/>
              <a:t>される。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/>
              <a:t>→レモンの</a:t>
            </a:r>
            <a:r>
              <a:rPr lang="zh-CN" altLang="en-US" dirty="0"/>
              <a:t>価格</a:t>
            </a:r>
            <a:r>
              <a:rPr lang="ja-JP" altLang="en-US"/>
              <a:t>が</a:t>
            </a:r>
            <a:r>
              <a:rPr lang="en-US" altLang="ja-JP" dirty="0"/>
              <a:t>80</a:t>
            </a:r>
            <a:r>
              <a:rPr lang="zh-CN" altLang="en-US" dirty="0"/>
              <a:t>円</a:t>
            </a:r>
            <a:r>
              <a:rPr lang="ja-JP" altLang="en-US"/>
              <a:t>から</a:t>
            </a:r>
            <a:r>
              <a:rPr lang="en-US" altLang="ja-JP" dirty="0"/>
              <a:t>90</a:t>
            </a:r>
            <a:r>
              <a:rPr lang="zh-CN" altLang="en-US" dirty="0"/>
              <a:t>円</a:t>
            </a:r>
            <a:r>
              <a:rPr lang="ja-JP" altLang="en-US"/>
              <a:t>へ</a:t>
            </a:r>
            <a:r>
              <a:rPr lang="zh-CN" altLang="en-US" dirty="0"/>
              <a:t>上昇</a:t>
            </a:r>
            <a:r>
              <a:rPr lang="ja-JP" altLang="en-US"/>
              <a:t>。</a:t>
            </a:r>
            <a:endParaRPr lang="en-US" altLang="ja-JP" dirty="0"/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1B3F5-1B7B-A064-74D8-0C090F1DF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3B5B-4D98-3640-AE9D-0B488B8E4F8B}" type="slidenum">
              <a:rPr lang="en-JP" smtClean="0"/>
              <a:t>25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67013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73EC1F-0A49-B990-2049-30A3B5708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3B5B-4D98-3640-AE9D-0B488B8E4F8B}" type="slidenum">
              <a:rPr lang="en-JP" smtClean="0"/>
              <a:t>26</a:t>
            </a:fld>
            <a:endParaRPr lang="en-JP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98DBB23B-27B5-4B09-47C1-08FB36E7C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31" y="359228"/>
            <a:ext cx="8599676" cy="61395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1C0383-DEF9-E13B-100C-123821DDF041}"/>
              </a:ext>
            </a:extLst>
          </p:cNvPr>
          <p:cNvSpPr txBox="1"/>
          <p:nvPr/>
        </p:nvSpPr>
        <p:spPr>
          <a:xfrm>
            <a:off x="6934813" y="2090171"/>
            <a:ext cx="497681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価格</a:t>
            </a:r>
            <a:r>
              <a:rPr lang="ja-JP" altLang="en-US" sz="2400">
                <a:latin typeface="MS PGothic" panose="020B0600070205080204" pitchFamily="34" charset="-128"/>
                <a:ea typeface="MS PGothic" panose="020B0600070205080204" pitchFamily="34" charset="-128"/>
              </a:rPr>
              <a:t>の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上昇</a:t>
            </a:r>
            <a:r>
              <a:rPr lang="ja-JP" altLang="en-US" sz="2400">
                <a:latin typeface="MS PGothic" panose="020B0600070205080204" pitchFamily="34" charset="-128"/>
                <a:ea typeface="MS PGothic" panose="020B0600070205080204" pitchFamily="34" charset="-128"/>
              </a:rPr>
              <a:t>に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伴</a:t>
            </a:r>
            <a:r>
              <a:rPr lang="ja-JP" altLang="en-US" sz="2400">
                <a:latin typeface="MS PGothic" panose="020B0600070205080204" pitchFamily="34" charset="-128"/>
                <a:ea typeface="MS PGothic" panose="020B0600070205080204" pitchFamily="34" charset="-128"/>
              </a:rPr>
              <a:t>い，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消費者</a:t>
            </a:r>
            <a:r>
              <a:rPr lang="ja-JP" altLang="en-US" sz="2400">
                <a:latin typeface="MS PGothic" panose="020B0600070205080204" pitchFamily="34" charset="-128"/>
                <a:ea typeface="MS PGothic" panose="020B0600070205080204" pitchFamily="34" charset="-128"/>
              </a:rPr>
              <a:t>は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購入量</a:t>
            </a:r>
            <a:r>
              <a:rPr lang="ja-JP" altLang="en-US" sz="2400">
                <a:latin typeface="MS PGothic" panose="020B0600070205080204" pitchFamily="34" charset="-128"/>
                <a:ea typeface="MS PGothic" panose="020B0600070205080204" pitchFamily="34" charset="-128"/>
              </a:rPr>
              <a:t>を</a:t>
            </a:r>
            <a:r>
              <a:rPr lang="en-US" altLang="ja-JP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60</a:t>
            </a:r>
            <a:r>
              <a:rPr lang="ja-JP" altLang="en-US" sz="2400">
                <a:latin typeface="MS PGothic" panose="020B0600070205080204" pitchFamily="34" charset="-128"/>
                <a:ea typeface="MS PGothic" panose="020B0600070205080204" pitchFamily="34" charset="-128"/>
              </a:rPr>
              <a:t>から</a:t>
            </a:r>
            <a:r>
              <a:rPr lang="en-US" altLang="ja-JP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55</a:t>
            </a:r>
            <a:r>
              <a:rPr lang="ja-JP" altLang="en-US" sz="2400">
                <a:latin typeface="MS PGothic" panose="020B0600070205080204" pitchFamily="34" charset="-128"/>
                <a:ea typeface="MS PGothic" panose="020B0600070205080204" pitchFamily="34" charset="-128"/>
              </a:rPr>
              <a:t>に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減</a:t>
            </a:r>
            <a:r>
              <a:rPr lang="ja-JP" altLang="en-US" sz="2400">
                <a:latin typeface="MS PGothic" panose="020B0600070205080204" pitchFamily="34" charset="-128"/>
                <a:ea typeface="MS PGothic" panose="020B0600070205080204" pitchFamily="34" charset="-128"/>
              </a:rPr>
              <a:t>らす</a:t>
            </a:r>
            <a:endParaRPr lang="en-US" altLang="ja-JP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0" indent="0">
              <a:buNone/>
            </a:pPr>
            <a:endParaRPr lang="en-US" altLang="zh-CN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0" indent="0">
              <a:buNone/>
            </a:pP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生産者</a:t>
            </a:r>
            <a:r>
              <a:rPr lang="ja-JP" altLang="en-US" sz="2400">
                <a:latin typeface="MS PGothic" panose="020B0600070205080204" pitchFamily="34" charset="-128"/>
                <a:ea typeface="MS PGothic" panose="020B0600070205080204" pitchFamily="34" charset="-128"/>
              </a:rPr>
              <a:t>は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生産量</a:t>
            </a:r>
            <a:r>
              <a:rPr lang="ja-JP" altLang="en-US" sz="2400">
                <a:latin typeface="MS PGothic" panose="020B0600070205080204" pitchFamily="34" charset="-128"/>
                <a:ea typeface="MS PGothic" panose="020B0600070205080204" pitchFamily="34" charset="-128"/>
              </a:rPr>
              <a:t>を</a:t>
            </a:r>
            <a:r>
              <a:rPr lang="en-US" altLang="ja-JP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40</a:t>
            </a:r>
            <a:r>
              <a:rPr lang="ja-JP" altLang="en-US" sz="2400">
                <a:latin typeface="MS PGothic" panose="020B0600070205080204" pitchFamily="34" charset="-128"/>
                <a:ea typeface="MS PGothic" panose="020B0600070205080204" pitchFamily="34" charset="-128"/>
              </a:rPr>
              <a:t>から</a:t>
            </a:r>
            <a:r>
              <a:rPr lang="en-US" altLang="ja-JP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45</a:t>
            </a:r>
            <a:r>
              <a:rPr lang="ja-JP" altLang="en-US" sz="2400">
                <a:latin typeface="MS PGothic" panose="020B0600070205080204" pitchFamily="34" charset="-128"/>
                <a:ea typeface="MS PGothic" panose="020B0600070205080204" pitchFamily="34" charset="-128"/>
              </a:rPr>
              <a:t>に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増</a:t>
            </a:r>
            <a:r>
              <a:rPr lang="ja-JP" altLang="en-US" sz="2400">
                <a:latin typeface="MS PGothic" panose="020B0600070205080204" pitchFamily="34" charset="-128"/>
                <a:ea typeface="MS PGothic" panose="020B0600070205080204" pitchFamily="34" charset="-128"/>
              </a:rPr>
              <a:t>やす。</a:t>
            </a:r>
            <a:endParaRPr lang="en-US" altLang="ja-JP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0" indent="0">
              <a:buNone/>
            </a:pPr>
            <a:endParaRPr lang="en-US" altLang="zh-CN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0" indent="0">
              <a:buNone/>
            </a:pP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国内需要量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55</a:t>
            </a:r>
            <a:r>
              <a:rPr lang="ja-JP" altLang="en-US" sz="2400">
                <a:latin typeface="MS PGothic" panose="020B0600070205080204" pitchFamily="34" charset="-128"/>
                <a:ea typeface="MS PGothic" panose="020B0600070205080204" pitchFamily="34" charset="-128"/>
              </a:rPr>
              <a:t>から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国内供給量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45</a:t>
            </a:r>
            <a:r>
              <a:rPr lang="ja-JP" altLang="en-US" sz="2400">
                <a:latin typeface="MS PGothic" panose="020B0600070205080204" pitchFamily="34" charset="-128"/>
                <a:ea typeface="MS PGothic" panose="020B0600070205080204" pitchFamily="34" charset="-128"/>
              </a:rPr>
              <a:t>を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引</a:t>
            </a:r>
            <a:r>
              <a:rPr lang="ja-JP" altLang="en-US" sz="2400">
                <a:latin typeface="MS PGothic" panose="020B0600070205080204" pitchFamily="34" charset="-128"/>
                <a:ea typeface="MS PGothic" panose="020B0600070205080204" pitchFamily="34" charset="-128"/>
              </a:rPr>
              <a:t>いた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差額</a:t>
            </a:r>
            <a:r>
              <a:rPr lang="ja-JP" altLang="en-US" sz="2400">
                <a:latin typeface="MS PGothic" panose="020B0600070205080204" pitchFamily="34" charset="-128"/>
                <a:ea typeface="MS PGothic" panose="020B0600070205080204" pitchFamily="34" charset="-128"/>
              </a:rPr>
              <a:t>の</a:t>
            </a:r>
            <a:r>
              <a:rPr lang="en-US" altLang="ja-JP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10</a:t>
            </a:r>
            <a:r>
              <a:rPr lang="ja-JP" altLang="en-US" sz="2400">
                <a:latin typeface="MS PGothic" panose="020B0600070205080204" pitchFamily="34" charset="-128"/>
                <a:ea typeface="MS PGothic" panose="020B0600070205080204" pitchFamily="34" charset="-128"/>
              </a:rPr>
              <a:t>が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輸入量</a:t>
            </a:r>
            <a:r>
              <a:rPr lang="ja-JP" altLang="en-US" sz="2400">
                <a:latin typeface="MS PGothic" panose="020B0600070205080204" pitchFamily="34" charset="-128"/>
                <a:ea typeface="MS PGothic" panose="020B0600070205080204" pitchFamily="34" charset="-128"/>
              </a:rPr>
              <a:t>となる。</a:t>
            </a:r>
            <a:endParaRPr lang="en-JP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9C0D98-2FAE-A14D-AA80-119AE97EC320}"/>
              </a:ext>
            </a:extLst>
          </p:cNvPr>
          <p:cNvSpPr txBox="1"/>
          <p:nvPr/>
        </p:nvSpPr>
        <p:spPr>
          <a:xfrm>
            <a:off x="217534" y="347514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輸入関税</a:t>
            </a:r>
          </a:p>
          <a:p>
            <a:r>
              <a:rPr lang="en-JP" dirty="0"/>
              <a:t>10円</a:t>
            </a: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390B52B3-DA9D-1D7B-0150-348AAE7B3D94}"/>
              </a:ext>
            </a:extLst>
          </p:cNvPr>
          <p:cNvSpPr/>
          <p:nvPr/>
        </p:nvSpPr>
        <p:spPr>
          <a:xfrm>
            <a:off x="2227249" y="1730369"/>
            <a:ext cx="2334071" cy="1950380"/>
          </a:xfrm>
          <a:prstGeom prst="rtTriangle">
            <a:avLst/>
          </a:prstGeom>
          <a:noFill/>
          <a:ln w="57150">
            <a:solidFill>
              <a:srgbClr val="043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079B38E0-FE41-18A3-AEFE-95BA263D6EAA}"/>
              </a:ext>
            </a:extLst>
          </p:cNvPr>
          <p:cNvSpPr/>
          <p:nvPr/>
        </p:nvSpPr>
        <p:spPr>
          <a:xfrm rot="5400000">
            <a:off x="2352112" y="3590607"/>
            <a:ext cx="1620457" cy="1939638"/>
          </a:xfrm>
          <a:prstGeom prst="rtTriangl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773838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73EC1F-0A49-B990-2049-30A3B5708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3B5B-4D98-3640-AE9D-0B488B8E4F8B}" type="slidenum">
              <a:rPr lang="en-JP" smtClean="0"/>
              <a:t>27</a:t>
            </a:fld>
            <a:endParaRPr lang="en-JP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98DBB23B-27B5-4B09-47C1-08FB36E7C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81" y="382897"/>
            <a:ext cx="8599676" cy="61395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47CE44-458A-CB22-787F-3B446EE01D49}"/>
              </a:ext>
            </a:extLst>
          </p:cNvPr>
          <p:cNvSpPr txBox="1"/>
          <p:nvPr/>
        </p:nvSpPr>
        <p:spPr>
          <a:xfrm>
            <a:off x="7346165" y="1419651"/>
            <a:ext cx="467951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sz="24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関税がなかった時に比べて</a:t>
            </a:r>
            <a:r>
              <a:rPr lang="ja-JP" altLang="en-US" sz="24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，</a:t>
            </a:r>
            <a:endParaRPr lang="en-US" altLang="ja-JP" sz="2400" dirty="0">
              <a:effectLst/>
              <a:latin typeface="MS PGothic" panose="020B0600070205080204" pitchFamily="34" charset="-128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r>
              <a:rPr lang="ja-JP" sz="24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消費者余剰は減少</a:t>
            </a:r>
            <a:endParaRPr lang="en-US" altLang="ja-JP" sz="2400" dirty="0">
              <a:effectLst/>
              <a:latin typeface="MS PGothic" panose="020B0600070205080204" pitchFamily="34" charset="-128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r>
              <a:rPr lang="ja-JP" sz="24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生産者余剰は増加</a:t>
            </a:r>
            <a:endParaRPr lang="en-US" altLang="ja-JP" sz="2400" dirty="0">
              <a:effectLst/>
              <a:latin typeface="MS PGothic" panose="020B0600070205080204" pitchFamily="34" charset="-128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endParaRPr lang="en-US" altLang="ja-JP" sz="2400" dirty="0">
              <a:latin typeface="MS PGothic" panose="020B0600070205080204" pitchFamily="34" charset="-128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r>
              <a:rPr lang="ja-JP" sz="24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関税収入</a:t>
            </a:r>
            <a:r>
              <a:rPr lang="ja-JP" altLang="en-US" sz="24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（斜線部分）</a:t>
            </a:r>
            <a:r>
              <a:rPr lang="ja-JP" sz="24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が生じる。</a:t>
            </a:r>
            <a:endParaRPr lang="en-US" altLang="ja-JP" sz="2400" dirty="0">
              <a:effectLst/>
              <a:latin typeface="MS PGothic" panose="020B0600070205080204" pitchFamily="34" charset="-128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r>
              <a:rPr lang="ja-JP" sz="24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輸入関税が</a:t>
            </a:r>
            <a:r>
              <a:rPr lang="en-US" sz="2400" dirty="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1</a:t>
            </a:r>
            <a:r>
              <a:rPr lang="ja-JP" sz="24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個当たり</a:t>
            </a:r>
            <a:r>
              <a:rPr lang="en-US" sz="2400" dirty="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10</a:t>
            </a:r>
            <a:r>
              <a:rPr lang="ja-JP" sz="24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円 </a:t>
            </a:r>
            <a:r>
              <a:rPr lang="ja-JP" altLang="en-US" sz="24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な</a:t>
            </a:r>
            <a:r>
              <a:rPr lang="ja-JP" sz="24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ので</a:t>
            </a:r>
            <a:r>
              <a:rPr lang="ja-JP" altLang="en-US" sz="24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，</a:t>
            </a:r>
            <a:endParaRPr lang="en-US" altLang="ja-JP" sz="2400" dirty="0">
              <a:effectLst/>
              <a:latin typeface="MS PGothic" panose="020B0600070205080204" pitchFamily="34" charset="-128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r>
              <a:rPr lang="ja-JP" sz="24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関税収入は</a:t>
            </a:r>
            <a:endParaRPr lang="en-US" altLang="ja-JP" sz="2400" dirty="0">
              <a:effectLst/>
              <a:latin typeface="MS PGothic" panose="020B0600070205080204" pitchFamily="34" charset="-128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r>
              <a:rPr lang="en-US" sz="2400" dirty="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10</a:t>
            </a:r>
            <a:r>
              <a:rPr lang="ja-JP" sz="24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円</a:t>
            </a:r>
            <a:r>
              <a:rPr lang="ja-JP" sz="24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pple Color Emoji" pitchFamily="2" charset="0"/>
              </a:rPr>
              <a:t>×</a:t>
            </a:r>
            <a:r>
              <a:rPr lang="ja-JP" sz="24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輸入量</a:t>
            </a:r>
            <a:r>
              <a:rPr lang="en-US" sz="2400" dirty="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10</a:t>
            </a:r>
            <a:r>
              <a:rPr lang="ja-JP" sz="24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個</a:t>
            </a:r>
            <a:r>
              <a:rPr lang="en-US" sz="2400" dirty="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=100</a:t>
            </a:r>
            <a:r>
              <a:rPr lang="ja-JP" sz="24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円</a:t>
            </a:r>
            <a:r>
              <a:rPr lang="ja-JP" altLang="en-US" sz="24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。</a:t>
            </a:r>
            <a:endParaRPr lang="en-JP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27C53716-1EAE-82FE-0484-9AE4165B2116}"/>
              </a:ext>
            </a:extLst>
          </p:cNvPr>
          <p:cNvSpPr/>
          <p:nvPr/>
        </p:nvSpPr>
        <p:spPr>
          <a:xfrm>
            <a:off x="2157799" y="1730369"/>
            <a:ext cx="2334071" cy="1950380"/>
          </a:xfrm>
          <a:prstGeom prst="rtTriangle">
            <a:avLst/>
          </a:prstGeom>
          <a:noFill/>
          <a:ln w="57150">
            <a:solidFill>
              <a:srgbClr val="043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C2414F3E-8B66-4FC3-F293-370F8A7811BC}"/>
              </a:ext>
            </a:extLst>
          </p:cNvPr>
          <p:cNvSpPr/>
          <p:nvPr/>
        </p:nvSpPr>
        <p:spPr>
          <a:xfrm rot="5400000">
            <a:off x="2352112" y="3590607"/>
            <a:ext cx="1620457" cy="1939638"/>
          </a:xfrm>
          <a:prstGeom prst="rtTriangl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5583154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73EC1F-0A49-B990-2049-30A3B5708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3B5B-4D98-3640-AE9D-0B488B8E4F8B}" type="slidenum">
              <a:rPr lang="en-JP" smtClean="0"/>
              <a:t>28</a:t>
            </a:fld>
            <a:endParaRPr lang="en-JP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98DBB23B-27B5-4B09-47C1-08FB36E7C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65" y="382897"/>
            <a:ext cx="8599676" cy="61395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47CE44-458A-CB22-787F-3B446EE01D49}"/>
              </a:ext>
            </a:extLst>
          </p:cNvPr>
          <p:cNvSpPr txBox="1"/>
          <p:nvPr/>
        </p:nvSpPr>
        <p:spPr>
          <a:xfrm>
            <a:off x="6992306" y="943480"/>
            <a:ext cx="515339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sz="24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総余剰</a:t>
            </a:r>
            <a:r>
              <a:rPr lang="ja-JP" altLang="en-US" sz="2400"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＝</a:t>
            </a:r>
            <a:endParaRPr lang="en-US" altLang="ja-JP" sz="2400" dirty="0">
              <a:latin typeface="MS PGothic" panose="020B0600070205080204" pitchFamily="34" charset="-128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r>
              <a:rPr lang="ja-JP" sz="24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生産者余剰</a:t>
            </a:r>
            <a:r>
              <a:rPr lang="en-US" sz="2400" dirty="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2,025</a:t>
            </a:r>
            <a:endParaRPr lang="en-US" sz="2400" dirty="0">
              <a:latin typeface="MS PGothic" panose="020B0600070205080204" pitchFamily="34" charset="-128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r>
              <a:rPr lang="ja-JP" altLang="en-US" sz="24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＋</a:t>
            </a:r>
            <a:r>
              <a:rPr lang="ja-JP" sz="24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消費者余剰</a:t>
            </a:r>
            <a:r>
              <a:rPr lang="en-US" sz="2400" dirty="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3,025</a:t>
            </a:r>
            <a:endParaRPr lang="en-US" sz="2400" dirty="0">
              <a:latin typeface="MS PGothic" panose="020B0600070205080204" pitchFamily="34" charset="-128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r>
              <a:rPr lang="ja-JP" altLang="en-US" sz="24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＋</a:t>
            </a:r>
            <a:r>
              <a:rPr lang="ja-JP" sz="24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関税収入</a:t>
            </a:r>
            <a:r>
              <a:rPr lang="en-US" sz="2400" dirty="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100</a:t>
            </a:r>
          </a:p>
          <a:p>
            <a:r>
              <a:rPr 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＝</a:t>
            </a:r>
            <a:r>
              <a:rPr lang="en-US" sz="2400" dirty="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5,150</a:t>
            </a:r>
            <a:endParaRPr lang="en-US" altLang="ja-JP" sz="2400" dirty="0">
              <a:effectLst/>
              <a:latin typeface="MS PGothic" panose="020B0600070205080204" pitchFamily="34" charset="-128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endParaRPr lang="en-US" altLang="ja-JP" sz="2400" b="1" dirty="0">
              <a:latin typeface="MS PGothic" panose="020B0600070205080204" pitchFamily="34" charset="-128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r>
              <a:rPr lang="ja-JP" sz="2400" b="1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厚生損失</a:t>
            </a:r>
            <a:r>
              <a:rPr lang="ja-JP" sz="24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（死荷重</a:t>
            </a:r>
            <a:r>
              <a:rPr lang="ja-JP" altLang="en-US" sz="24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，</a:t>
            </a:r>
            <a:r>
              <a:rPr lang="en-US" sz="2400" dirty="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deadweight loss</a:t>
            </a:r>
            <a:r>
              <a:rPr lang="ja-JP" sz="24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）</a:t>
            </a:r>
            <a:endParaRPr lang="en-US" altLang="ja-JP" sz="2400" dirty="0">
              <a:effectLst/>
              <a:latin typeface="MS PGothic" panose="020B0600070205080204" pitchFamily="34" charset="-128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r>
              <a:rPr lang="ja-JP" altLang="en-US" sz="2400" b="1"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・・・</a:t>
            </a:r>
            <a:r>
              <a:rPr lang="ja-JP" sz="24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貿易政策による総余剰の減少</a:t>
            </a:r>
            <a:endParaRPr lang="en-US" altLang="ja-JP" sz="2400" b="1" dirty="0">
              <a:effectLst/>
              <a:latin typeface="MS PGothic" panose="020B0600070205080204" pitchFamily="34" charset="-128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r>
              <a:rPr lang="ja-JP" altLang="en-US" sz="2400" b="1"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・・・</a:t>
            </a:r>
            <a:r>
              <a:rPr lang="ja-JP" sz="2400" b="1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黒い</a:t>
            </a:r>
            <a:r>
              <a:rPr lang="en-US" sz="2400" b="1" dirty="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2</a:t>
            </a:r>
            <a:r>
              <a:rPr lang="ja-JP" sz="2400" b="1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つの</a:t>
            </a:r>
            <a:r>
              <a:rPr lang="ja-JP" altLang="en-US" sz="2400" b="1"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三</a:t>
            </a:r>
            <a:r>
              <a:rPr lang="ja-JP" sz="2400" b="1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角形の部分</a:t>
            </a:r>
            <a:endParaRPr lang="en-US" altLang="ja-JP" sz="2400" b="1" dirty="0">
              <a:effectLst/>
              <a:latin typeface="MS PGothic" panose="020B0600070205080204" pitchFamily="34" charset="-128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r>
              <a:rPr lang="ja-JP" altLang="en-US" sz="2400" b="1"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・・・</a:t>
            </a:r>
            <a:r>
              <a:rPr lang="en-US" altLang="ja-JP" sz="2400" b="1" dirty="0"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50</a:t>
            </a:r>
            <a:endParaRPr lang="en-JP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7AC88CA-D187-3059-2FC4-186D06D1DB76}"/>
                  </a:ext>
                </a:extLst>
              </p14:cNvPr>
              <p14:cNvContentPartPr/>
              <p14:nvPr/>
            </p14:nvContentPartPr>
            <p14:xfrm>
              <a:off x="3809184" y="3772203"/>
              <a:ext cx="191880" cy="161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7AC88CA-D187-3059-2FC4-186D06D1DB7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803064" y="3766083"/>
                <a:ext cx="20412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31CC49F-58C5-8CA0-F425-4C23210503CB}"/>
                  </a:ext>
                </a:extLst>
              </p14:cNvPr>
              <p14:cNvContentPartPr/>
              <p14:nvPr/>
            </p14:nvContentPartPr>
            <p14:xfrm>
              <a:off x="4425144" y="3771123"/>
              <a:ext cx="189720" cy="1738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31CC49F-58C5-8CA0-F425-4C23210503C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19024" y="3765003"/>
                <a:ext cx="201960" cy="18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87499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2E6DDC-089D-1B19-BF10-7D22230C5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輸入数量制限</a:t>
            </a:r>
            <a:endParaRPr lang="en-JP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D9C73B-40D9-3B9D-1A55-0F5AF4287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u="sng" dirty="0"/>
              <a:t>輸入数量制限（輸入割当，輸入数量割当，</a:t>
            </a:r>
            <a:r>
              <a:rPr lang="en-US" u="sng" dirty="0"/>
              <a:t>import quota）</a:t>
            </a:r>
            <a:endParaRPr lang="en-US" altLang="zh-CN" u="sng" dirty="0"/>
          </a:p>
          <a:p>
            <a:r>
              <a:rPr lang="zh-CN" altLang="en-US" dirty="0"/>
              <a:t>輸入関税</a:t>
            </a:r>
            <a:r>
              <a:rPr lang="ja-JP" altLang="en-US"/>
              <a:t>をかけるのではなく，</a:t>
            </a:r>
            <a:r>
              <a:rPr lang="zh-CN" altLang="en-US" dirty="0"/>
              <a:t>輸入数量</a:t>
            </a:r>
            <a:r>
              <a:rPr lang="ja-JP" altLang="en-US"/>
              <a:t>を</a:t>
            </a:r>
            <a:r>
              <a:rPr lang="zh-CN" altLang="en-US" dirty="0"/>
              <a:t>直接制限</a:t>
            </a:r>
            <a:r>
              <a:rPr lang="ja-JP" altLang="en-US"/>
              <a:t>する</a:t>
            </a:r>
            <a:r>
              <a:rPr lang="zh-CN" altLang="en-US" dirty="0"/>
              <a:t>貿易政策</a:t>
            </a:r>
            <a:endParaRPr lang="en-US" altLang="zh-CN" dirty="0"/>
          </a:p>
          <a:p>
            <a:endParaRPr lang="en-US" altLang="zh-CN" dirty="0"/>
          </a:p>
          <a:p>
            <a:r>
              <a:rPr lang="ja-JP" altLang="en-US"/>
              <a:t>実例）アメリカの</a:t>
            </a:r>
            <a:r>
              <a:rPr lang="zh-CN" altLang="en-US" dirty="0"/>
              <a:t>砂糖輸入割当</a:t>
            </a:r>
            <a:endParaRPr lang="en-US" altLang="zh-CN" dirty="0"/>
          </a:p>
          <a:p>
            <a:pPr marL="457200" lvl="1" indent="0">
              <a:buNone/>
            </a:pPr>
            <a:r>
              <a:rPr lang="ja-JP" altLang="en-US"/>
              <a:t>アメリカでは，</a:t>
            </a:r>
            <a:r>
              <a:rPr lang="zh-CN" altLang="en-US" dirty="0"/>
              <a:t>砂糖</a:t>
            </a:r>
            <a:r>
              <a:rPr lang="ja-JP" altLang="en-US"/>
              <a:t>へ</a:t>
            </a:r>
            <a:r>
              <a:rPr lang="zh-CN" altLang="en-US" dirty="0"/>
              <a:t>輸入割当</a:t>
            </a:r>
            <a:r>
              <a:rPr lang="ja-JP" altLang="en-US"/>
              <a:t>を</a:t>
            </a:r>
            <a:r>
              <a:rPr lang="zh-CN" altLang="en-US" dirty="0"/>
              <a:t>課</a:t>
            </a:r>
            <a:r>
              <a:rPr lang="ja-JP" altLang="en-US"/>
              <a:t>しているため，</a:t>
            </a:r>
            <a:r>
              <a:rPr lang="zh-CN" altLang="en-US" dirty="0"/>
              <a:t>砂糖</a:t>
            </a:r>
            <a:r>
              <a:rPr lang="ja-JP" altLang="en-US"/>
              <a:t>の</a:t>
            </a:r>
            <a:r>
              <a:rPr lang="zh-CN" altLang="en-US" dirty="0"/>
              <a:t>国内価格</a:t>
            </a:r>
            <a:r>
              <a:rPr lang="ja-JP" altLang="en-US"/>
              <a:t>が</a:t>
            </a:r>
            <a:r>
              <a:rPr lang="zh-CN" altLang="en-US" dirty="0"/>
              <a:t>世界価格</a:t>
            </a:r>
            <a:r>
              <a:rPr lang="ja-JP" altLang="en-US"/>
              <a:t>よりも３</a:t>
            </a:r>
            <a:r>
              <a:rPr lang="zh-CN" altLang="en-US" dirty="0"/>
              <a:t>割程度高</a:t>
            </a:r>
            <a:r>
              <a:rPr lang="ja-JP" altLang="en-US"/>
              <a:t>い。</a:t>
            </a:r>
            <a:endParaRPr lang="en-US" altLang="ja-JP" dirty="0"/>
          </a:p>
          <a:p>
            <a:pPr marL="457200" lvl="1" indent="0">
              <a:buNone/>
            </a:pPr>
            <a:r>
              <a:rPr lang="ja-JP" altLang="en-US"/>
              <a:t>そのため，</a:t>
            </a:r>
            <a:r>
              <a:rPr lang="zh-CN" altLang="en-US" dirty="0"/>
              <a:t>砂糖</a:t>
            </a:r>
            <a:r>
              <a:rPr lang="ja-JP" altLang="en-US"/>
              <a:t>を</a:t>
            </a:r>
            <a:r>
              <a:rPr lang="zh-CN" altLang="en-US" dirty="0"/>
              <a:t>原材料</a:t>
            </a:r>
            <a:r>
              <a:rPr lang="ja-JP" altLang="en-US"/>
              <a:t>として</a:t>
            </a:r>
            <a:r>
              <a:rPr lang="zh-CN" altLang="en-US" dirty="0"/>
              <a:t>用</a:t>
            </a:r>
            <a:r>
              <a:rPr lang="ja-JP" altLang="en-US"/>
              <a:t>いる</a:t>
            </a:r>
            <a:r>
              <a:rPr lang="zh-CN" altLang="en-US" dirty="0"/>
              <a:t>菓子製造業社</a:t>
            </a:r>
            <a:r>
              <a:rPr lang="ja-JP" altLang="en-US"/>
              <a:t>がアメリカ</a:t>
            </a:r>
            <a:r>
              <a:rPr lang="zh-CN" altLang="en-US" dirty="0"/>
              <a:t>国内</a:t>
            </a:r>
            <a:r>
              <a:rPr lang="ja-JP" altLang="en-US"/>
              <a:t>から</a:t>
            </a:r>
            <a:r>
              <a:rPr lang="zh-CN" altLang="en-US" dirty="0"/>
              <a:t>砂糖価格</a:t>
            </a:r>
            <a:r>
              <a:rPr lang="ja-JP" altLang="en-US"/>
              <a:t>が</a:t>
            </a:r>
            <a:r>
              <a:rPr lang="zh-CN" altLang="en-US" dirty="0"/>
              <a:t>安</a:t>
            </a:r>
            <a:r>
              <a:rPr lang="ja-JP" altLang="en-US"/>
              <a:t>いメキシコやカナダに</a:t>
            </a:r>
            <a:r>
              <a:rPr lang="zh-CN" altLang="en-US" dirty="0"/>
              <a:t>工場</a:t>
            </a:r>
            <a:r>
              <a:rPr lang="ja-JP" altLang="en-US"/>
              <a:t>を</a:t>
            </a:r>
            <a:r>
              <a:rPr lang="zh-CN" altLang="en-US" dirty="0"/>
              <a:t>移転</a:t>
            </a:r>
            <a:r>
              <a:rPr lang="ja-JP" altLang="en-US"/>
              <a:t>する</a:t>
            </a:r>
            <a:r>
              <a:rPr lang="zh-CN" altLang="en-US" dirty="0"/>
              <a:t>一因</a:t>
            </a:r>
            <a:r>
              <a:rPr lang="ja-JP" altLang="en-US"/>
              <a:t>となっている。</a:t>
            </a:r>
            <a:endParaRPr lang="en-JP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DAA6B5-9BD4-986B-CD16-B72E705D0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3B5B-4D98-3640-AE9D-0B488B8E4F8B}" type="slidenum">
              <a:rPr lang="en-JP" smtClean="0"/>
              <a:t>29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890981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C94637-1248-C3B8-9BC1-EC15A3E80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本章の問い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D4C243-2D0A-DEA1-0306-B02327CE0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/>
              <a:t>スーパーには</a:t>
            </a:r>
            <a:r>
              <a:rPr lang="zh-CN" altLang="en-US" dirty="0"/>
              <a:t>野菜</a:t>
            </a:r>
            <a:r>
              <a:rPr lang="ja-JP" altLang="en-US"/>
              <a:t>や</a:t>
            </a:r>
            <a:r>
              <a:rPr lang="zh-CN" altLang="en-US" dirty="0"/>
              <a:t>果物，肉</a:t>
            </a:r>
            <a:r>
              <a:rPr lang="ja-JP" altLang="en-US"/>
              <a:t>など</a:t>
            </a:r>
            <a:r>
              <a:rPr lang="zh-CN" altLang="en-US" dirty="0"/>
              <a:t>輸入農産物</a:t>
            </a:r>
            <a:r>
              <a:rPr lang="ja-JP" altLang="en-US"/>
              <a:t>が並ぶ。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zh-CN" altLang="en-US" dirty="0"/>
              <a:t>日本</a:t>
            </a:r>
            <a:r>
              <a:rPr lang="ja-JP" altLang="en-US"/>
              <a:t>の </a:t>
            </a:r>
            <a:r>
              <a:rPr lang="en-US" altLang="ja-JP" dirty="0"/>
              <a:t>2021 </a:t>
            </a:r>
            <a:r>
              <a:rPr lang="zh-CN" altLang="en-US" dirty="0"/>
              <a:t>年度</a:t>
            </a:r>
            <a:r>
              <a:rPr lang="ja-JP" altLang="en-US"/>
              <a:t>の</a:t>
            </a:r>
            <a:r>
              <a:rPr lang="zh-CN" altLang="en-US" dirty="0"/>
              <a:t>食料自給率</a:t>
            </a:r>
            <a:endParaRPr lang="en-US" altLang="zh-CN" dirty="0"/>
          </a:p>
          <a:p>
            <a:r>
              <a:rPr lang="zh-CN" altLang="en-US" dirty="0"/>
              <a:t>生産額</a:t>
            </a:r>
            <a:r>
              <a:rPr lang="ja-JP" altLang="en-US"/>
              <a:t>ベー スで </a:t>
            </a:r>
            <a:r>
              <a:rPr lang="en-US" altLang="ja-JP" dirty="0"/>
              <a:t>63%</a:t>
            </a:r>
            <a:r>
              <a:rPr lang="ja-JP" altLang="en-US"/>
              <a:t>，カロリーベースで </a:t>
            </a:r>
            <a:r>
              <a:rPr lang="en-US" altLang="ja-JP" dirty="0"/>
              <a:t>38% </a:t>
            </a:r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>
                <a:sym typeface="Wingdings" pitchFamily="2" charset="2"/>
              </a:rPr>
              <a:t></a:t>
            </a:r>
            <a:r>
              <a:rPr lang="zh-CN" altLang="en-US" dirty="0"/>
              <a:t>輸入</a:t>
            </a:r>
            <a:r>
              <a:rPr lang="ja-JP" altLang="en-US"/>
              <a:t>を</a:t>
            </a:r>
            <a:r>
              <a:rPr lang="zh-CN" altLang="en-US" dirty="0"/>
              <a:t>制限</a:t>
            </a:r>
            <a:r>
              <a:rPr lang="ja-JP" altLang="en-US"/>
              <a:t>し，</a:t>
            </a:r>
            <a:r>
              <a:rPr lang="zh-CN" altLang="en-US" dirty="0"/>
              <a:t>食料自給率</a:t>
            </a:r>
            <a:r>
              <a:rPr lang="ja-JP" altLang="en-US"/>
              <a:t>を</a:t>
            </a:r>
            <a:r>
              <a:rPr lang="zh-CN" altLang="en-US" dirty="0"/>
              <a:t>上</a:t>
            </a:r>
            <a:r>
              <a:rPr lang="ja-JP" altLang="en-US"/>
              <a:t>げるべきか</a:t>
            </a:r>
            <a:r>
              <a:rPr lang="en-US" altLang="ja-JP" dirty="0"/>
              <a:t>?</a:t>
            </a:r>
          </a:p>
          <a:p>
            <a:pPr marL="0" indent="0">
              <a:buNone/>
            </a:pPr>
            <a:endParaRPr lang="en-JP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5B8C32-6EAA-460F-C2BC-C5D0CCB8D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3B5B-4D98-3640-AE9D-0B488B8E4F8B}" type="slidenum">
              <a:rPr lang="en-JP" smtClean="0"/>
              <a:t>3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3669205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A935EA-D4C1-E1FC-4562-490CF7F2F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輸入数量制限の効果</a:t>
            </a:r>
            <a:endParaRPr lang="en-JP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038049-3FEC-6576-F473-5E81583EC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/>
              <a:t>[</a:t>
            </a:r>
            <a:r>
              <a:rPr lang="ja-JP" altLang="en-US"/>
              <a:t>設定</a:t>
            </a:r>
            <a:r>
              <a:rPr lang="en-US" altLang="ja-JP" dirty="0"/>
              <a:t>]</a:t>
            </a:r>
            <a:r>
              <a:rPr lang="ja-JP" altLang="en-US"/>
              <a:t>　</a:t>
            </a:r>
            <a:r>
              <a:rPr lang="en-US" altLang="ja-JP" dirty="0"/>
              <a:t>80</a:t>
            </a:r>
            <a:r>
              <a:rPr lang="zh-CN" altLang="en-US" dirty="0"/>
              <a:t>円</a:t>
            </a:r>
            <a:r>
              <a:rPr lang="ja-JP" altLang="en-US"/>
              <a:t>のレモンの</a:t>
            </a:r>
            <a:r>
              <a:rPr lang="zh-CN" altLang="en-US" dirty="0"/>
              <a:t>輸入</a:t>
            </a:r>
            <a:r>
              <a:rPr lang="ja-JP" altLang="en-US"/>
              <a:t>を</a:t>
            </a:r>
            <a:r>
              <a:rPr lang="en-US" altLang="ja-JP" dirty="0"/>
              <a:t>10</a:t>
            </a:r>
            <a:r>
              <a:rPr lang="zh-CN" altLang="en-US" dirty="0"/>
              <a:t>個</a:t>
            </a:r>
            <a:r>
              <a:rPr lang="ja-JP" altLang="en-US"/>
              <a:t>までに</a:t>
            </a:r>
            <a:r>
              <a:rPr lang="zh-CN" altLang="en-US" dirty="0"/>
              <a:t>制限</a:t>
            </a:r>
            <a:r>
              <a:rPr lang="ja-JP" altLang="en-US"/>
              <a:t>する</a:t>
            </a:r>
            <a:r>
              <a:rPr lang="zh-CN" altLang="en-US" dirty="0"/>
              <a:t>輸入数量制限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457200" lvl="1" indent="0">
              <a:buNone/>
            </a:pPr>
            <a:r>
              <a:rPr lang="zh-CN" altLang="en-US" dirty="0"/>
              <a:t>政府</a:t>
            </a:r>
            <a:r>
              <a:rPr lang="ja-JP" altLang="en-US"/>
              <a:t>から</a:t>
            </a:r>
            <a:r>
              <a:rPr lang="zh-CN" altLang="en-US" dirty="0"/>
              <a:t>許可証</a:t>
            </a:r>
            <a:r>
              <a:rPr lang="ja-JP" altLang="en-US"/>
              <a:t>を</a:t>
            </a:r>
            <a:r>
              <a:rPr lang="zh-CN" altLang="en-US" dirty="0"/>
              <a:t>得</a:t>
            </a:r>
            <a:r>
              <a:rPr lang="ja-JP" altLang="en-US"/>
              <a:t>た</a:t>
            </a:r>
            <a:r>
              <a:rPr lang="zh-CN" altLang="en-US" dirty="0"/>
              <a:t>商社</a:t>
            </a:r>
            <a:r>
              <a:rPr lang="ja-JP" altLang="en-US"/>
              <a:t>のみが</a:t>
            </a:r>
            <a:r>
              <a:rPr lang="en-US" altLang="ja-JP" dirty="0"/>
              <a:t>80</a:t>
            </a:r>
            <a:r>
              <a:rPr lang="zh-CN" altLang="en-US" dirty="0"/>
              <a:t>円</a:t>
            </a:r>
            <a:r>
              <a:rPr lang="ja-JP" altLang="en-US"/>
              <a:t>で</a:t>
            </a:r>
            <a:r>
              <a:rPr lang="en-US" altLang="ja-JP" dirty="0"/>
              <a:t>10</a:t>
            </a:r>
            <a:r>
              <a:rPr lang="zh-CN" altLang="en-US" dirty="0"/>
              <a:t>個</a:t>
            </a:r>
            <a:r>
              <a:rPr lang="ja-JP" altLang="en-US"/>
              <a:t>のレモンを</a:t>
            </a:r>
            <a:r>
              <a:rPr lang="zh-CN" altLang="en-US" dirty="0"/>
              <a:t>外国</a:t>
            </a:r>
            <a:r>
              <a:rPr lang="ja-JP" altLang="en-US"/>
              <a:t>から</a:t>
            </a:r>
            <a:r>
              <a:rPr lang="zh-CN" altLang="en-US" dirty="0"/>
              <a:t>輸入</a:t>
            </a:r>
            <a:r>
              <a:rPr lang="ja-JP" altLang="en-US"/>
              <a:t>することが</a:t>
            </a:r>
            <a:r>
              <a:rPr lang="zh-CN" altLang="en-US" dirty="0"/>
              <a:t>可能</a:t>
            </a:r>
            <a:r>
              <a:rPr lang="ja-JP" altLang="en-US"/>
              <a:t>で，そうした</a:t>
            </a:r>
            <a:r>
              <a:rPr lang="zh-CN" altLang="en-US" dirty="0"/>
              <a:t>商社</a:t>
            </a:r>
            <a:r>
              <a:rPr lang="ja-JP" altLang="en-US"/>
              <a:t>が</a:t>
            </a:r>
            <a:r>
              <a:rPr lang="zh-CN" altLang="en-US" dirty="0"/>
              <a:t>国内価格</a:t>
            </a:r>
            <a:r>
              <a:rPr lang="ja-JP" altLang="en-US"/>
              <a:t>でレモンを</a:t>
            </a:r>
            <a:r>
              <a:rPr lang="zh-CN" altLang="en-US" dirty="0"/>
              <a:t>販売</a:t>
            </a:r>
            <a:r>
              <a:rPr lang="ja-JP" altLang="en-US"/>
              <a:t>する。</a:t>
            </a:r>
            <a:endParaRPr lang="en-JP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67A1A-83D5-F9A3-A64A-9ACC1C7F5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3B5B-4D98-3640-AE9D-0B488B8E4F8B}" type="slidenum">
              <a:rPr lang="en-JP" smtClean="0"/>
              <a:t>30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4016492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D1CC5B-8AB8-6A8C-E34A-38AC6E450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3B5B-4D98-3640-AE9D-0B488B8E4F8B}" type="slidenum">
              <a:rPr lang="en-JP" smtClean="0"/>
              <a:t>31</a:t>
            </a:fld>
            <a:endParaRPr lang="en-JP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5A2E2C85-F5FB-9BA8-CC04-C56B2D7BC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5" y="534476"/>
            <a:ext cx="7772400" cy="58218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0186FD-6B14-6DA0-41E7-0A0E89E8D319}"/>
              </a:ext>
            </a:extLst>
          </p:cNvPr>
          <p:cNvSpPr txBox="1"/>
          <p:nvPr/>
        </p:nvSpPr>
        <p:spPr>
          <a:xfrm>
            <a:off x="7115175" y="942976"/>
            <a:ext cx="449579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価格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が</a:t>
            </a:r>
            <a:r>
              <a:rPr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80</a:t>
            </a:r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円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のもとでは，</a:t>
            </a:r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国産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レモンの</a:t>
            </a:r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供給量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は</a:t>
            </a:r>
            <a:r>
              <a:rPr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40</a:t>
            </a:r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個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にとどまる。</a:t>
            </a:r>
            <a:endParaRPr lang="en-US" altLang="ja-JP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endParaRPr lang="en-US" altLang="zh-CN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輸入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できるレモンの</a:t>
            </a:r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個数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は</a:t>
            </a:r>
            <a:r>
              <a:rPr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10</a:t>
            </a:r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個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であるので，</a:t>
            </a:r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国産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と</a:t>
            </a:r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輸入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レモン</a:t>
            </a:r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合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わせて</a:t>
            </a:r>
            <a:r>
              <a:rPr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50</a:t>
            </a:r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個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が</a:t>
            </a:r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国内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に</a:t>
            </a:r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供給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される。</a:t>
            </a:r>
            <a:endParaRPr lang="en-US" altLang="ja-JP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endParaRPr lang="en-US" altLang="ja-JP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この</a:t>
            </a:r>
            <a:r>
              <a:rPr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50</a:t>
            </a:r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個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の</a:t>
            </a:r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供給量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では，</a:t>
            </a:r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国内需要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に</a:t>
            </a:r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対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して</a:t>
            </a:r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十分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ではない。</a:t>
            </a:r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元々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の</a:t>
            </a:r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供給曲線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を</a:t>
            </a:r>
            <a:r>
              <a:rPr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10</a:t>
            </a:r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個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の</a:t>
            </a:r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輸入分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だけ</a:t>
            </a:r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右方向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にずらした</a:t>
            </a:r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新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しい</a:t>
            </a:r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供給曲線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と</a:t>
            </a:r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需要曲線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が</a:t>
            </a:r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交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わる</a:t>
            </a:r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交点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で，</a:t>
            </a:r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需要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と</a:t>
            </a:r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供給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が</a:t>
            </a:r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均衡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する。</a:t>
            </a:r>
            <a:endParaRPr lang="en-US" altLang="ja-JP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endParaRPr lang="en-US" altLang="ja-JP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この</a:t>
            </a:r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均衡点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では，</a:t>
            </a:r>
            <a:r>
              <a:rPr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90</a:t>
            </a:r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円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の</a:t>
            </a:r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価格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で</a:t>
            </a:r>
            <a:r>
              <a:rPr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55</a:t>
            </a:r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個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のレモンが</a:t>
            </a:r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取引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される。</a:t>
            </a:r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輸入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レモンが</a:t>
            </a:r>
            <a:r>
              <a:rPr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10</a:t>
            </a:r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個，国産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レモンが</a:t>
            </a:r>
            <a:r>
              <a:rPr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45</a:t>
            </a:r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個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である。</a:t>
            </a:r>
            <a:endParaRPr lang="en-JP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63220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D86B33-A9D1-A0F0-9C7A-D210726C9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3B5B-4D98-3640-AE9D-0B488B8E4F8B}" type="slidenum">
              <a:rPr lang="en-JP" smtClean="0"/>
              <a:t>32</a:t>
            </a:fld>
            <a:endParaRPr lang="en-JP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F77B5BEB-33C0-656B-1CF2-667CA71D1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75" y="324530"/>
            <a:ext cx="7772400" cy="58963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C134B4-7C1F-180A-0C22-85199469149F}"/>
              </a:ext>
            </a:extLst>
          </p:cNvPr>
          <p:cNvSpPr txBox="1"/>
          <p:nvPr/>
        </p:nvSpPr>
        <p:spPr>
          <a:xfrm>
            <a:off x="7253380" y="1713249"/>
            <a:ext cx="457914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u="sng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輸入割当レント</a:t>
            </a:r>
            <a:endParaRPr lang="en-US" altLang="ja-JP" sz="1800" u="sng" dirty="0">
              <a:effectLst/>
              <a:latin typeface="MS PGothic" panose="020B0600070205080204" pitchFamily="34" charset="-128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endParaRPr lang="en-US" altLang="ja-JP" dirty="0">
              <a:latin typeface="MS PGothic" panose="020B0600070205080204" pitchFamily="34" charset="-128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r>
              <a:rPr lang="ja-JP" altLang="en-US" sz="18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輸入関税の場合に関税収入となっていた斜線部分は，輸入数量制限の場合には商社のもうけ（輸入割当レント）となる。</a:t>
            </a:r>
            <a:endParaRPr lang="en-US" altLang="ja-JP" sz="1800" dirty="0">
              <a:effectLst/>
              <a:latin typeface="MS PGothic" panose="020B0600070205080204" pitchFamily="34" charset="-128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endParaRPr lang="en-US" altLang="ja-JP" dirty="0">
              <a:latin typeface="MS PGothic" panose="020B0600070205080204" pitchFamily="34" charset="-128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r>
              <a:rPr lang="ja-JP" altLang="en-US" sz="18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商社は輸入レモンを</a:t>
            </a:r>
            <a:r>
              <a:rPr lang="en-US" altLang="ja-JP" sz="1800" dirty="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80</a:t>
            </a:r>
            <a:r>
              <a:rPr lang="ja-JP" altLang="en-US" sz="18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円で</a:t>
            </a:r>
            <a:r>
              <a:rPr lang="en-US" altLang="ja-JP" sz="1800" dirty="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10</a:t>
            </a:r>
            <a:r>
              <a:rPr lang="ja-JP" altLang="en-US" sz="18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個輸入して，国内価格</a:t>
            </a:r>
            <a:r>
              <a:rPr lang="en-US" altLang="ja-JP" sz="1800" dirty="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90</a:t>
            </a:r>
            <a:r>
              <a:rPr lang="ja-JP" altLang="en-US" sz="18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円で販売するため，その差額</a:t>
            </a:r>
            <a:r>
              <a:rPr lang="en-US" altLang="ja-JP" sz="1800" dirty="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10</a:t>
            </a:r>
            <a:r>
              <a:rPr lang="ja-JP" altLang="en-US" sz="18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円</a:t>
            </a:r>
            <a:r>
              <a:rPr lang="en-US" altLang="ja-JP" sz="1800" dirty="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×10</a:t>
            </a:r>
            <a:r>
              <a:rPr lang="ja-JP" altLang="en-US" sz="18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個</a:t>
            </a:r>
            <a:r>
              <a:rPr lang="en-US" altLang="ja-JP" sz="1800" dirty="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=100</a:t>
            </a:r>
            <a:r>
              <a:rPr lang="ja-JP" altLang="en-US" sz="18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円のもうけを得る。</a:t>
            </a:r>
            <a:endParaRPr lang="en-JP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24592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D86B33-A9D1-A0F0-9C7A-D210726C9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3B5B-4D98-3640-AE9D-0B488B8E4F8B}" type="slidenum">
              <a:rPr lang="en-JP" smtClean="0"/>
              <a:t>33</a:t>
            </a:fld>
            <a:endParaRPr lang="en-JP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F77B5BEB-33C0-656B-1CF2-667CA71D1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75" y="324530"/>
            <a:ext cx="7772400" cy="58963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C134B4-7C1F-180A-0C22-85199469149F}"/>
              </a:ext>
            </a:extLst>
          </p:cNvPr>
          <p:cNvSpPr txBox="1"/>
          <p:nvPr/>
        </p:nvSpPr>
        <p:spPr>
          <a:xfrm>
            <a:off x="7367680" y="1379855"/>
            <a:ext cx="429339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sz="20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総余剰</a:t>
            </a:r>
            <a:r>
              <a:rPr lang="ja-JP" altLang="en-US" sz="2000"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＝</a:t>
            </a:r>
            <a:endParaRPr lang="en-US" altLang="ja-JP" sz="2000" dirty="0">
              <a:effectLst/>
              <a:latin typeface="MS PGothic" panose="020B0600070205080204" pitchFamily="34" charset="-128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r>
              <a:rPr lang="ja-JP" sz="20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消費者余剰（</a:t>
            </a:r>
            <a:r>
              <a:rPr lang="en-US" sz="2000" dirty="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3,025</a:t>
            </a:r>
            <a:r>
              <a:rPr lang="ja-JP" sz="20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円）</a:t>
            </a:r>
            <a:endParaRPr lang="en-US" altLang="ja-JP" sz="2000" dirty="0">
              <a:effectLst/>
              <a:latin typeface="MS PGothic" panose="020B0600070205080204" pitchFamily="34" charset="-128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r>
              <a:rPr lang="ja-JP" altLang="en-US" sz="2000"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＋</a:t>
            </a:r>
            <a:r>
              <a:rPr lang="ja-JP" sz="20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生産者余剰（</a:t>
            </a:r>
            <a:r>
              <a:rPr lang="en-US" sz="2000" dirty="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2,025</a:t>
            </a:r>
            <a:r>
              <a:rPr lang="ja-JP" sz="20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円）</a:t>
            </a:r>
            <a:endParaRPr lang="en-US" altLang="ja-JP" sz="2000" dirty="0">
              <a:effectLst/>
              <a:latin typeface="MS PGothic" panose="020B0600070205080204" pitchFamily="34" charset="-128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r>
              <a:rPr lang="ja-JP" altLang="en-US" sz="2000"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＋</a:t>
            </a:r>
            <a:r>
              <a:rPr lang="ja-JP" sz="20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商社のもうけ（</a:t>
            </a:r>
            <a:r>
              <a:rPr lang="en-US" sz="2000" dirty="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100</a:t>
            </a:r>
            <a:r>
              <a:rPr lang="ja-JP" sz="20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円）</a:t>
            </a:r>
            <a:endParaRPr lang="en-US" altLang="ja-JP" sz="2000" dirty="0">
              <a:effectLst/>
              <a:latin typeface="MS PGothic" panose="020B0600070205080204" pitchFamily="34" charset="-128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r>
              <a:rPr lang="ja-JP" altLang="en-US" sz="2000"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＝</a:t>
            </a:r>
            <a:r>
              <a:rPr lang="en-US" sz="2000" dirty="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5,150</a:t>
            </a:r>
            <a:r>
              <a:rPr lang="ja-JP" sz="20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円</a:t>
            </a:r>
            <a:endParaRPr lang="en-US" altLang="ja-JP" sz="2000" dirty="0">
              <a:latin typeface="MS PGothic" panose="020B0600070205080204" pitchFamily="34" charset="-128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endParaRPr lang="en-US" altLang="ja-JP" sz="2000" dirty="0">
              <a:effectLst/>
              <a:latin typeface="MS PGothic" panose="020B0600070205080204" pitchFamily="34" charset="-128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endParaRPr lang="en-US" altLang="ja-JP" sz="2000" dirty="0">
              <a:latin typeface="MS PGothic" panose="020B0600070205080204" pitchFamily="34" charset="-128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r>
              <a:rPr lang="ja-JP" sz="20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自由に輸入できる場合に比べて</a:t>
            </a:r>
            <a:r>
              <a:rPr lang="ja-JP" altLang="en-US" sz="20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，</a:t>
            </a:r>
            <a:r>
              <a:rPr lang="ja-JP" sz="2000" b="1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黒い</a:t>
            </a:r>
            <a:r>
              <a:rPr lang="en-US" sz="2000" b="1" dirty="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2</a:t>
            </a:r>
            <a:r>
              <a:rPr lang="ja-JP" sz="2000" b="1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つの三角形</a:t>
            </a:r>
            <a:r>
              <a:rPr lang="ja-JP" sz="20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の面積分だけ総余剰は小さい。この輸入数量制限による厚生損失は</a:t>
            </a:r>
            <a:r>
              <a:rPr lang="en-US" sz="2000" dirty="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50</a:t>
            </a:r>
            <a:r>
              <a:rPr lang="ja-JP" sz="20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円であり</a:t>
            </a:r>
            <a:r>
              <a:rPr lang="ja-JP" altLang="en-US" sz="20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，</a:t>
            </a:r>
            <a:r>
              <a:rPr lang="ja-JP" sz="20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輸入関税による厚生損失と同額である。</a:t>
            </a:r>
            <a:r>
              <a:rPr lang="en-JP" sz="2000" dirty="0">
                <a:effectLst/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endParaRPr lang="en-JP" sz="20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12618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305082C-E86E-3270-53F1-463943392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輸入関税</a:t>
            </a:r>
            <a:r>
              <a:rPr lang="ja-JP" altLang="en-US"/>
              <a:t>と</a:t>
            </a:r>
            <a:r>
              <a:rPr lang="zh-CN" altLang="en-US" dirty="0"/>
              <a:t>数量制限</a:t>
            </a:r>
            <a:r>
              <a:rPr lang="ja-JP" altLang="en-US"/>
              <a:t>の比較</a:t>
            </a:r>
            <a:endParaRPr lang="en-JP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C8B2E3-60A6-9B4A-5295-6FCCF45E4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u="sng" dirty="0"/>
              <a:t>関税</a:t>
            </a:r>
            <a:r>
              <a:rPr lang="ja-JP" altLang="en-US" u="sng"/>
              <a:t>と</a:t>
            </a:r>
            <a:r>
              <a:rPr lang="zh-CN" altLang="en-US" u="sng" dirty="0"/>
              <a:t>数量制限</a:t>
            </a:r>
            <a:r>
              <a:rPr lang="ja-JP" altLang="en-US" u="sng"/>
              <a:t>の</a:t>
            </a:r>
            <a:r>
              <a:rPr lang="zh-CN" altLang="en-US" u="sng" dirty="0"/>
              <a:t>同等性命題</a:t>
            </a:r>
            <a:endParaRPr lang="en-US" altLang="zh-CN" u="sng" dirty="0"/>
          </a:p>
          <a:p>
            <a:pPr marL="457200" lvl="1" indent="0">
              <a:buNone/>
            </a:pPr>
            <a:r>
              <a:rPr lang="zh-CN" altLang="en-US" dirty="0"/>
              <a:t>完全競争</a:t>
            </a:r>
            <a:r>
              <a:rPr lang="ja-JP" altLang="en-US"/>
              <a:t>のもとでは，</a:t>
            </a:r>
            <a:r>
              <a:rPr lang="zh-CN" altLang="en-US" dirty="0"/>
              <a:t>同</a:t>
            </a:r>
            <a:r>
              <a:rPr lang="ja-JP" altLang="en-US"/>
              <a:t>じ</a:t>
            </a:r>
            <a:r>
              <a:rPr lang="zh-CN" altLang="en-US" dirty="0"/>
              <a:t>量</a:t>
            </a:r>
            <a:r>
              <a:rPr lang="ja-JP" altLang="en-US"/>
              <a:t>の</a:t>
            </a:r>
            <a:r>
              <a:rPr lang="zh-CN" altLang="en-US" dirty="0"/>
              <a:t>輸入</a:t>
            </a:r>
            <a:r>
              <a:rPr lang="ja-JP" altLang="en-US"/>
              <a:t>に</a:t>
            </a:r>
            <a:r>
              <a:rPr lang="zh-CN" altLang="en-US" dirty="0"/>
              <a:t>制限</a:t>
            </a:r>
            <a:r>
              <a:rPr lang="ja-JP" altLang="en-US"/>
              <a:t>する</a:t>
            </a:r>
            <a:r>
              <a:rPr lang="zh-CN" altLang="en-US" dirty="0"/>
              <a:t>輸入関税</a:t>
            </a:r>
            <a:r>
              <a:rPr lang="ja-JP" altLang="en-US"/>
              <a:t>と</a:t>
            </a:r>
            <a:r>
              <a:rPr lang="zh-CN" altLang="en-US" dirty="0"/>
              <a:t>輸入数量割当</a:t>
            </a:r>
            <a:r>
              <a:rPr lang="ja-JP" altLang="en-US"/>
              <a:t>の</a:t>
            </a:r>
            <a:r>
              <a:rPr lang="zh-CN" altLang="en-US" dirty="0"/>
              <a:t>総余剰</a:t>
            </a:r>
            <a:r>
              <a:rPr lang="ja-JP" altLang="en-US"/>
              <a:t>への</a:t>
            </a:r>
            <a:r>
              <a:rPr lang="zh-CN" altLang="en-US" dirty="0"/>
              <a:t>効果</a:t>
            </a:r>
            <a:r>
              <a:rPr lang="ja-JP" altLang="en-US"/>
              <a:t>は</a:t>
            </a:r>
            <a:r>
              <a:rPr lang="zh-CN" altLang="en-US" dirty="0"/>
              <a:t>等</a:t>
            </a:r>
            <a:r>
              <a:rPr lang="ja-JP" altLang="en-US"/>
              <a:t>しくなること。</a:t>
            </a:r>
            <a:endParaRPr lang="en-US" altLang="ja-JP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zh-CN" altLang="en-US" dirty="0"/>
              <a:t>現実</a:t>
            </a:r>
            <a:r>
              <a:rPr lang="ja-JP" altLang="en-US"/>
              <a:t>には，</a:t>
            </a:r>
            <a:r>
              <a:rPr lang="zh-CN" altLang="en-US" dirty="0"/>
              <a:t>輸入数量制限</a:t>
            </a:r>
            <a:r>
              <a:rPr lang="ja-JP" altLang="en-US"/>
              <a:t>に</a:t>
            </a:r>
            <a:r>
              <a:rPr lang="zh-CN" altLang="en-US" dirty="0"/>
              <a:t>比</a:t>
            </a:r>
            <a:r>
              <a:rPr lang="ja-JP" altLang="en-US"/>
              <a:t>べて，</a:t>
            </a:r>
            <a:r>
              <a:rPr lang="zh-CN" altLang="en-US" dirty="0"/>
              <a:t>輸入関税</a:t>
            </a:r>
            <a:r>
              <a:rPr lang="ja-JP" altLang="en-US"/>
              <a:t>が</a:t>
            </a:r>
            <a:r>
              <a:rPr lang="zh-CN" altLang="en-US" dirty="0"/>
              <a:t>望</a:t>
            </a:r>
            <a:r>
              <a:rPr lang="ja-JP" altLang="en-US"/>
              <a:t>ましい</a:t>
            </a:r>
            <a:r>
              <a:rPr lang="zh-CN" altLang="en-US" dirty="0"/>
              <a:t>面</a:t>
            </a:r>
            <a:r>
              <a:rPr lang="ja-JP" altLang="en-US"/>
              <a:t>がある。その</a:t>
            </a:r>
            <a:r>
              <a:rPr lang="zh-CN" altLang="en-US" dirty="0"/>
              <a:t>理由</a:t>
            </a:r>
            <a:r>
              <a:rPr lang="ja-JP" altLang="en-US"/>
              <a:t>の</a:t>
            </a:r>
            <a:r>
              <a:rPr lang="en-US" altLang="ja-JP" dirty="0"/>
              <a:t>1</a:t>
            </a:r>
            <a:r>
              <a:rPr lang="ja-JP" altLang="en-US"/>
              <a:t>つは，</a:t>
            </a:r>
            <a:r>
              <a:rPr lang="zh-CN" altLang="en-US" dirty="0"/>
              <a:t>輸入数量制限</a:t>
            </a:r>
            <a:r>
              <a:rPr lang="ja-JP" altLang="en-US"/>
              <a:t>の</a:t>
            </a:r>
            <a:r>
              <a:rPr lang="zh-CN" altLang="en-US" dirty="0"/>
              <a:t>場合，政府</a:t>
            </a:r>
            <a:r>
              <a:rPr lang="ja-JP" altLang="en-US"/>
              <a:t>が</a:t>
            </a:r>
            <a:r>
              <a:rPr lang="zh-CN" altLang="en-US" dirty="0"/>
              <a:t>誰</a:t>
            </a:r>
            <a:r>
              <a:rPr lang="ja-JP" altLang="en-US"/>
              <a:t>に</a:t>
            </a:r>
            <a:r>
              <a:rPr lang="zh-CN" altLang="en-US" dirty="0"/>
              <a:t>輸入許可</a:t>
            </a:r>
            <a:r>
              <a:rPr lang="ja-JP" altLang="en-US"/>
              <a:t>を</a:t>
            </a:r>
            <a:r>
              <a:rPr lang="zh-CN" altLang="en-US" dirty="0"/>
              <a:t>与</a:t>
            </a:r>
            <a:r>
              <a:rPr lang="ja-JP" altLang="en-US"/>
              <a:t>えるのかをめぐって</a:t>
            </a:r>
            <a:r>
              <a:rPr lang="zh-CN" altLang="en-US" dirty="0"/>
              <a:t>汚職</a:t>
            </a:r>
            <a:r>
              <a:rPr lang="ja-JP" altLang="en-US"/>
              <a:t>などのコストが</a:t>
            </a:r>
            <a:r>
              <a:rPr lang="zh-CN" altLang="en-US" dirty="0"/>
              <a:t>生</a:t>
            </a:r>
            <a:r>
              <a:rPr lang="ja-JP" altLang="en-US"/>
              <a:t>じるためである。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/>
              <a:t>また，アメリカの</a:t>
            </a:r>
            <a:r>
              <a:rPr lang="zh-CN" altLang="en-US" dirty="0"/>
              <a:t>砂糖輸入割当</a:t>
            </a:r>
            <a:r>
              <a:rPr lang="ja-JP" altLang="en-US"/>
              <a:t>のように</a:t>
            </a:r>
            <a:r>
              <a:rPr lang="zh-CN" altLang="en-US" dirty="0"/>
              <a:t>輸入許可</a:t>
            </a:r>
            <a:r>
              <a:rPr lang="ja-JP" altLang="en-US"/>
              <a:t>を</a:t>
            </a:r>
            <a:r>
              <a:rPr lang="zh-CN" altLang="en-US" dirty="0"/>
              <a:t>国内商社</a:t>
            </a:r>
            <a:r>
              <a:rPr lang="ja-JP" altLang="en-US"/>
              <a:t>ではなく</a:t>
            </a:r>
            <a:r>
              <a:rPr lang="zh-CN" altLang="en-US" dirty="0"/>
              <a:t>外国（</a:t>
            </a:r>
            <a:r>
              <a:rPr lang="ja-JP" altLang="en-US"/>
              <a:t>ドミニカ，フィリピンなど）に</a:t>
            </a:r>
            <a:r>
              <a:rPr lang="zh-CN" altLang="en-US" dirty="0"/>
              <a:t>与</a:t>
            </a:r>
            <a:r>
              <a:rPr lang="ja-JP" altLang="en-US"/>
              <a:t>えた</a:t>
            </a:r>
            <a:r>
              <a:rPr lang="zh-CN" altLang="en-US" dirty="0"/>
              <a:t>場合</a:t>
            </a:r>
            <a:r>
              <a:rPr lang="ja-JP" altLang="en-US"/>
              <a:t>には，</a:t>
            </a:r>
            <a:r>
              <a:rPr lang="zh-CN" altLang="en-US" dirty="0"/>
              <a:t>関税収入相当額</a:t>
            </a:r>
            <a:r>
              <a:rPr lang="ja-JP" altLang="en-US"/>
              <a:t>が</a:t>
            </a:r>
            <a:r>
              <a:rPr lang="zh-CN" altLang="en-US" dirty="0"/>
              <a:t>外国</a:t>
            </a:r>
            <a:r>
              <a:rPr lang="ja-JP" altLang="en-US"/>
              <a:t>に</a:t>
            </a:r>
            <a:r>
              <a:rPr lang="zh-CN" altLang="en-US" dirty="0"/>
              <a:t>移転</a:t>
            </a:r>
            <a:r>
              <a:rPr lang="ja-JP" altLang="en-US"/>
              <a:t>してしまう。</a:t>
            </a:r>
            <a:endParaRPr lang="en-JP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200940-FAF1-EE31-026D-0F1C7F46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3B5B-4D98-3640-AE9D-0B488B8E4F8B}" type="slidenum">
              <a:rPr lang="en-JP" smtClean="0"/>
              <a:t>34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6942988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0AD81-99E5-B99B-3330-C4660B13C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	</a:t>
            </a:r>
            <a:r>
              <a:rPr lang="zh-CN" altLang="en-US" dirty="0"/>
              <a:t>輸出</a:t>
            </a:r>
            <a:r>
              <a:rPr lang="ja-JP" altLang="en-US"/>
              <a:t>に</a:t>
            </a:r>
            <a:r>
              <a:rPr lang="zh-CN" altLang="en-US" dirty="0"/>
              <a:t>対</a:t>
            </a:r>
            <a:r>
              <a:rPr lang="ja-JP" altLang="en-US"/>
              <a:t>する</a:t>
            </a:r>
            <a:r>
              <a:rPr lang="zh-CN" altLang="en-US" dirty="0"/>
              <a:t>政策</a:t>
            </a:r>
            <a:r>
              <a:rPr lang="ja-JP" altLang="en-US"/>
              <a:t>の</a:t>
            </a:r>
            <a:r>
              <a:rPr lang="zh-CN" altLang="en-US" dirty="0"/>
              <a:t>効果</a:t>
            </a:r>
            <a:endParaRPr lang="en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D91F39-D204-8F41-FC1C-93B4CDF703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JP" dirty="0"/>
                  <a:t>輸出側についても分析していく。</a:t>
                </a:r>
              </a:p>
              <a:p>
                <a:pPr marL="0" indent="0">
                  <a:buNone/>
                </a:pPr>
                <a:endParaRPr lang="en-JP" dirty="0"/>
              </a:p>
              <a:p>
                <a:pPr marL="0" indent="0">
                  <a:buNone/>
                </a:pPr>
                <a:r>
                  <a:rPr lang="en-US" altLang="ja-JP" kern="100" dirty="0">
                    <a:effectLst/>
                    <a:cs typeface="Arial" panose="020B0604020202020204" pitchFamily="34" charset="0"/>
                  </a:rPr>
                  <a:t>[</a:t>
                </a:r>
                <a:r>
                  <a:rPr lang="ja-JP" altLang="en-US" kern="100">
                    <a:effectLst/>
                    <a:cs typeface="Arial" panose="020B0604020202020204" pitchFamily="34" charset="0"/>
                  </a:rPr>
                  <a:t>設定</a:t>
                </a:r>
                <a:r>
                  <a:rPr lang="en-US" altLang="ja-JP" kern="100" dirty="0">
                    <a:effectLst/>
                    <a:cs typeface="Arial" panose="020B0604020202020204" pitchFamily="34" charset="0"/>
                  </a:rPr>
                  <a:t>] </a:t>
                </a:r>
                <a:r>
                  <a:rPr lang="ja-JP" kern="100">
                    <a:effectLst/>
                    <a:cs typeface="Arial" panose="020B0604020202020204" pitchFamily="34" charset="0"/>
                  </a:rPr>
                  <a:t>チリではレモンの国内価格</a:t>
                </a:r>
                <a:r>
                  <a:rPr lang="en-US" altLang="ja-JP" kern="100" dirty="0">
                    <a:effectLst/>
                    <a:cs typeface="Arial" panose="020B0604020202020204" pitchFamily="34" charset="0"/>
                  </a:rPr>
                  <a:t>=</a:t>
                </a:r>
                <a:r>
                  <a:rPr lang="en-US" kern="100" dirty="0">
                    <a:effectLst/>
                    <a:cs typeface="Arial" panose="020B0604020202020204" pitchFamily="34" charset="0"/>
                  </a:rPr>
                  <a:t>60</a:t>
                </a:r>
                <a:r>
                  <a:rPr lang="ja-JP" kern="100">
                    <a:effectLst/>
                    <a:cs typeface="Arial" panose="020B0604020202020204" pitchFamily="34" charset="0"/>
                  </a:rPr>
                  <a:t>円。</a:t>
                </a:r>
                <a:endParaRPr lang="en-US" altLang="ja-JP" kern="100" dirty="0">
                  <a:effectLst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altLang="ja-JP" kern="100" dirty="0">
                    <a:effectLst/>
                    <a:cs typeface="Arial" panose="020B0604020202020204" pitchFamily="34" charset="0"/>
                  </a:rPr>
                  <a:t>	</a:t>
                </a:r>
                <a:r>
                  <a:rPr lang="ja-JP" kern="100">
                    <a:effectLst/>
                    <a:cs typeface="Arial" panose="020B0604020202020204" pitchFamily="34" charset="0"/>
                  </a:rPr>
                  <a:t>輸出すると</a:t>
                </a:r>
                <a:r>
                  <a:rPr lang="ja-JP" altLang="en-US" kern="100">
                    <a:effectLst/>
                    <a:cs typeface="Arial" panose="020B0604020202020204" pitchFamily="34" charset="0"/>
                  </a:rPr>
                  <a:t>，</a:t>
                </a:r>
                <a:r>
                  <a:rPr lang="en-US" kern="100" dirty="0">
                    <a:effectLst/>
                    <a:cs typeface="Arial" panose="020B0604020202020204" pitchFamily="34" charset="0"/>
                  </a:rPr>
                  <a:t>80</a:t>
                </a:r>
                <a:r>
                  <a:rPr lang="ja-JP" kern="100">
                    <a:effectLst/>
                    <a:cs typeface="Arial" panose="020B0604020202020204" pitchFamily="34" charset="0"/>
                  </a:rPr>
                  <a:t>円でレモンが売れる。</a:t>
                </a:r>
                <a:endParaRPr lang="en-US" altLang="ja-JP" kern="100" dirty="0">
                  <a:effectLst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altLang="ja-JP" kern="100" dirty="0">
                  <a:effectLst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ja-JP" kern="100">
                    <a:effectLst/>
                    <a:cs typeface="Arial" panose="020B0604020202020204" pitchFamily="34" charset="0"/>
                  </a:rPr>
                  <a:t>チリの国内需要</a:t>
                </a:r>
                <a:r>
                  <a:rPr lang="en-US" altLang="ja-JP" kern="100" dirty="0">
                    <a:effectLst/>
                    <a:cs typeface="Arial" panose="020B0604020202020204" pitchFamily="34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kern="100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m:t>𝐷</m:t>
                      </m:r>
                      <m:r>
                        <a:rPr lang="en-US" i="1" kern="100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en-JP" i="1" kern="100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i="1" kern="100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i="1" kern="100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i="1" kern="100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en-US" i="1" kern="100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m:t>+60</m:t>
                      </m:r>
                    </m:oMath>
                  </m:oMathPara>
                </a14:m>
                <a:endParaRPr lang="en-US" kern="100" dirty="0">
                  <a:effectLst/>
                  <a:ea typeface="MS Mincho" panose="02020609040205080304" pitchFamily="49" charset="-128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ja-JP" kern="100">
                    <a:effectLst/>
                    <a:cs typeface="Arial" panose="020B0604020202020204" pitchFamily="34" charset="0"/>
                  </a:rPr>
                  <a:t>チリの国内供給</a:t>
                </a:r>
                <a:r>
                  <a:rPr lang="en-US" altLang="ja-JP" kern="100" dirty="0">
                    <a:effectLst/>
                    <a:cs typeface="Arial" panose="020B0604020202020204" pitchFamily="34" charset="0"/>
                  </a:rPr>
                  <a:t>:</a:t>
                </a:r>
                <a:endParaRPr lang="en-US" altLang="ja-JP" kern="100" dirty="0"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kern="100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en-US" i="1" kern="100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JP" i="1" kern="100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i="1" kern="100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i="1" kern="100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i="1" kern="100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m:t>𝑃</m:t>
                      </m:r>
                    </m:oMath>
                  </m:oMathPara>
                </a14:m>
                <a:endParaRPr lang="en-JP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D91F39-D204-8F41-FC1C-93B4CDF703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4070"/>
                </a:stretch>
              </a:blipFill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D8F382-B8B0-7D59-995C-FB06600BA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3B5B-4D98-3640-AE9D-0B488B8E4F8B}" type="slidenum">
              <a:rPr lang="en-JP" smtClean="0"/>
              <a:t>35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40616320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0AD81-99E5-B99B-3330-C4660B13C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チリの国内生産・国内消費・輸出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D91F39-D204-8F41-FC1C-93B4CDF703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JP" kern="100" dirty="0">
                    <a:effectLst/>
                    <a:cs typeface="Arial" panose="020B0604020202020204" pitchFamily="34" charset="0"/>
                  </a:rPr>
                  <a:t>チリの国内生産:</a:t>
                </a:r>
              </a:p>
              <a:p>
                <a:pPr marL="0" indent="0">
                  <a:buNone/>
                </a:pPr>
                <a:endParaRPr lang="en-JP" kern="100" dirty="0">
                  <a:effectLst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kern="100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en-US" i="1" kern="100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JP" i="1" kern="100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i="1" kern="100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i="1" kern="100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i="1" kern="100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en-US" i="1" kern="100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JP" i="1" kern="100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i="1" kern="100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i="1" kern="100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ja-JP" i="1" kern="100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m:t>×</m:t>
                      </m:r>
                      <m:r>
                        <a:rPr lang="en-US" i="1" kern="100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m:t>80=40</m:t>
                      </m:r>
                    </m:oMath>
                  </m:oMathPara>
                </a14:m>
                <a:endParaRPr lang="en-JP" kern="100" dirty="0">
                  <a:effectLst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endParaRPr lang="en-US" altLang="ja-JP" kern="100" dirty="0">
                  <a:effectLst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JP" kern="100" dirty="0">
                    <a:effectLst/>
                    <a:cs typeface="Arial" panose="020B0604020202020204" pitchFamily="34" charset="0"/>
                  </a:rPr>
                  <a:t>チリの国内消費:</a:t>
                </a:r>
              </a:p>
              <a:p>
                <a:pPr marL="0" indent="0">
                  <a:buNone/>
                </a:pPr>
                <a:endParaRPr lang="en-JP" kern="100" dirty="0">
                  <a:effectLst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kern="100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m:t>𝐷</m:t>
                      </m:r>
                      <m:r>
                        <a:rPr lang="en-US" i="1" kern="100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en-JP" i="1" kern="100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i="1" kern="100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i="1" kern="100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i="1" kern="100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en-US" i="1" kern="100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m:t>+60=−</m:t>
                      </m:r>
                      <m:f>
                        <m:fPr>
                          <m:ctrlPr>
                            <a:rPr lang="en-JP" i="1" kern="100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i="1" kern="100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i="1" kern="100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ja-JP" i="1" kern="100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m:t>×</m:t>
                      </m:r>
                      <m:r>
                        <a:rPr lang="en-US" i="1" kern="100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m:t>80+60=20</m:t>
                      </m:r>
                    </m:oMath>
                  </m:oMathPara>
                </a14:m>
                <a:endParaRPr lang="en-JP" kern="100" dirty="0">
                  <a:effectLst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en-JP" kern="100" dirty="0">
                    <a:cs typeface="Arial" panose="020B0604020202020204" pitchFamily="34" charset="0"/>
                  </a:rPr>
                  <a:t>チリからの輸出: </a:t>
                </a:r>
              </a:p>
              <a:p>
                <a:pPr marL="0" indent="0" algn="just">
                  <a:buNone/>
                </a:pPr>
                <a:endParaRPr lang="en-JP" kern="100" dirty="0"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kern="100" smtClean="0"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40−20=20</m:t>
                      </m:r>
                    </m:oMath>
                  </m:oMathPara>
                </a14:m>
                <a:endParaRPr lang="en-US" b="0" kern="100" dirty="0">
                  <a:effectLst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D91F39-D204-8F41-FC1C-93B4CDF703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3488"/>
                </a:stretch>
              </a:blipFill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D8F382-B8B0-7D59-995C-FB06600BA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3B5B-4D98-3640-AE9D-0B488B8E4F8B}" type="slidenum">
              <a:rPr lang="en-JP" smtClean="0"/>
              <a:t>36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9969423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9428C6-61EC-7736-899D-C7EE40147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3B5B-4D98-3640-AE9D-0B488B8E4F8B}" type="slidenum">
              <a:rPr lang="en-JP" smtClean="0"/>
              <a:t>37</a:t>
            </a:fld>
            <a:endParaRPr lang="en-JP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8D6DD6E5-F459-CEB9-16D5-6690FACEE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98" y="448355"/>
            <a:ext cx="8520301" cy="60905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C00888-D919-E572-0CE5-6E8110F46BC3}"/>
              </a:ext>
            </a:extLst>
          </p:cNvPr>
          <p:cNvSpPr txBox="1"/>
          <p:nvPr/>
        </p:nvSpPr>
        <p:spPr>
          <a:xfrm>
            <a:off x="7360203" y="805543"/>
            <a:ext cx="463169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輸出</a:t>
            </a:r>
            <a:r>
              <a:rPr lang="ja-JP" altLang="en-US" sz="2400">
                <a:latin typeface="MS PGothic" panose="020B0600070205080204" pitchFamily="34" charset="-128"/>
                <a:ea typeface="MS PGothic" panose="020B0600070205080204" pitchFamily="34" charset="-128"/>
              </a:rPr>
              <a:t>がなされない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時</a:t>
            </a:r>
            <a:r>
              <a:rPr lang="ja-JP" altLang="en-US" sz="2400">
                <a:latin typeface="MS PGothic" panose="020B0600070205080204" pitchFamily="34" charset="-128"/>
                <a:ea typeface="MS PGothic" panose="020B0600070205080204" pitchFamily="34" charset="-128"/>
              </a:rPr>
              <a:t>に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比</a:t>
            </a:r>
            <a:r>
              <a:rPr lang="ja-JP" altLang="en-US" sz="2400">
                <a:latin typeface="MS PGothic" panose="020B0600070205080204" pitchFamily="34" charset="-128"/>
                <a:ea typeface="MS PGothic" panose="020B0600070205080204" pitchFamily="34" charset="-128"/>
              </a:rPr>
              <a:t>べて，</a:t>
            </a:r>
            <a:endParaRPr lang="en-US" altLang="ja-JP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輸出</a:t>
            </a:r>
            <a:r>
              <a:rPr lang="ja-JP" altLang="en-US" sz="2400">
                <a:latin typeface="MS PGothic" panose="020B0600070205080204" pitchFamily="34" charset="-128"/>
                <a:ea typeface="MS PGothic" panose="020B0600070205080204" pitchFamily="34" charset="-128"/>
              </a:rPr>
              <a:t>により</a:t>
            </a:r>
            <a:endParaRPr lang="en-US" altLang="ja-JP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生産者余剰</a:t>
            </a:r>
            <a:r>
              <a:rPr lang="ja-JP" altLang="en-US" sz="2400">
                <a:latin typeface="MS PGothic" panose="020B0600070205080204" pitchFamily="34" charset="-128"/>
                <a:ea typeface="MS PGothic" panose="020B0600070205080204" pitchFamily="34" charset="-128"/>
              </a:rPr>
              <a:t>は</a:t>
            </a:r>
            <a:r>
              <a:rPr lang="en-US" altLang="ja-JP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900</a:t>
            </a:r>
            <a:r>
              <a:rPr lang="ja-JP" altLang="en-US" sz="2400">
                <a:latin typeface="MS PGothic" panose="020B0600070205080204" pitchFamily="34" charset="-128"/>
                <a:ea typeface="MS PGothic" panose="020B0600070205080204" pitchFamily="34" charset="-128"/>
              </a:rPr>
              <a:t>から</a:t>
            </a:r>
            <a:r>
              <a:rPr lang="en-US" altLang="ja-JP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1,600</a:t>
            </a:r>
            <a:r>
              <a:rPr lang="ja-JP" altLang="en-US" sz="2400">
                <a:latin typeface="MS PGothic" panose="020B0600070205080204" pitchFamily="34" charset="-128"/>
                <a:ea typeface="MS PGothic" panose="020B0600070205080204" pitchFamily="34" charset="-128"/>
              </a:rPr>
              <a:t>へ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増加</a:t>
            </a:r>
            <a:endParaRPr lang="en-US" altLang="zh-CN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消費者余剰</a:t>
            </a:r>
            <a:r>
              <a:rPr lang="ja-JP" altLang="en-US" sz="2400">
                <a:latin typeface="MS PGothic" panose="020B0600070205080204" pitchFamily="34" charset="-128"/>
                <a:ea typeface="MS PGothic" panose="020B0600070205080204" pitchFamily="34" charset="-128"/>
              </a:rPr>
              <a:t>は</a:t>
            </a:r>
            <a:r>
              <a:rPr lang="en-US" altLang="ja-JP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900</a:t>
            </a:r>
            <a:r>
              <a:rPr lang="ja-JP" altLang="en-US" sz="2400">
                <a:latin typeface="MS PGothic" panose="020B0600070205080204" pitchFamily="34" charset="-128"/>
                <a:ea typeface="MS PGothic" panose="020B0600070205080204" pitchFamily="34" charset="-128"/>
              </a:rPr>
              <a:t>から</a:t>
            </a:r>
            <a:r>
              <a:rPr lang="en-US" altLang="ja-JP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400</a:t>
            </a:r>
            <a:r>
              <a:rPr lang="ja-JP" altLang="en-US" sz="2400">
                <a:latin typeface="MS PGothic" panose="020B0600070205080204" pitchFamily="34" charset="-128"/>
                <a:ea typeface="MS PGothic" panose="020B0600070205080204" pitchFamily="34" charset="-128"/>
              </a:rPr>
              <a:t>へ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減少</a:t>
            </a:r>
            <a:endParaRPr lang="en-US" altLang="ja-JP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endParaRPr lang="en-US" altLang="zh-CN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＜輸出</a:t>
            </a:r>
            <a:r>
              <a:rPr lang="ja-JP" altLang="en-US" sz="2400">
                <a:latin typeface="MS PGothic" panose="020B0600070205080204" pitchFamily="34" charset="-128"/>
                <a:ea typeface="MS PGothic" panose="020B0600070205080204" pitchFamily="34" charset="-128"/>
              </a:rPr>
              <a:t>がなされない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時＞</a:t>
            </a:r>
            <a:endParaRPr lang="en-US" altLang="zh-CN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lang="ja-JP" altLang="en-US" sz="2400">
                <a:latin typeface="MS PGothic" panose="020B0600070205080204" pitchFamily="34" charset="-128"/>
                <a:ea typeface="MS PGothic" panose="020B0600070205080204" pitchFamily="34" charset="-128"/>
              </a:rPr>
              <a:t>　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総余剰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=</a:t>
            </a:r>
            <a:r>
              <a:rPr lang="en-US" altLang="ja-JP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900+900=1,800</a:t>
            </a:r>
          </a:p>
          <a:p>
            <a:endParaRPr lang="en-US" altLang="ja-JP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＜自由</a:t>
            </a:r>
            <a:r>
              <a:rPr lang="ja-JP" altLang="en-US" sz="2400">
                <a:latin typeface="MS PGothic" panose="020B0600070205080204" pitchFamily="34" charset="-128"/>
                <a:ea typeface="MS PGothic" panose="020B0600070205080204" pitchFamily="34" charset="-128"/>
              </a:rPr>
              <a:t>に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輸出</a:t>
            </a:r>
            <a:r>
              <a:rPr lang="ja-JP" altLang="en-US" sz="2400">
                <a:latin typeface="MS PGothic" panose="020B0600070205080204" pitchFamily="34" charset="-128"/>
                <a:ea typeface="MS PGothic" panose="020B0600070205080204" pitchFamily="34" charset="-128"/>
              </a:rPr>
              <a:t>できる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時＞</a:t>
            </a:r>
            <a:endParaRPr lang="en-US" altLang="zh-CN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lang="ja-JP" altLang="en-US" sz="2400">
                <a:latin typeface="MS PGothic" panose="020B0600070205080204" pitchFamily="34" charset="-128"/>
                <a:ea typeface="MS PGothic" panose="020B0600070205080204" pitchFamily="34" charset="-128"/>
              </a:rPr>
              <a:t>　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総余剰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=</a:t>
            </a:r>
            <a:r>
              <a:rPr lang="ja-JP" altLang="en-US" sz="2400"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lang="en-US" altLang="ja-JP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1,600+400=2,000</a:t>
            </a:r>
          </a:p>
          <a:p>
            <a:endParaRPr lang="en-US" altLang="zh-CN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lang="ja-JP" altLang="en-US" sz="2400">
                <a:latin typeface="MS PGothic" panose="020B0600070205080204" pitchFamily="34" charset="-128"/>
                <a:ea typeface="MS PGothic" panose="020B0600070205080204" pitchFamily="34" charset="-128"/>
                <a:sym typeface="Wingdings" pitchFamily="2" charset="2"/>
              </a:rPr>
              <a:t>　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sym typeface="Wingdings" pitchFamily="2" charset="2"/>
              </a:rPr>
              <a:t>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貿易利益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=</a:t>
            </a:r>
            <a:r>
              <a:rPr lang="en-US" altLang="ja-JP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 200</a:t>
            </a:r>
            <a:endParaRPr lang="en-US" altLang="zh-CN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77774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F394FF-6A25-2725-01A3-B6BCC974B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輸出税（</a:t>
            </a:r>
            <a:r>
              <a:rPr lang="en-US" dirty="0"/>
              <a:t>export tax）</a:t>
            </a:r>
            <a:endParaRPr lang="en-JP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099120-1C85-D525-D2BD-00CB560DC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u="sng" dirty="0"/>
              <a:t>輸出税</a:t>
            </a:r>
            <a:endParaRPr lang="en-US" altLang="zh-CN" u="sng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zh-CN" altLang="en-US" dirty="0"/>
              <a:t>自国</a:t>
            </a:r>
            <a:r>
              <a:rPr lang="ja-JP" altLang="en-US"/>
              <a:t>からの</a:t>
            </a:r>
            <a:r>
              <a:rPr lang="zh-CN" altLang="en-US" dirty="0"/>
              <a:t>輸出</a:t>
            </a:r>
            <a:r>
              <a:rPr lang="ja-JP" altLang="en-US"/>
              <a:t>に</a:t>
            </a:r>
            <a:r>
              <a:rPr lang="zh-CN" altLang="en-US" dirty="0"/>
              <a:t>対</a:t>
            </a:r>
            <a:r>
              <a:rPr lang="ja-JP" altLang="en-US"/>
              <a:t>して</a:t>
            </a:r>
            <a:r>
              <a:rPr lang="zh-CN" altLang="en-US" dirty="0"/>
              <a:t>課</a:t>
            </a:r>
            <a:r>
              <a:rPr lang="ja-JP" altLang="en-US"/>
              <a:t>す税。</a:t>
            </a:r>
            <a:endParaRPr lang="en-US" altLang="ja-JP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例</a:t>
            </a:r>
            <a:r>
              <a:rPr lang="ja-JP" altLang="en-US"/>
              <a:t>）</a:t>
            </a:r>
            <a:endParaRPr lang="en-US" altLang="ja-JP" dirty="0"/>
          </a:p>
          <a:p>
            <a:r>
              <a:rPr lang="en-US" altLang="ja-JP" dirty="0"/>
              <a:t>2007〜2008</a:t>
            </a:r>
            <a:r>
              <a:rPr lang="zh-CN" altLang="en-US" dirty="0"/>
              <a:t>年</a:t>
            </a:r>
            <a:r>
              <a:rPr lang="ja-JP" altLang="en-US"/>
              <a:t>に，</a:t>
            </a:r>
            <a:r>
              <a:rPr lang="zh-CN" altLang="en-US" dirty="0"/>
              <a:t>世界的</a:t>
            </a:r>
            <a:r>
              <a:rPr lang="ja-JP" altLang="en-US"/>
              <a:t>な</a:t>
            </a:r>
            <a:r>
              <a:rPr lang="zh-CN" altLang="en-US" dirty="0"/>
              <a:t>穀物価格高騰</a:t>
            </a:r>
            <a:r>
              <a:rPr lang="ja-JP" altLang="en-US"/>
              <a:t>により</a:t>
            </a:r>
            <a:r>
              <a:rPr lang="zh-CN" altLang="en-US" dirty="0"/>
              <a:t>輸出</a:t>
            </a:r>
            <a:r>
              <a:rPr lang="ja-JP" altLang="en-US"/>
              <a:t>が</a:t>
            </a:r>
            <a:r>
              <a:rPr lang="zh-CN" altLang="en-US" dirty="0"/>
              <a:t>増</a:t>
            </a:r>
            <a:r>
              <a:rPr lang="ja-JP" altLang="en-US"/>
              <a:t>えることで</a:t>
            </a:r>
            <a:r>
              <a:rPr lang="zh-CN" altLang="en-US" dirty="0"/>
              <a:t>国内</a:t>
            </a:r>
            <a:r>
              <a:rPr lang="ja-JP" altLang="en-US"/>
              <a:t>で</a:t>
            </a:r>
            <a:r>
              <a:rPr lang="zh-CN" altLang="en-US" dirty="0"/>
              <a:t>食料</a:t>
            </a:r>
            <a:r>
              <a:rPr lang="ja-JP" altLang="en-US"/>
              <a:t>が</a:t>
            </a:r>
            <a:r>
              <a:rPr lang="zh-CN" altLang="en-US" dirty="0"/>
              <a:t>不足</a:t>
            </a:r>
            <a:r>
              <a:rPr lang="ja-JP" altLang="en-US"/>
              <a:t>する</a:t>
            </a:r>
            <a:r>
              <a:rPr lang="zh-CN" altLang="en-US" dirty="0"/>
              <a:t>懸念</a:t>
            </a:r>
            <a:r>
              <a:rPr lang="ja-JP" altLang="en-US"/>
              <a:t>から，ロシアが</a:t>
            </a:r>
            <a:r>
              <a:rPr lang="zh-CN" altLang="en-US" dirty="0"/>
              <a:t>小麦</a:t>
            </a:r>
            <a:r>
              <a:rPr lang="ja-JP" altLang="en-US"/>
              <a:t>等の</a:t>
            </a:r>
            <a:r>
              <a:rPr lang="zh-CN" altLang="en-US" dirty="0"/>
              <a:t>穀物輸出に税</a:t>
            </a:r>
            <a:endParaRPr lang="en-US" altLang="zh-CN" dirty="0"/>
          </a:p>
          <a:p>
            <a:r>
              <a:rPr lang="en-US" altLang="ja-JP" dirty="0"/>
              <a:t>2010〜2015</a:t>
            </a:r>
            <a:r>
              <a:rPr lang="zh-CN" altLang="en-US" dirty="0"/>
              <a:t>年頃，中国</a:t>
            </a:r>
            <a:r>
              <a:rPr lang="ja-JP" altLang="en-US"/>
              <a:t>が</a:t>
            </a:r>
            <a:r>
              <a:rPr lang="zh-CN" altLang="en-US" dirty="0"/>
              <a:t>携帯電話</a:t>
            </a:r>
            <a:r>
              <a:rPr lang="ja-JP" altLang="en-US"/>
              <a:t>やパソコンに</a:t>
            </a:r>
            <a:r>
              <a:rPr lang="zh-CN" altLang="en-US" dirty="0"/>
              <a:t>用</a:t>
            </a:r>
            <a:r>
              <a:rPr lang="ja-JP" altLang="en-US"/>
              <a:t>いられる希少な金属であるレアアースの輸出に税</a:t>
            </a:r>
            <a:endParaRPr lang="en-JP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125E1D-BCF0-89F0-1364-752F36A35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3B5B-4D98-3640-AE9D-0B488B8E4F8B}" type="slidenum">
              <a:rPr lang="en-JP" smtClean="0"/>
              <a:t>38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5365420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A7C13-7011-C923-EE2E-D3C8403AC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3B5B-4D98-3640-AE9D-0B488B8E4F8B}" type="slidenum">
              <a:rPr lang="en-JP" smtClean="0"/>
              <a:t>39</a:t>
            </a:fld>
            <a:endParaRPr lang="en-JP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AA449CB3-A92D-C4B3-4C5C-99D5DEA34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83" y="207055"/>
            <a:ext cx="9060293" cy="64438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051A9E-0D26-01AE-903D-E4E46D141AD5}"/>
              </a:ext>
            </a:extLst>
          </p:cNvPr>
          <p:cNvSpPr txBox="1"/>
          <p:nvPr/>
        </p:nvSpPr>
        <p:spPr>
          <a:xfrm>
            <a:off x="7836578" y="693788"/>
            <a:ext cx="4000578" cy="3994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JP" dirty="0">
                <a:latin typeface="MS PGothic" panose="020B0600070205080204" pitchFamily="34" charset="-128"/>
                <a:ea typeface="MS PGothic" panose="020B0600070205080204" pitchFamily="34" charset="-128"/>
              </a:rPr>
              <a:t>自由貿易のときに比べて，</a:t>
            </a:r>
          </a:p>
          <a:p>
            <a:r>
              <a:rPr lang="en-JP" dirty="0">
                <a:latin typeface="MS PGothic" panose="020B0600070205080204" pitchFamily="34" charset="-128"/>
                <a:ea typeface="MS PGothic" panose="020B0600070205080204" pitchFamily="34" charset="-128"/>
              </a:rPr>
              <a:t>生産者余剰は減少</a:t>
            </a:r>
          </a:p>
          <a:p>
            <a:r>
              <a:rPr lang="en-JP" dirty="0">
                <a:latin typeface="MS PGothic" panose="020B0600070205080204" pitchFamily="34" charset="-128"/>
                <a:ea typeface="MS PGothic" panose="020B0600070205080204" pitchFamily="34" charset="-128"/>
              </a:rPr>
              <a:t>消費者余剰は増加</a:t>
            </a:r>
          </a:p>
          <a:p>
            <a:endParaRPr lang="en-JP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endParaRPr lang="en-JP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lang="en-JP" dirty="0">
                <a:latin typeface="MS PGothic" panose="020B0600070205080204" pitchFamily="34" charset="-128"/>
                <a:ea typeface="MS PGothic" panose="020B0600070205080204" pitchFamily="34" charset="-128"/>
              </a:rPr>
              <a:t>総余剰</a:t>
            </a:r>
          </a:p>
          <a:p>
            <a:r>
              <a:rPr lang="en-JP" dirty="0">
                <a:latin typeface="MS PGothic" panose="020B0600070205080204" pitchFamily="34" charset="-128"/>
                <a:ea typeface="MS PGothic" panose="020B0600070205080204" pitchFamily="34" charset="-128"/>
              </a:rPr>
              <a:t>＝生産者余剰1,225</a:t>
            </a:r>
          </a:p>
          <a:p>
            <a:r>
              <a:rPr lang="en-JP" dirty="0">
                <a:latin typeface="MS PGothic" panose="020B0600070205080204" pitchFamily="34" charset="-128"/>
                <a:ea typeface="MS PGothic" panose="020B0600070205080204" pitchFamily="34" charset="-128"/>
              </a:rPr>
              <a:t>＋消費者余剰は625</a:t>
            </a:r>
          </a:p>
          <a:p>
            <a:r>
              <a:rPr lang="en-JP" dirty="0">
                <a:latin typeface="MS PGothic" panose="020B0600070205080204" pitchFamily="34" charset="-128"/>
                <a:ea typeface="MS PGothic" panose="020B0600070205080204" pitchFamily="34" charset="-128"/>
              </a:rPr>
              <a:t>＋輸出税収100</a:t>
            </a:r>
          </a:p>
          <a:p>
            <a:r>
              <a:rPr lang="en-JP" dirty="0">
                <a:latin typeface="MS PGothic" panose="020B0600070205080204" pitchFamily="34" charset="-128"/>
                <a:ea typeface="MS PGothic" panose="020B0600070205080204" pitchFamily="34" charset="-128"/>
              </a:rPr>
              <a:t>＝1,950</a:t>
            </a:r>
          </a:p>
          <a:p>
            <a:endParaRPr lang="en-JP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lang="en-JP" dirty="0">
                <a:latin typeface="MS PGothic" panose="020B0600070205080204" pitchFamily="34" charset="-128"/>
                <a:ea typeface="MS PGothic" panose="020B0600070205080204" pitchFamily="34" charset="-128"/>
              </a:rPr>
              <a:t>厚生損失</a:t>
            </a:r>
          </a:p>
          <a:p>
            <a:r>
              <a:rPr lang="en-JP" dirty="0">
                <a:latin typeface="MS PGothic" panose="020B0600070205080204" pitchFamily="34" charset="-128"/>
                <a:ea typeface="MS PGothic" panose="020B0600070205080204" pitchFamily="34" charset="-128"/>
              </a:rPr>
              <a:t>（輸出税による総余剰の減少）</a:t>
            </a:r>
          </a:p>
          <a:p>
            <a:r>
              <a:rPr lang="en-JP" dirty="0">
                <a:latin typeface="MS PGothic" panose="020B0600070205080204" pitchFamily="34" charset="-128"/>
                <a:ea typeface="MS PGothic" panose="020B0600070205080204" pitchFamily="34" charset="-128"/>
              </a:rPr>
              <a:t>= 50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3FB7BA-2711-1B9C-B805-6222C002ECF9}"/>
              </a:ext>
            </a:extLst>
          </p:cNvPr>
          <p:cNvSpPr txBox="1"/>
          <p:nvPr/>
        </p:nvSpPr>
        <p:spPr>
          <a:xfrm>
            <a:off x="3421856" y="1586984"/>
            <a:ext cx="20645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JP" dirty="0">
                <a:latin typeface="MS PGothic" panose="020B0600070205080204" pitchFamily="34" charset="-128"/>
                <a:ea typeface="MS PGothic" panose="020B0600070205080204" pitchFamily="34" charset="-128"/>
              </a:rPr>
              <a:t>10円×10個=100円</a:t>
            </a:r>
            <a:endParaRPr lang="en-JP" dirty="0"/>
          </a:p>
        </p:txBody>
      </p:sp>
    </p:spTree>
    <p:extLst>
      <p:ext uri="{BB962C8B-B14F-4D97-AF65-F5344CB8AC3E}">
        <p14:creationId xmlns:p14="http://schemas.microsoft.com/office/powerpoint/2010/main" val="1095730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47AD9-0751-F273-66A8-20D78308C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	</a:t>
            </a:r>
            <a:r>
              <a:rPr lang="zh-CN" altLang="en-US" dirty="0"/>
              <a:t>貿易</a:t>
            </a:r>
            <a:r>
              <a:rPr lang="ja-JP" altLang="en-US"/>
              <a:t>の</a:t>
            </a:r>
            <a:r>
              <a:rPr lang="zh-CN" altLang="en-US" dirty="0"/>
              <a:t>部分均衡分析</a:t>
            </a:r>
            <a:endParaRPr lang="en-JP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CBB5B-0E84-2F94-6DB2-7E6B423A7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貿易政策</a:t>
            </a:r>
            <a:r>
              <a:rPr lang="ja-JP" altLang="en-US"/>
              <a:t>を</a:t>
            </a:r>
            <a:r>
              <a:rPr lang="zh-CN" altLang="en-US" dirty="0"/>
              <a:t>評価</a:t>
            </a:r>
            <a:r>
              <a:rPr lang="ja-JP" altLang="en-US"/>
              <a:t>するうえで</a:t>
            </a:r>
            <a:r>
              <a:rPr lang="zh-CN" altLang="en-US" dirty="0"/>
              <a:t>基本</a:t>
            </a:r>
            <a:r>
              <a:rPr lang="ja-JP" altLang="en-US"/>
              <a:t>となるのは，</a:t>
            </a:r>
            <a:r>
              <a:rPr lang="zh-CN" altLang="en-US" dirty="0"/>
              <a:t>経済厚生</a:t>
            </a:r>
            <a:r>
              <a:rPr lang="ja-JP" altLang="en-US"/>
              <a:t>を</a:t>
            </a:r>
            <a:r>
              <a:rPr lang="zh-CN" altLang="en-US" dirty="0"/>
              <a:t>測</a:t>
            </a:r>
            <a:r>
              <a:rPr lang="ja-JP" altLang="en-US"/>
              <a:t>る</a:t>
            </a:r>
            <a:r>
              <a:rPr lang="ja-JP" altLang="en-US">
                <a:solidFill>
                  <a:srgbClr val="0432FF"/>
                </a:solidFill>
              </a:rPr>
              <a:t>「</a:t>
            </a:r>
            <a:r>
              <a:rPr lang="zh-CN" altLang="en-US" dirty="0">
                <a:solidFill>
                  <a:srgbClr val="0432FF"/>
                </a:solidFill>
              </a:rPr>
              <a:t>余剰」</a:t>
            </a:r>
            <a:r>
              <a:rPr lang="ja-JP" altLang="en-US"/>
              <a:t>の</a:t>
            </a:r>
            <a:r>
              <a:rPr lang="zh-CN" altLang="en-US" dirty="0"/>
              <a:t>分析</a:t>
            </a:r>
            <a:r>
              <a:rPr lang="ja-JP" altLang="en-US"/>
              <a:t>。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/>
              <a:t>ミクロ</a:t>
            </a:r>
            <a:r>
              <a:rPr lang="zh-CN" altLang="en-US" dirty="0"/>
              <a:t>経済学</a:t>
            </a:r>
            <a:r>
              <a:rPr lang="ja-JP" altLang="en-US"/>
              <a:t>では，</a:t>
            </a:r>
            <a:r>
              <a:rPr lang="zh-CN" altLang="en-US" dirty="0"/>
              <a:t>生産者</a:t>
            </a:r>
            <a:r>
              <a:rPr lang="en-US" altLang="zh-CN" dirty="0"/>
              <a:t>(</a:t>
            </a:r>
            <a:r>
              <a:rPr lang="zh-CN" altLang="en-US" dirty="0"/>
              <a:t>企業</a:t>
            </a:r>
            <a:r>
              <a:rPr lang="en-US" altLang="zh-CN" dirty="0"/>
              <a:t>)</a:t>
            </a:r>
            <a:r>
              <a:rPr lang="ja-JP" altLang="en-US"/>
              <a:t>と</a:t>
            </a:r>
            <a:r>
              <a:rPr lang="zh-CN" altLang="en-US" dirty="0"/>
              <a:t>消費者</a:t>
            </a:r>
            <a:r>
              <a:rPr lang="ja-JP" altLang="en-US"/>
              <a:t>という </a:t>
            </a:r>
            <a:r>
              <a:rPr lang="en-US" altLang="ja-JP" dirty="0"/>
              <a:t>2 </a:t>
            </a:r>
            <a:r>
              <a:rPr lang="ja-JP" altLang="en-US"/>
              <a:t>つの</a:t>
            </a:r>
            <a:r>
              <a:rPr lang="zh-CN" altLang="en-US" dirty="0"/>
              <a:t>主体</a:t>
            </a:r>
            <a:r>
              <a:rPr lang="ja-JP" altLang="en-US"/>
              <a:t>を</a:t>
            </a:r>
            <a:r>
              <a:rPr lang="zh-CN" altLang="en-US" dirty="0"/>
              <a:t>基礎</a:t>
            </a:r>
            <a:r>
              <a:rPr lang="ja-JP" altLang="en-US"/>
              <a:t>に</a:t>
            </a:r>
            <a:r>
              <a:rPr lang="zh-CN" altLang="en-US" dirty="0"/>
              <a:t>置</a:t>
            </a:r>
            <a:r>
              <a:rPr lang="ja-JP" altLang="en-US"/>
              <a:t>き，</a:t>
            </a:r>
            <a:r>
              <a:rPr lang="zh-CN" altLang="en-US" dirty="0"/>
              <a:t>政策</a:t>
            </a:r>
            <a:r>
              <a:rPr lang="ja-JP" altLang="en-US"/>
              <a:t>の</a:t>
            </a:r>
            <a:r>
              <a:rPr lang="zh-CN" altLang="en-US" dirty="0"/>
              <a:t>効果</a:t>
            </a:r>
            <a:r>
              <a:rPr lang="ja-JP" altLang="en-US"/>
              <a:t>を</a:t>
            </a:r>
            <a:r>
              <a:rPr lang="zh-CN" altLang="en-US" dirty="0"/>
              <a:t>分析</a:t>
            </a:r>
            <a:r>
              <a:rPr lang="ja-JP" altLang="en-US"/>
              <a:t>。</a:t>
            </a:r>
            <a:endParaRPr lang="en-US" altLang="ja-JP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8EA0AD-34F0-287B-5373-923EB855B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3B5B-4D98-3640-AE9D-0B488B8E4F8B}" type="slidenum">
              <a:rPr lang="en-JP" smtClean="0"/>
              <a:t>4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1820653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99ACB-8B02-56E4-5203-3C3697D13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分析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C17E0-20D1-4FCD-2601-511E0633C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/>
              <a:t>[</a:t>
            </a:r>
            <a:r>
              <a:rPr lang="ja-JP" altLang="en-US"/>
              <a:t>設定</a:t>
            </a:r>
            <a:r>
              <a:rPr lang="en-US" altLang="ja-JP" dirty="0"/>
              <a:t>] </a:t>
            </a:r>
          </a:p>
          <a:p>
            <a:pPr marL="0" indent="0">
              <a:buNone/>
            </a:pPr>
            <a:r>
              <a:rPr lang="ja-JP" altLang="en-US"/>
              <a:t>チリが</a:t>
            </a:r>
            <a:r>
              <a:rPr lang="en-US" altLang="ja-JP" dirty="0"/>
              <a:t>80</a:t>
            </a:r>
            <a:r>
              <a:rPr lang="zh-CN" altLang="en-US" dirty="0"/>
              <a:t>円</a:t>
            </a:r>
            <a:r>
              <a:rPr lang="ja-JP" altLang="en-US"/>
              <a:t>で</a:t>
            </a:r>
            <a:r>
              <a:rPr lang="zh-CN" altLang="en-US" dirty="0"/>
              <a:t>輸出</a:t>
            </a:r>
            <a:r>
              <a:rPr lang="ja-JP" altLang="en-US"/>
              <a:t>していたレモンに</a:t>
            </a:r>
            <a:r>
              <a:rPr lang="en-US" altLang="ja-JP" dirty="0"/>
              <a:t>1</a:t>
            </a:r>
            <a:r>
              <a:rPr lang="zh-CN" altLang="en-US" dirty="0"/>
              <a:t>個当</a:t>
            </a:r>
            <a:r>
              <a:rPr lang="ja-JP" altLang="en-US"/>
              <a:t>たり</a:t>
            </a:r>
            <a:r>
              <a:rPr lang="en-US" altLang="ja-JP" dirty="0"/>
              <a:t>10</a:t>
            </a:r>
            <a:r>
              <a:rPr lang="zh-CN" altLang="en-US" dirty="0"/>
              <a:t>円</a:t>
            </a:r>
            <a:r>
              <a:rPr lang="ja-JP" altLang="en-US"/>
              <a:t>の</a:t>
            </a:r>
            <a:r>
              <a:rPr lang="zh-CN" altLang="en-US" dirty="0"/>
              <a:t>輸出税</a:t>
            </a:r>
            <a:r>
              <a:rPr lang="ja-JP" altLang="en-US"/>
              <a:t>を</a:t>
            </a:r>
            <a:r>
              <a:rPr lang="zh-CN" altLang="en-US" dirty="0"/>
              <a:t>課</a:t>
            </a:r>
            <a:r>
              <a:rPr lang="ja-JP" altLang="en-US"/>
              <a:t>した</a:t>
            </a:r>
            <a:r>
              <a:rPr lang="zh-CN" altLang="en-US" dirty="0"/>
              <a:t>結果，</a:t>
            </a:r>
            <a:r>
              <a:rPr lang="ja-JP" altLang="en-US"/>
              <a:t>レモン</a:t>
            </a:r>
            <a:r>
              <a:rPr lang="zh-CN" altLang="en-US" dirty="0"/>
              <a:t>農家</a:t>
            </a:r>
            <a:r>
              <a:rPr lang="ja-JP" altLang="en-US"/>
              <a:t>の</a:t>
            </a:r>
            <a:r>
              <a:rPr lang="zh-CN" altLang="en-US" dirty="0"/>
              <a:t>手取</a:t>
            </a:r>
            <a:r>
              <a:rPr lang="ja-JP" altLang="en-US"/>
              <a:t>りが</a:t>
            </a:r>
            <a:r>
              <a:rPr lang="en-US" altLang="ja-JP" dirty="0"/>
              <a:t>1</a:t>
            </a:r>
            <a:r>
              <a:rPr lang="zh-CN" altLang="en-US" dirty="0"/>
              <a:t>個</a:t>
            </a:r>
            <a:r>
              <a:rPr lang="ja-JP" altLang="en-US"/>
              <a:t>あたり</a:t>
            </a:r>
            <a:r>
              <a:rPr lang="en-US" altLang="ja-JP" dirty="0"/>
              <a:t>70</a:t>
            </a:r>
            <a:r>
              <a:rPr lang="zh-CN" altLang="en-US" dirty="0"/>
              <a:t>円</a:t>
            </a:r>
            <a:r>
              <a:rPr lang="ja-JP" altLang="en-US"/>
              <a:t>に</a:t>
            </a:r>
            <a:r>
              <a:rPr lang="zh-CN" altLang="en-US" dirty="0"/>
              <a:t>減少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>
                <a:sym typeface="Wingdings" pitchFamily="2" charset="2"/>
              </a:rPr>
              <a:t></a:t>
            </a:r>
            <a:r>
              <a:rPr lang="zh-CN" altLang="en-US" dirty="0"/>
              <a:t>手取</a:t>
            </a:r>
            <a:r>
              <a:rPr lang="ja-JP" altLang="en-US"/>
              <a:t>りが</a:t>
            </a:r>
            <a:r>
              <a:rPr lang="en-US" altLang="ja-JP" dirty="0"/>
              <a:t>70</a:t>
            </a:r>
            <a:r>
              <a:rPr lang="zh-CN" altLang="en-US" dirty="0"/>
              <a:t>円</a:t>
            </a:r>
            <a:r>
              <a:rPr lang="ja-JP" altLang="en-US"/>
              <a:t>に</a:t>
            </a:r>
            <a:r>
              <a:rPr lang="zh-CN" altLang="en-US" dirty="0"/>
              <a:t>減少</a:t>
            </a:r>
            <a:r>
              <a:rPr lang="ja-JP" altLang="en-US"/>
              <a:t>したため，レモン</a:t>
            </a:r>
            <a:r>
              <a:rPr lang="zh-CN" altLang="en-US" dirty="0"/>
              <a:t>農家</a:t>
            </a:r>
            <a:r>
              <a:rPr lang="ja-JP" altLang="en-US"/>
              <a:t>はレモン</a:t>
            </a:r>
            <a:r>
              <a:rPr lang="zh-CN" altLang="en-US" dirty="0"/>
              <a:t>生産量</a:t>
            </a:r>
            <a:r>
              <a:rPr lang="ja-JP" altLang="en-US"/>
              <a:t>を</a:t>
            </a:r>
            <a:r>
              <a:rPr lang="en-US" altLang="ja-JP" dirty="0"/>
              <a:t>35</a:t>
            </a:r>
            <a:r>
              <a:rPr lang="zh-CN" altLang="en-US" dirty="0"/>
              <a:t>個</a:t>
            </a:r>
            <a:r>
              <a:rPr lang="ja-JP" altLang="en-US"/>
              <a:t>に</a:t>
            </a:r>
            <a:r>
              <a:rPr lang="zh-CN" altLang="en-US" dirty="0"/>
              <a:t>減</a:t>
            </a:r>
            <a:r>
              <a:rPr lang="ja-JP" altLang="en-US"/>
              <a:t>らす。</a:t>
            </a:r>
            <a:endParaRPr lang="en-JP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2411E7-0B67-6095-E946-5DB5B0B06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3B5B-4D98-3640-AE9D-0B488B8E4F8B}" type="slidenum">
              <a:rPr lang="en-JP" smtClean="0"/>
              <a:t>40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7819051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E7C6E6-D4EA-93D5-5772-048F590A7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輸出補助金（</a:t>
            </a:r>
            <a:r>
              <a:rPr lang="en-US" altLang="zh-CN" dirty="0"/>
              <a:t>export subsidy</a:t>
            </a:r>
            <a:r>
              <a:rPr lang="zh-CN" altLang="en-US" dirty="0"/>
              <a:t>）</a:t>
            </a:r>
            <a:endParaRPr lang="en-JP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5AB7C9-4DE9-C183-0EAC-0D12D6852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dirty="0"/>
              <a:t>輸出補助金</a:t>
            </a:r>
            <a:endParaRPr lang="en-US" altLang="zh-CN" dirty="0"/>
          </a:p>
          <a:p>
            <a:pPr marL="0" indent="0">
              <a:buNone/>
            </a:pPr>
            <a:r>
              <a:rPr lang="ja-JP" altLang="en-US"/>
              <a:t>　</a:t>
            </a:r>
            <a:r>
              <a:rPr lang="zh-CN" altLang="en-US" dirty="0"/>
              <a:t>政府</a:t>
            </a:r>
            <a:r>
              <a:rPr lang="ja-JP" altLang="en-US"/>
              <a:t>が</a:t>
            </a:r>
            <a:r>
              <a:rPr lang="zh-CN" altLang="en-US" dirty="0"/>
              <a:t>輸出</a:t>
            </a:r>
            <a:r>
              <a:rPr lang="ja-JP" altLang="en-US"/>
              <a:t>に</a:t>
            </a:r>
            <a:r>
              <a:rPr lang="zh-CN" altLang="en-US" dirty="0"/>
              <a:t>対</a:t>
            </a:r>
            <a:r>
              <a:rPr lang="ja-JP" altLang="en-US"/>
              <a:t>して</a:t>
            </a:r>
            <a:r>
              <a:rPr lang="zh-CN" altLang="en-US" dirty="0"/>
              <a:t>与</a:t>
            </a:r>
            <a:r>
              <a:rPr lang="ja-JP" altLang="en-US"/>
              <a:t>える</a:t>
            </a:r>
            <a:r>
              <a:rPr lang="zh-CN" altLang="en-US" dirty="0"/>
              <a:t>補助金</a:t>
            </a:r>
            <a:endParaRPr lang="en-US" altLang="zh-CN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/>
              <a:t>実例）　</a:t>
            </a:r>
            <a:r>
              <a:rPr lang="zh-CN" altLang="en-US" dirty="0"/>
              <a:t>欧州連合（</a:t>
            </a:r>
            <a:r>
              <a:rPr lang="en-US" dirty="0"/>
              <a:t>EU）</a:t>
            </a:r>
            <a:r>
              <a:rPr lang="ja-JP" altLang="en-US"/>
              <a:t>の</a:t>
            </a:r>
            <a:r>
              <a:rPr lang="zh-CN" altLang="en-US" dirty="0"/>
              <a:t>共通農業政策</a:t>
            </a:r>
            <a:r>
              <a:rPr lang="ja-JP" altLang="en-US"/>
              <a:t>。</a:t>
            </a:r>
            <a:endParaRPr lang="en-US" altLang="ja-JP" dirty="0"/>
          </a:p>
          <a:p>
            <a:pPr marL="0" indent="0">
              <a:buNone/>
            </a:pPr>
            <a:r>
              <a:rPr lang="zh-CN" altLang="en-US" dirty="0"/>
              <a:t>農産物</a:t>
            </a:r>
            <a:r>
              <a:rPr lang="ja-JP" altLang="en-US"/>
              <a:t>について，</a:t>
            </a:r>
            <a:r>
              <a:rPr lang="en-US" dirty="0"/>
              <a:t>EU</a:t>
            </a:r>
            <a:r>
              <a:rPr lang="zh-CN" altLang="en-US" dirty="0"/>
              <a:t>域内価格</a:t>
            </a:r>
            <a:r>
              <a:rPr lang="ja-JP" altLang="en-US"/>
              <a:t>は</a:t>
            </a:r>
            <a:r>
              <a:rPr lang="zh-CN" altLang="en-US" dirty="0"/>
              <a:t>国際価格</a:t>
            </a:r>
            <a:r>
              <a:rPr lang="ja-JP" altLang="en-US"/>
              <a:t>よりも</a:t>
            </a:r>
            <a:r>
              <a:rPr lang="zh-CN" altLang="en-US" dirty="0"/>
              <a:t>高</a:t>
            </a:r>
            <a:r>
              <a:rPr lang="ja-JP" altLang="en-US"/>
              <a:t>い。そのため，</a:t>
            </a:r>
            <a:r>
              <a:rPr lang="zh-CN" altLang="en-US" dirty="0"/>
              <a:t>本来</a:t>
            </a:r>
            <a:r>
              <a:rPr lang="en-US" dirty="0"/>
              <a:t>EU</a:t>
            </a:r>
            <a:r>
              <a:rPr lang="ja-JP" altLang="en-US"/>
              <a:t>から</a:t>
            </a:r>
            <a:r>
              <a:rPr lang="zh-CN" altLang="en-US" dirty="0"/>
              <a:t>農産物</a:t>
            </a:r>
            <a:r>
              <a:rPr lang="ja-JP" altLang="en-US"/>
              <a:t>を</a:t>
            </a:r>
            <a:r>
              <a:rPr lang="zh-CN" altLang="en-US" dirty="0"/>
              <a:t>輸出</a:t>
            </a:r>
            <a:r>
              <a:rPr lang="ja-JP" altLang="en-US"/>
              <a:t>することは</a:t>
            </a:r>
            <a:r>
              <a:rPr lang="zh-CN" altLang="en-US" dirty="0"/>
              <a:t>不可能</a:t>
            </a:r>
            <a:r>
              <a:rPr lang="ja-JP" altLang="en-US"/>
              <a:t>である。しかし，</a:t>
            </a:r>
            <a:r>
              <a:rPr lang="en-US" dirty="0"/>
              <a:t>EU</a:t>
            </a:r>
            <a:r>
              <a:rPr lang="ja-JP" altLang="en-US"/>
              <a:t>は</a:t>
            </a:r>
            <a:r>
              <a:rPr lang="zh-CN" altLang="en-US" dirty="0"/>
              <a:t>農家</a:t>
            </a:r>
            <a:r>
              <a:rPr lang="ja-JP" altLang="en-US"/>
              <a:t>に</a:t>
            </a:r>
            <a:r>
              <a:rPr lang="zh-CN" altLang="en-US" dirty="0"/>
              <a:t>対</a:t>
            </a:r>
            <a:r>
              <a:rPr lang="ja-JP" altLang="en-US"/>
              <a:t>して</a:t>
            </a:r>
            <a:r>
              <a:rPr lang="zh-CN" altLang="en-US" dirty="0"/>
              <a:t>輸出補助金</a:t>
            </a:r>
            <a:r>
              <a:rPr lang="ja-JP" altLang="en-US"/>
              <a:t>を</a:t>
            </a:r>
            <a:r>
              <a:rPr lang="zh-CN" altLang="en-US" dirty="0"/>
              <a:t>支払</a:t>
            </a:r>
            <a:r>
              <a:rPr lang="ja-JP" altLang="en-US"/>
              <a:t>い，</a:t>
            </a:r>
            <a:r>
              <a:rPr lang="zh-CN" altLang="en-US" dirty="0"/>
              <a:t>農産物</a:t>
            </a:r>
            <a:r>
              <a:rPr lang="ja-JP" altLang="en-US"/>
              <a:t>の</a:t>
            </a:r>
            <a:r>
              <a:rPr lang="zh-CN" altLang="en-US" dirty="0"/>
              <a:t>輸出</a:t>
            </a:r>
            <a:r>
              <a:rPr lang="ja-JP" altLang="en-US"/>
              <a:t>を</a:t>
            </a:r>
            <a:r>
              <a:rPr lang="zh-CN" altLang="en-US" dirty="0"/>
              <a:t>促進</a:t>
            </a:r>
            <a:r>
              <a:rPr lang="ja-JP" altLang="en-US"/>
              <a:t>している。</a:t>
            </a:r>
            <a:r>
              <a:rPr lang="zh-CN" altLang="en-US" dirty="0"/>
              <a:t>輸出補助金</a:t>
            </a:r>
            <a:r>
              <a:rPr lang="ja-JP" altLang="en-US"/>
              <a:t>のおかげで，</a:t>
            </a:r>
            <a:r>
              <a:rPr lang="en-US" dirty="0"/>
              <a:t>EU</a:t>
            </a:r>
            <a:r>
              <a:rPr lang="ja-JP" altLang="en-US"/>
              <a:t>からの</a:t>
            </a:r>
            <a:r>
              <a:rPr lang="zh-CN" altLang="en-US" dirty="0"/>
              <a:t>輸出</a:t>
            </a:r>
            <a:r>
              <a:rPr lang="ja-JP" altLang="en-US"/>
              <a:t>が</a:t>
            </a:r>
            <a:r>
              <a:rPr lang="zh-CN" altLang="en-US" dirty="0"/>
              <a:t>可能</a:t>
            </a:r>
            <a:r>
              <a:rPr lang="ja-JP" altLang="en-US"/>
              <a:t>になる</a:t>
            </a:r>
            <a:r>
              <a:rPr lang="zh-CN" altLang="en-US" dirty="0"/>
              <a:t>一方</a:t>
            </a:r>
            <a:r>
              <a:rPr lang="ja-JP" altLang="en-US"/>
              <a:t>で，</a:t>
            </a:r>
            <a:r>
              <a:rPr lang="en-US" dirty="0"/>
              <a:t>EU</a:t>
            </a:r>
            <a:r>
              <a:rPr lang="zh-CN" altLang="en-US" dirty="0"/>
              <a:t>域内</a:t>
            </a:r>
            <a:r>
              <a:rPr lang="ja-JP" altLang="en-US"/>
              <a:t>の</a:t>
            </a:r>
            <a:r>
              <a:rPr lang="zh-CN" altLang="en-US" dirty="0"/>
              <a:t>消費者</a:t>
            </a:r>
            <a:r>
              <a:rPr lang="ja-JP" altLang="en-US"/>
              <a:t>は，</a:t>
            </a:r>
            <a:r>
              <a:rPr lang="zh-CN" altLang="en-US" dirty="0"/>
              <a:t>国際価格</a:t>
            </a:r>
            <a:r>
              <a:rPr lang="ja-JP" altLang="en-US"/>
              <a:t>よりも</a:t>
            </a:r>
            <a:r>
              <a:rPr lang="zh-CN" altLang="en-US" dirty="0"/>
              <a:t>高</a:t>
            </a:r>
            <a:r>
              <a:rPr lang="ja-JP" altLang="en-US"/>
              <a:t>い</a:t>
            </a:r>
            <a:r>
              <a:rPr lang="zh-CN" altLang="en-US" dirty="0"/>
              <a:t>価格</a:t>
            </a:r>
            <a:r>
              <a:rPr lang="ja-JP" altLang="en-US"/>
              <a:t>の</a:t>
            </a:r>
            <a:r>
              <a:rPr lang="zh-CN" altLang="en-US" dirty="0"/>
              <a:t>農産物</a:t>
            </a:r>
            <a:r>
              <a:rPr lang="ja-JP" altLang="en-US"/>
              <a:t>を</a:t>
            </a:r>
            <a:r>
              <a:rPr lang="zh-CN" altLang="en-US" dirty="0"/>
              <a:t>購入</a:t>
            </a:r>
            <a:r>
              <a:rPr lang="ja-JP" altLang="en-US"/>
              <a:t>し，</a:t>
            </a:r>
            <a:r>
              <a:rPr lang="zh-CN" altLang="en-US" dirty="0"/>
              <a:t>補助金</a:t>
            </a:r>
            <a:r>
              <a:rPr lang="ja-JP" altLang="en-US"/>
              <a:t>の</a:t>
            </a:r>
            <a:r>
              <a:rPr lang="zh-CN" altLang="en-US" dirty="0"/>
              <a:t>費用</a:t>
            </a:r>
            <a:r>
              <a:rPr lang="ja-JP" altLang="en-US"/>
              <a:t>を</a:t>
            </a:r>
            <a:r>
              <a:rPr lang="zh-CN" altLang="en-US" dirty="0"/>
              <a:t>負担</a:t>
            </a:r>
            <a:r>
              <a:rPr lang="ja-JP" altLang="en-US"/>
              <a:t>しなければならない。</a:t>
            </a:r>
            <a:endParaRPr lang="en-JP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3B1926-DFFD-91E1-D321-49DAA1FC4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3B5B-4D98-3640-AE9D-0B488B8E4F8B}" type="slidenum">
              <a:rPr lang="en-JP" smtClean="0"/>
              <a:t>41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40988812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37AF8-B36A-5EE5-FB2C-DFF45F175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分析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1D82F-A07C-CAE4-6C57-5DD4AF5F1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/>
              <a:t>[</a:t>
            </a:r>
            <a:r>
              <a:rPr lang="ja-JP" altLang="en-US"/>
              <a:t>設定</a:t>
            </a:r>
            <a:r>
              <a:rPr lang="en-US" altLang="ja-JP" dirty="0"/>
              <a:t>]</a:t>
            </a:r>
          </a:p>
          <a:p>
            <a:pPr marL="0" indent="0">
              <a:buNone/>
            </a:pPr>
            <a:r>
              <a:rPr lang="ja-JP" altLang="en-US"/>
              <a:t>チリ</a:t>
            </a:r>
            <a:r>
              <a:rPr lang="zh-CN" altLang="en-US" dirty="0"/>
              <a:t>政府</a:t>
            </a:r>
            <a:r>
              <a:rPr lang="ja-JP" altLang="en-US"/>
              <a:t>が，レモンの</a:t>
            </a:r>
            <a:r>
              <a:rPr lang="zh-CN" altLang="en-US" dirty="0"/>
              <a:t>輸出</a:t>
            </a:r>
            <a:r>
              <a:rPr lang="ja-JP" altLang="en-US"/>
              <a:t>に</a:t>
            </a:r>
            <a:r>
              <a:rPr lang="zh-CN" altLang="en-US" dirty="0"/>
              <a:t>対</a:t>
            </a:r>
            <a:r>
              <a:rPr lang="ja-JP" altLang="en-US"/>
              <a:t>して </a:t>
            </a:r>
            <a:r>
              <a:rPr lang="en-US" altLang="ja-JP" dirty="0"/>
              <a:t>1</a:t>
            </a:r>
            <a:r>
              <a:rPr lang="zh-CN" altLang="en-US" dirty="0"/>
              <a:t>個</a:t>
            </a:r>
            <a:r>
              <a:rPr lang="ja-JP" altLang="en-US"/>
              <a:t>あたり </a:t>
            </a:r>
            <a:r>
              <a:rPr lang="en-US" altLang="ja-JP" dirty="0"/>
              <a:t>10</a:t>
            </a:r>
            <a:r>
              <a:rPr lang="zh-CN" altLang="en-US" dirty="0"/>
              <a:t>円</a:t>
            </a:r>
            <a:r>
              <a:rPr lang="ja-JP" altLang="en-US"/>
              <a:t>の</a:t>
            </a:r>
            <a:r>
              <a:rPr lang="zh-CN" altLang="en-US" dirty="0"/>
              <a:t>輸出補助金</a:t>
            </a:r>
            <a:r>
              <a:rPr lang="ja-JP" altLang="en-US"/>
              <a:t>を</a:t>
            </a:r>
            <a:r>
              <a:rPr lang="zh-CN" altLang="en-US" dirty="0"/>
              <a:t>農家</a:t>
            </a:r>
            <a:r>
              <a:rPr lang="ja-JP" altLang="en-US"/>
              <a:t>に</a:t>
            </a:r>
            <a:r>
              <a:rPr lang="zh-CN" altLang="en-US" dirty="0"/>
              <a:t>与</a:t>
            </a:r>
            <a:r>
              <a:rPr lang="ja-JP" altLang="en-US"/>
              <a:t>える。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sym typeface="Wingdings" pitchFamily="2" charset="2"/>
              </a:rPr>
              <a:t></a:t>
            </a:r>
            <a:r>
              <a:rPr lang="zh-CN" altLang="en-US" dirty="0"/>
              <a:t>農家</a:t>
            </a:r>
            <a:r>
              <a:rPr lang="ja-JP" altLang="en-US"/>
              <a:t>は</a:t>
            </a:r>
            <a:r>
              <a:rPr lang="zh-CN" altLang="en-US" dirty="0"/>
              <a:t>世界価格</a:t>
            </a:r>
            <a:r>
              <a:rPr lang="en-US" altLang="zh-CN" dirty="0"/>
              <a:t>80</a:t>
            </a:r>
            <a:r>
              <a:rPr lang="zh-CN" altLang="en-US" dirty="0"/>
              <a:t>円</a:t>
            </a:r>
            <a:r>
              <a:rPr lang="ja-JP" altLang="en-US"/>
              <a:t>に</a:t>
            </a:r>
            <a:r>
              <a:rPr lang="zh-CN" altLang="en-US" dirty="0"/>
              <a:t>輸出補助金</a:t>
            </a:r>
            <a:r>
              <a:rPr lang="en-US" altLang="zh-CN" dirty="0"/>
              <a:t>10</a:t>
            </a:r>
            <a:r>
              <a:rPr lang="zh-CN" altLang="en-US" dirty="0"/>
              <a:t>円</a:t>
            </a:r>
            <a:r>
              <a:rPr lang="ja-JP" altLang="en-US"/>
              <a:t>を</a:t>
            </a:r>
            <a:r>
              <a:rPr lang="zh-CN" altLang="en-US" dirty="0"/>
              <a:t>足</a:t>
            </a:r>
            <a:r>
              <a:rPr lang="ja-JP" altLang="en-US"/>
              <a:t>した</a:t>
            </a:r>
            <a:r>
              <a:rPr lang="en-US" altLang="ja-JP" dirty="0"/>
              <a:t>90</a:t>
            </a:r>
            <a:r>
              <a:rPr lang="zh-CN" altLang="en-US" dirty="0"/>
              <a:t>円</a:t>
            </a:r>
            <a:r>
              <a:rPr lang="ja-JP" altLang="en-US"/>
              <a:t>を</a:t>
            </a:r>
            <a:r>
              <a:rPr lang="zh-CN" altLang="en-US" dirty="0"/>
              <a:t>得</a:t>
            </a:r>
            <a:r>
              <a:rPr lang="ja-JP" altLang="en-US"/>
              <a:t>る。</a:t>
            </a:r>
            <a:endParaRPr lang="en-US" altLang="ja-JP" dirty="0"/>
          </a:p>
          <a:p>
            <a:pPr marL="0" indent="0">
              <a:buNone/>
            </a:pPr>
            <a:r>
              <a:rPr lang="en-US" altLang="zh-CN" dirty="0">
                <a:sym typeface="Wingdings" pitchFamily="2" charset="2"/>
              </a:rPr>
              <a:t></a:t>
            </a:r>
            <a:r>
              <a:rPr lang="zh-CN" altLang="en-US" dirty="0"/>
              <a:t>国内価格</a:t>
            </a:r>
            <a:r>
              <a:rPr lang="ja-JP" altLang="en-US"/>
              <a:t>もそれに</a:t>
            </a:r>
            <a:r>
              <a:rPr lang="zh-CN" altLang="en-US" dirty="0"/>
              <a:t>合</a:t>
            </a:r>
            <a:r>
              <a:rPr lang="ja-JP" altLang="en-US"/>
              <a:t>わせて</a:t>
            </a:r>
            <a:r>
              <a:rPr lang="en-US" altLang="ja-JP" dirty="0"/>
              <a:t>90</a:t>
            </a:r>
            <a:r>
              <a:rPr lang="zh-CN" altLang="en-US" dirty="0"/>
              <a:t>円</a:t>
            </a:r>
            <a:r>
              <a:rPr lang="ja-JP" altLang="en-US"/>
              <a:t>になる。</a:t>
            </a:r>
            <a:endParaRPr lang="en-US" altLang="ja-JP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>
                <a:sym typeface="Wingdings" pitchFamily="2" charset="2"/>
              </a:rPr>
              <a:t></a:t>
            </a:r>
            <a:r>
              <a:rPr lang="zh-CN" altLang="en-US" dirty="0"/>
              <a:t>図</a:t>
            </a:r>
            <a:r>
              <a:rPr lang="en-US" altLang="zh-CN" dirty="0"/>
              <a:t>8-10</a:t>
            </a:r>
            <a:r>
              <a:rPr lang="ja-JP" altLang="en-US"/>
              <a:t>が</a:t>
            </a:r>
            <a:r>
              <a:rPr lang="zh-CN" altLang="en-US" dirty="0"/>
              <a:t>示</a:t>
            </a:r>
            <a:r>
              <a:rPr lang="ja-JP" altLang="en-US"/>
              <a:t>すように，</a:t>
            </a:r>
            <a:r>
              <a:rPr lang="zh-CN" altLang="en-US" dirty="0"/>
              <a:t>国内価格</a:t>
            </a:r>
            <a:r>
              <a:rPr lang="ja-JP" altLang="en-US"/>
              <a:t>が</a:t>
            </a:r>
            <a:r>
              <a:rPr lang="en-US" altLang="ja-JP" dirty="0"/>
              <a:t>90</a:t>
            </a:r>
            <a:r>
              <a:rPr lang="zh-CN" altLang="en-US" dirty="0"/>
              <a:t>円</a:t>
            </a:r>
            <a:r>
              <a:rPr lang="ja-JP" altLang="en-US"/>
              <a:t>のとき，</a:t>
            </a:r>
            <a:r>
              <a:rPr lang="zh-CN" altLang="en-US" dirty="0"/>
              <a:t>生産者</a:t>
            </a:r>
            <a:r>
              <a:rPr lang="ja-JP" altLang="en-US"/>
              <a:t>は</a:t>
            </a:r>
            <a:r>
              <a:rPr lang="en-US" altLang="ja-JP" dirty="0"/>
              <a:t>45</a:t>
            </a:r>
            <a:r>
              <a:rPr lang="zh-CN" altLang="en-US" dirty="0"/>
              <a:t>個</a:t>
            </a:r>
            <a:r>
              <a:rPr lang="ja-JP" altLang="en-US"/>
              <a:t>のレモンを</a:t>
            </a:r>
            <a:r>
              <a:rPr lang="zh-CN" altLang="en-US" dirty="0"/>
              <a:t>生産</a:t>
            </a:r>
            <a:r>
              <a:rPr lang="ja-JP" altLang="en-US"/>
              <a:t>する</a:t>
            </a:r>
            <a:r>
              <a:rPr lang="zh-CN" altLang="en-US" dirty="0"/>
              <a:t>一方，消費者</a:t>
            </a:r>
            <a:r>
              <a:rPr lang="ja-JP" altLang="en-US"/>
              <a:t>は</a:t>
            </a:r>
            <a:r>
              <a:rPr lang="en-US" altLang="ja-JP" dirty="0"/>
              <a:t>90</a:t>
            </a:r>
            <a:r>
              <a:rPr lang="zh-CN" altLang="en-US" dirty="0"/>
              <a:t>円</a:t>
            </a:r>
            <a:r>
              <a:rPr lang="ja-JP" altLang="en-US"/>
              <a:t>の</a:t>
            </a:r>
            <a:r>
              <a:rPr lang="zh-CN" altLang="en-US" dirty="0"/>
              <a:t>価格</a:t>
            </a:r>
            <a:r>
              <a:rPr lang="ja-JP" altLang="en-US"/>
              <a:t>の</a:t>
            </a:r>
            <a:r>
              <a:rPr lang="zh-CN" altLang="en-US" dirty="0"/>
              <a:t>下</a:t>
            </a:r>
            <a:r>
              <a:rPr lang="ja-JP" altLang="en-US"/>
              <a:t>ではレモンを</a:t>
            </a:r>
            <a:r>
              <a:rPr lang="en-US" altLang="ja-JP" dirty="0"/>
              <a:t>15</a:t>
            </a:r>
            <a:r>
              <a:rPr lang="zh-CN" altLang="en-US" dirty="0"/>
              <a:t>個</a:t>
            </a:r>
            <a:r>
              <a:rPr lang="ja-JP" altLang="en-US"/>
              <a:t>しか</a:t>
            </a:r>
            <a:r>
              <a:rPr lang="zh-CN" altLang="en-US" dirty="0"/>
              <a:t>消費</a:t>
            </a:r>
            <a:r>
              <a:rPr lang="ja-JP" altLang="en-US"/>
              <a:t>しない。</a:t>
            </a:r>
            <a:endParaRPr lang="en-JP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80EDF-9DCA-3185-A647-7151228DB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3B5B-4D98-3640-AE9D-0B488B8E4F8B}" type="slidenum">
              <a:rPr lang="en-JP" smtClean="0"/>
              <a:t>42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9258787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96CB23-08CA-9F3C-EC37-B873C9FE3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3B5B-4D98-3640-AE9D-0B488B8E4F8B}" type="slidenum">
              <a:rPr lang="en-JP" smtClean="0"/>
              <a:t>43</a:t>
            </a:fld>
            <a:endParaRPr lang="en-JP"/>
          </a:p>
        </p:txBody>
      </p:sp>
      <p:pic>
        <p:nvPicPr>
          <p:cNvPr id="4" name="Picture 3" descr="Diagram, engineering drawing&#10;&#10;Description automatically generated">
            <a:extLst>
              <a:ext uri="{FF2B5EF4-FFF2-40B4-BE49-F238E27FC236}">
                <a16:creationId xmlns:a16="http://schemas.microsoft.com/office/drawing/2014/main" id="{12F6BAD3-BAB9-E53C-BB38-A2B3A0AC6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72" y="415032"/>
            <a:ext cx="8398028" cy="63064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93F9EF-FBF5-12EB-4F08-5A8E3C4915BC}"/>
              </a:ext>
            </a:extLst>
          </p:cNvPr>
          <p:cNvSpPr txBox="1"/>
          <p:nvPr/>
        </p:nvSpPr>
        <p:spPr>
          <a:xfrm>
            <a:off x="3078957" y="1057276"/>
            <a:ext cx="22074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10</a:t>
            </a:r>
            <a:r>
              <a:rPr lang="ja-JP" sz="18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円</a:t>
            </a:r>
            <a:r>
              <a:rPr lang="ja-JP" sz="18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pple Color Emoji" pitchFamily="2" charset="0"/>
              </a:rPr>
              <a:t>×</a:t>
            </a:r>
            <a:r>
              <a:rPr lang="en-US" sz="1800" dirty="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30</a:t>
            </a:r>
            <a:r>
              <a:rPr lang="ja-JP" sz="18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個</a:t>
            </a:r>
            <a:r>
              <a:rPr lang="en-US" sz="1800" dirty="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=300</a:t>
            </a:r>
            <a:r>
              <a:rPr lang="ja-JP" sz="18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円</a:t>
            </a:r>
            <a:r>
              <a:rPr lang="en-JP" dirty="0">
                <a:effectLst/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endParaRPr lang="en-JP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BC42E1-8CCA-E68F-B820-817954894192}"/>
              </a:ext>
            </a:extLst>
          </p:cNvPr>
          <p:cNvSpPr txBox="1"/>
          <p:nvPr/>
        </p:nvSpPr>
        <p:spPr>
          <a:xfrm>
            <a:off x="7822246" y="1069421"/>
            <a:ext cx="415718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総余剰</a:t>
            </a:r>
            <a:endParaRPr lang="en-US" altLang="zh-CN" sz="2400" dirty="0">
              <a:latin typeface="MS PGothic" panose="020B0600070205080204" pitchFamily="34" charset="-128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＝</a:t>
            </a:r>
            <a:r>
              <a:rPr lang="zh-CN" altLang="en-US" sz="2400" dirty="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消費者余剰</a:t>
            </a:r>
            <a:r>
              <a:rPr lang="en-US" sz="2400" dirty="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225</a:t>
            </a:r>
            <a:endParaRPr lang="en-US" altLang="zh-CN" sz="2400" dirty="0">
              <a:effectLst/>
              <a:latin typeface="MS PGothic" panose="020B0600070205080204" pitchFamily="34" charset="-128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r>
              <a:rPr lang="ja-JP" altLang="en-US" sz="2400"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　＋</a:t>
            </a:r>
            <a:r>
              <a:rPr lang="zh-CN" altLang="en-US" sz="2400" dirty="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生産者余剰</a:t>
            </a:r>
            <a:r>
              <a:rPr lang="en-US" sz="2400" dirty="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2,025</a:t>
            </a:r>
            <a:endParaRPr lang="en-US" altLang="zh-CN" sz="2400" dirty="0">
              <a:effectLst/>
              <a:latin typeface="MS PGothic" panose="020B0600070205080204" pitchFamily="34" charset="-128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r>
              <a:rPr lang="ja-JP" altLang="en-US" sz="24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　</a:t>
            </a:r>
            <a:r>
              <a:rPr lang="en-US" altLang="zh-CN" sz="2400" dirty="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−</a:t>
            </a:r>
            <a:r>
              <a:rPr lang="zh-CN" altLang="en-US" sz="2400" dirty="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輸出補助金</a:t>
            </a:r>
            <a:r>
              <a:rPr lang="ja-JP" altLang="en-US" sz="24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の</a:t>
            </a:r>
            <a:r>
              <a:rPr lang="zh-CN" altLang="en-US" sz="2400" dirty="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支出額</a:t>
            </a:r>
            <a:r>
              <a:rPr lang="en-US" altLang="zh-CN" sz="2400" dirty="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300</a:t>
            </a:r>
          </a:p>
          <a:p>
            <a:r>
              <a:rPr lang="ja-JP" altLang="en-US" sz="2400"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＝</a:t>
            </a:r>
            <a:r>
              <a:rPr lang="en-US" altLang="ja-JP" sz="2400" dirty="0"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1,950</a:t>
            </a:r>
          </a:p>
          <a:p>
            <a:endParaRPr lang="en-US" altLang="ja-JP" sz="2400" dirty="0">
              <a:effectLst/>
              <a:latin typeface="MS PGothic" panose="020B0600070205080204" pitchFamily="34" charset="-128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endParaRPr lang="en-US" altLang="ja-JP" sz="2400" dirty="0">
              <a:latin typeface="MS PGothic" panose="020B0600070205080204" pitchFamily="34" charset="-128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r>
              <a:rPr lang="ja-JP" sz="24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厚生損失</a:t>
            </a:r>
            <a:endParaRPr lang="en-US" altLang="ja-JP" sz="2400" dirty="0">
              <a:effectLst/>
              <a:latin typeface="MS PGothic" panose="020B0600070205080204" pitchFamily="34" charset="-128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r>
              <a:rPr lang="ja-JP" altLang="en-US" sz="2400" b="1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＝</a:t>
            </a:r>
            <a:r>
              <a:rPr lang="ja-JP" sz="2400" b="1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黒い小さな</a:t>
            </a:r>
            <a:r>
              <a:rPr lang="en-US" sz="2400" b="1" dirty="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2</a:t>
            </a:r>
            <a:r>
              <a:rPr lang="ja-JP" sz="2400" b="1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つの三角形</a:t>
            </a:r>
            <a:r>
              <a:rPr lang="en-JP" sz="2400" dirty="0">
                <a:effectLst/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endParaRPr lang="en-US" altLang="ja-JP" sz="2400" dirty="0">
              <a:effectLst/>
              <a:latin typeface="MS PGothic" panose="020B0600070205080204" pitchFamily="34" charset="-128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r>
              <a:rPr lang="ja-JP" altLang="en-US" sz="2400"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＝</a:t>
            </a:r>
            <a:r>
              <a:rPr lang="en-US" altLang="ja-JP" sz="2400" dirty="0"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50</a:t>
            </a:r>
            <a:endParaRPr lang="en-US" altLang="ja-JP" sz="2400" dirty="0">
              <a:effectLst/>
              <a:latin typeface="MS PGothic" panose="020B0600070205080204" pitchFamily="34" charset="-128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9008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3BAB09-004B-5AB8-1ADD-A45AA61EA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本章の問いの答え</a:t>
            </a:r>
            <a:endParaRPr lang="en-JP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2315FE-DA01-38CA-FC1B-8F8C8AE2B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JP" dirty="0"/>
              <a:t>本章：</a:t>
            </a:r>
            <a:r>
              <a:rPr lang="zh-CN" altLang="en-US" dirty="0"/>
              <a:t>小国</a:t>
            </a:r>
            <a:r>
              <a:rPr lang="ja-JP" altLang="en-US"/>
              <a:t>を</a:t>
            </a:r>
            <a:r>
              <a:rPr lang="zh-CN" altLang="en-US" dirty="0"/>
              <a:t>仮定</a:t>
            </a:r>
            <a:r>
              <a:rPr lang="ja-JP" altLang="en-US"/>
              <a:t>し，</a:t>
            </a:r>
            <a:r>
              <a:rPr lang="zh-CN" altLang="en-US" dirty="0"/>
              <a:t>輸入</a:t>
            </a:r>
            <a:r>
              <a:rPr lang="ja-JP" altLang="en-US"/>
              <a:t>と</a:t>
            </a:r>
            <a:r>
              <a:rPr lang="zh-CN" altLang="en-US" dirty="0"/>
              <a:t>輸出双方</a:t>
            </a:r>
            <a:r>
              <a:rPr lang="ja-JP" altLang="en-US"/>
              <a:t>に</a:t>
            </a:r>
            <a:r>
              <a:rPr lang="zh-CN" altLang="en-US" dirty="0"/>
              <a:t>関</a:t>
            </a:r>
            <a:r>
              <a:rPr lang="ja-JP" altLang="en-US"/>
              <a:t>する</a:t>
            </a:r>
            <a:r>
              <a:rPr lang="zh-CN" altLang="en-US" dirty="0"/>
              <a:t>貿易政策</a:t>
            </a:r>
            <a:r>
              <a:rPr lang="ja-JP" altLang="en-US"/>
              <a:t>の</a:t>
            </a:r>
            <a:r>
              <a:rPr lang="zh-CN" altLang="en-US" dirty="0"/>
              <a:t>部分均衡分析</a:t>
            </a:r>
            <a:endParaRPr lang="en-US" altLang="zh-CN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zh-CN" altLang="en-US" dirty="0"/>
              <a:t>まとめ：輸入・輸出</a:t>
            </a:r>
            <a:r>
              <a:rPr lang="ja-JP" altLang="en-US"/>
              <a:t>のいずれについても</a:t>
            </a:r>
            <a:r>
              <a:rPr lang="zh-CN" altLang="en-US" dirty="0"/>
              <a:t>貿易制限的</a:t>
            </a:r>
            <a:r>
              <a:rPr lang="ja-JP" altLang="en-US"/>
              <a:t>な</a:t>
            </a:r>
            <a:r>
              <a:rPr lang="zh-CN" altLang="en-US" dirty="0"/>
              <a:t>政策</a:t>
            </a:r>
            <a:r>
              <a:rPr lang="ja-JP" altLang="en-US"/>
              <a:t>は</a:t>
            </a:r>
            <a:r>
              <a:rPr lang="zh-CN" altLang="en-US" dirty="0"/>
              <a:t>厚生損失</a:t>
            </a:r>
            <a:r>
              <a:rPr lang="ja-JP" altLang="en-US"/>
              <a:t>を</a:t>
            </a:r>
            <a:r>
              <a:rPr lang="zh-CN" altLang="en-US" dirty="0"/>
              <a:t>生</a:t>
            </a:r>
            <a:r>
              <a:rPr lang="ja-JP" altLang="en-US"/>
              <a:t>む</a:t>
            </a:r>
            <a:endParaRPr lang="en-US" altLang="ja-JP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zh-CN" altLang="en-US" dirty="0"/>
              <a:t>貿易制限的</a:t>
            </a:r>
            <a:r>
              <a:rPr lang="ja-JP" altLang="en-US"/>
              <a:t>な</a:t>
            </a:r>
            <a:r>
              <a:rPr lang="zh-CN" altLang="en-US" dirty="0"/>
              <a:t>政策</a:t>
            </a:r>
            <a:r>
              <a:rPr lang="ja-JP" altLang="en-US"/>
              <a:t>がなく</a:t>
            </a:r>
            <a:r>
              <a:rPr lang="zh-CN" altLang="en-US" dirty="0"/>
              <a:t>自由</a:t>
            </a:r>
            <a:r>
              <a:rPr lang="ja-JP" altLang="en-US"/>
              <a:t>に</a:t>
            </a:r>
            <a:r>
              <a:rPr lang="zh-CN" altLang="en-US" dirty="0"/>
              <a:t>輸出入</a:t>
            </a:r>
            <a:r>
              <a:rPr lang="ja-JP" altLang="en-US"/>
              <a:t>できることが，</a:t>
            </a:r>
            <a:r>
              <a:rPr lang="zh-CN" altLang="en-US" dirty="0"/>
              <a:t>総余剰</a:t>
            </a:r>
            <a:r>
              <a:rPr lang="ja-JP" altLang="en-US"/>
              <a:t>を</a:t>
            </a:r>
            <a:r>
              <a:rPr lang="zh-CN" altLang="en-US" dirty="0"/>
              <a:t>最大化</a:t>
            </a:r>
            <a:r>
              <a:rPr lang="ja-JP" altLang="en-US"/>
              <a:t>する</a:t>
            </a:r>
            <a:r>
              <a:rPr lang="zh-CN" altLang="en-US" dirty="0"/>
              <a:t>観点</a:t>
            </a:r>
            <a:r>
              <a:rPr lang="ja-JP" altLang="en-US"/>
              <a:t>からは</a:t>
            </a:r>
            <a:r>
              <a:rPr lang="zh-CN" altLang="en-US" dirty="0"/>
              <a:t>望</a:t>
            </a:r>
            <a:r>
              <a:rPr lang="ja-JP" altLang="en-US"/>
              <a:t>ましい</a:t>
            </a:r>
            <a:endParaRPr lang="en-US" altLang="ja-JP" dirty="0"/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</a:t>
            </a:r>
            <a:r>
              <a:rPr lang="ja-JP" altLang="en-US">
                <a:sym typeface="Wingdings" pitchFamily="2" charset="2"/>
              </a:rPr>
              <a:t>この</a:t>
            </a:r>
            <a:r>
              <a:rPr lang="zh-CN" altLang="en-US" dirty="0">
                <a:sym typeface="Wingdings" pitchFamily="2" charset="2"/>
              </a:rPr>
              <a:t>観点</a:t>
            </a:r>
            <a:r>
              <a:rPr lang="ja-JP" altLang="en-US">
                <a:sym typeface="Wingdings" pitchFamily="2" charset="2"/>
              </a:rPr>
              <a:t>からは，</a:t>
            </a:r>
            <a:r>
              <a:rPr lang="zh-CN" altLang="en-US" dirty="0">
                <a:sym typeface="Wingdings" pitchFamily="2" charset="2"/>
              </a:rPr>
              <a:t>農産物</a:t>
            </a:r>
            <a:r>
              <a:rPr lang="ja-JP" altLang="en-US">
                <a:sym typeface="Wingdings" pitchFamily="2" charset="2"/>
              </a:rPr>
              <a:t>の</a:t>
            </a:r>
            <a:r>
              <a:rPr lang="zh-CN" altLang="en-US" dirty="0">
                <a:sym typeface="Wingdings" pitchFamily="2" charset="2"/>
              </a:rPr>
              <a:t>輸入</a:t>
            </a:r>
            <a:r>
              <a:rPr lang="ja-JP" altLang="en-US">
                <a:sym typeface="Wingdings" pitchFamily="2" charset="2"/>
              </a:rPr>
              <a:t>を</a:t>
            </a:r>
            <a:r>
              <a:rPr lang="zh-CN" altLang="en-US" dirty="0">
                <a:sym typeface="Wingdings" pitchFamily="2" charset="2"/>
              </a:rPr>
              <a:t>制限</a:t>
            </a:r>
            <a:r>
              <a:rPr lang="ja-JP" altLang="en-US">
                <a:sym typeface="Wingdings" pitchFamily="2" charset="2"/>
              </a:rPr>
              <a:t>することで，</a:t>
            </a:r>
            <a:r>
              <a:rPr lang="zh-CN" altLang="en-US" dirty="0">
                <a:sym typeface="Wingdings" pitchFamily="2" charset="2"/>
              </a:rPr>
              <a:t>食料自給率</a:t>
            </a:r>
            <a:r>
              <a:rPr lang="ja-JP" altLang="en-US">
                <a:sym typeface="Wingdings" pitchFamily="2" charset="2"/>
              </a:rPr>
              <a:t>を</a:t>
            </a:r>
            <a:r>
              <a:rPr lang="zh-CN" altLang="en-US" dirty="0">
                <a:sym typeface="Wingdings" pitchFamily="2" charset="2"/>
              </a:rPr>
              <a:t>上</a:t>
            </a:r>
            <a:r>
              <a:rPr lang="ja-JP" altLang="en-US">
                <a:sym typeface="Wingdings" pitchFamily="2" charset="2"/>
              </a:rPr>
              <a:t>げるべきという</a:t>
            </a:r>
            <a:r>
              <a:rPr lang="zh-CN" altLang="en-US" dirty="0">
                <a:sym typeface="Wingdings" pitchFamily="2" charset="2"/>
              </a:rPr>
              <a:t>主張</a:t>
            </a:r>
            <a:r>
              <a:rPr lang="ja-JP" altLang="en-US">
                <a:sym typeface="Wingdings" pitchFamily="2" charset="2"/>
              </a:rPr>
              <a:t>は</a:t>
            </a:r>
            <a:r>
              <a:rPr lang="zh-CN" altLang="en-US" dirty="0">
                <a:sym typeface="Wingdings" pitchFamily="2" charset="2"/>
              </a:rPr>
              <a:t>支持</a:t>
            </a:r>
            <a:r>
              <a:rPr lang="ja-JP" altLang="en-US">
                <a:sym typeface="Wingdings" pitchFamily="2" charset="2"/>
              </a:rPr>
              <a:t>されない。</a:t>
            </a:r>
            <a:endParaRPr lang="en-JP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DF121D-753D-8AF6-E218-7BCE80181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3B5B-4D98-3640-AE9D-0B488B8E4F8B}" type="slidenum">
              <a:rPr lang="en-JP" smtClean="0"/>
              <a:t>44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144296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D37EB-C5F6-02C7-E3AD-AD8DBBB1D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部分均衡分析</a:t>
            </a:r>
            <a:endParaRPr lang="en-JP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E42DA-A724-716C-C2EE-8BD80DAC5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＜本章＞</a:t>
            </a:r>
            <a:r>
              <a:rPr lang="ja-JP" altLang="en-US" dirty="0"/>
              <a:t>　</a:t>
            </a:r>
            <a:r>
              <a:rPr lang="zh-CN" altLang="en-US" dirty="0"/>
              <a:t>貿易政策</a:t>
            </a:r>
            <a:r>
              <a:rPr lang="ja-JP" altLang="en-US"/>
              <a:t>の</a:t>
            </a:r>
            <a:r>
              <a:rPr lang="zh-CN" altLang="en-US" dirty="0"/>
              <a:t>効果</a:t>
            </a:r>
            <a:r>
              <a:rPr lang="ja-JP" altLang="en-US"/>
              <a:t>を</a:t>
            </a:r>
            <a:r>
              <a:rPr lang="zh-CN" altLang="en-US" dirty="0"/>
              <a:t>説明</a:t>
            </a:r>
            <a:r>
              <a:rPr lang="ja-JP" altLang="en-US"/>
              <a:t>するために</a:t>
            </a:r>
            <a:r>
              <a:rPr lang="zh-CN" altLang="en-US" dirty="0"/>
              <a:t>特定</a:t>
            </a:r>
            <a:r>
              <a:rPr lang="ja-JP" altLang="en-US"/>
              <a:t>の</a:t>
            </a:r>
            <a:r>
              <a:rPr lang="zh-CN" altLang="en-US" dirty="0"/>
              <a:t>財</a:t>
            </a:r>
            <a:r>
              <a:rPr lang="en-US" altLang="zh-CN" dirty="0"/>
              <a:t>(</a:t>
            </a:r>
            <a:r>
              <a:rPr lang="ja-JP" altLang="en-US"/>
              <a:t>レモン</a:t>
            </a:r>
            <a:r>
              <a:rPr lang="en-US" altLang="ja-JP" dirty="0"/>
              <a:t>) </a:t>
            </a:r>
            <a:r>
              <a:rPr lang="ja-JP" altLang="en-US"/>
              <a:t>の</a:t>
            </a:r>
            <a:r>
              <a:rPr lang="zh-CN" altLang="en-US" dirty="0"/>
              <a:t>市場</a:t>
            </a:r>
            <a:r>
              <a:rPr lang="ja-JP" altLang="en-US"/>
              <a:t>のみを</a:t>
            </a:r>
            <a:r>
              <a:rPr lang="zh-CN" altLang="en-US" dirty="0"/>
              <a:t>考慮</a:t>
            </a:r>
            <a:r>
              <a:rPr lang="ja-JP" altLang="en-US"/>
              <a:t>した</a:t>
            </a:r>
            <a:r>
              <a:rPr lang="zh-CN" altLang="en-US" dirty="0"/>
              <a:t>部分均衡分析</a:t>
            </a:r>
            <a:r>
              <a:rPr lang="ja-JP" altLang="en-US"/>
              <a:t>を</a:t>
            </a:r>
            <a:r>
              <a:rPr lang="zh-CN" altLang="en-US" dirty="0"/>
              <a:t>行</a:t>
            </a:r>
            <a:r>
              <a:rPr lang="ja-JP" altLang="en-US"/>
              <a:t>う。</a:t>
            </a:r>
            <a:endParaRPr lang="en-JP" dirty="0"/>
          </a:p>
          <a:p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部分均衡分析</a:t>
            </a:r>
            <a:r>
              <a:rPr lang="ja-JP" altLang="en-US"/>
              <a:t>では，レモン</a:t>
            </a:r>
            <a:r>
              <a:rPr lang="zh-CN" altLang="en-US" dirty="0"/>
              <a:t>以外</a:t>
            </a:r>
            <a:r>
              <a:rPr lang="ja-JP" altLang="en-US"/>
              <a:t>の</a:t>
            </a:r>
            <a:r>
              <a:rPr lang="zh-CN" altLang="en-US" dirty="0"/>
              <a:t>財</a:t>
            </a:r>
            <a:r>
              <a:rPr lang="ja-JP" altLang="en-US"/>
              <a:t>の</a:t>
            </a:r>
            <a:r>
              <a:rPr lang="zh-CN" altLang="en-US" dirty="0"/>
              <a:t>市場</a:t>
            </a:r>
            <a:r>
              <a:rPr lang="ja-JP" altLang="en-US"/>
              <a:t>は</a:t>
            </a:r>
            <a:r>
              <a:rPr lang="zh-CN" altLang="en-US" dirty="0"/>
              <a:t>無視</a:t>
            </a:r>
            <a:r>
              <a:rPr lang="ja-JP" altLang="en-US"/>
              <a:t>して</a:t>
            </a:r>
            <a:r>
              <a:rPr lang="zh-CN" altLang="en-US" dirty="0"/>
              <a:t>分析</a:t>
            </a:r>
            <a:r>
              <a:rPr lang="ja-JP" altLang="en-US"/>
              <a:t>を</a:t>
            </a:r>
            <a:r>
              <a:rPr lang="zh-CN" altLang="en-US" dirty="0"/>
              <a:t>行</a:t>
            </a:r>
            <a:r>
              <a:rPr lang="ja-JP" altLang="en-US"/>
              <a:t>う。</a:t>
            </a:r>
            <a:endParaRPr lang="en-US" altLang="ja-JP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実際</a:t>
            </a:r>
            <a:r>
              <a:rPr lang="ja-JP" altLang="en-US"/>
              <a:t>には</a:t>
            </a:r>
            <a:r>
              <a:rPr lang="zh-CN" altLang="en-US" dirty="0"/>
              <a:t>市場</a:t>
            </a:r>
            <a:r>
              <a:rPr lang="ja-JP" altLang="en-US"/>
              <a:t>は</a:t>
            </a:r>
            <a:r>
              <a:rPr lang="zh-CN" altLang="en-US" dirty="0"/>
              <a:t>相互</a:t>
            </a:r>
            <a:r>
              <a:rPr lang="ja-JP" altLang="en-US"/>
              <a:t>に</a:t>
            </a:r>
            <a:r>
              <a:rPr lang="zh-CN" altLang="en-US" dirty="0"/>
              <a:t>影響</a:t>
            </a:r>
            <a:r>
              <a:rPr lang="ja-JP" altLang="en-US"/>
              <a:t>しあっている</a:t>
            </a:r>
            <a:r>
              <a:rPr lang="zh-CN" altLang="en-US" dirty="0"/>
              <a:t>可能性</a:t>
            </a:r>
            <a:r>
              <a:rPr lang="ja-JP" altLang="en-US"/>
              <a:t>があるが</a:t>
            </a:r>
            <a:r>
              <a:rPr lang="zh-CN" altLang="en-US" dirty="0"/>
              <a:t>本章</a:t>
            </a:r>
            <a:r>
              <a:rPr lang="ja-JP" altLang="en-US"/>
              <a:t>では，</a:t>
            </a:r>
            <a:r>
              <a:rPr lang="zh-CN" altLang="en-US" dirty="0"/>
              <a:t>部分均衡分析</a:t>
            </a:r>
            <a:r>
              <a:rPr lang="ja-JP" altLang="en-US"/>
              <a:t>を</a:t>
            </a:r>
            <a:r>
              <a:rPr lang="zh-CN" altLang="en-US" dirty="0"/>
              <a:t>採用</a:t>
            </a:r>
            <a:r>
              <a:rPr lang="ja-JP" altLang="en-US"/>
              <a:t>し， その</a:t>
            </a:r>
            <a:r>
              <a:rPr lang="zh-CN" altLang="en-US" dirty="0"/>
              <a:t>他</a:t>
            </a:r>
            <a:r>
              <a:rPr lang="ja-JP" altLang="en-US"/>
              <a:t>の</a:t>
            </a:r>
            <a:r>
              <a:rPr lang="zh-CN" altLang="en-US" dirty="0"/>
              <a:t>財</a:t>
            </a:r>
            <a:r>
              <a:rPr lang="ja-JP" altLang="en-US"/>
              <a:t>の</a:t>
            </a:r>
            <a:r>
              <a:rPr lang="zh-CN" altLang="en-US" dirty="0"/>
              <a:t>市場</a:t>
            </a:r>
            <a:r>
              <a:rPr lang="ja-JP" altLang="en-US"/>
              <a:t>がレモンの</a:t>
            </a:r>
            <a:r>
              <a:rPr lang="zh-CN" altLang="en-US" dirty="0"/>
              <a:t>市場</a:t>
            </a:r>
            <a:r>
              <a:rPr lang="ja-JP" altLang="en-US"/>
              <a:t>に</a:t>
            </a:r>
            <a:r>
              <a:rPr lang="zh-CN" altLang="en-US" dirty="0"/>
              <a:t>与</a:t>
            </a:r>
            <a:r>
              <a:rPr lang="ja-JP" altLang="en-US"/>
              <a:t>える</a:t>
            </a:r>
            <a:r>
              <a:rPr lang="zh-CN" altLang="en-US" dirty="0"/>
              <a:t>影響</a:t>
            </a:r>
            <a:r>
              <a:rPr lang="ja-JP" altLang="en-US"/>
              <a:t>は</a:t>
            </a:r>
            <a:r>
              <a:rPr lang="zh-CN" altLang="en-US" dirty="0"/>
              <a:t>無視</a:t>
            </a:r>
            <a:r>
              <a:rPr lang="ja-JP" altLang="en-US"/>
              <a:t>する。</a:t>
            </a:r>
            <a:endParaRPr lang="en-US" altLang="ja-JP" dirty="0"/>
          </a:p>
          <a:p>
            <a:endParaRPr lang="en-JP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F50F1-77AD-2FE2-A595-E5D9912C5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3B5B-4D98-3640-AE9D-0B488B8E4F8B}" type="slidenum">
              <a:rPr lang="en-JP" smtClean="0"/>
              <a:t>5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612794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783CF-90E8-69DF-8CEF-1082E382E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小国の仮定</a:t>
            </a:r>
            <a:endParaRPr lang="en-JP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9CA47-F9C7-DDB2-4312-ED7656A99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＜本章＞</a:t>
            </a:r>
            <a:r>
              <a:rPr lang="ja-JP" altLang="en-US" dirty="0"/>
              <a:t>　</a:t>
            </a:r>
            <a:r>
              <a:rPr lang="zh-CN" altLang="en-US" dirty="0"/>
              <a:t>貿易当事国</a:t>
            </a:r>
            <a:r>
              <a:rPr lang="ja-JP" altLang="en-US" dirty="0"/>
              <a:t>が</a:t>
            </a:r>
            <a:r>
              <a:rPr lang="zh-CN" altLang="en-US" dirty="0">
                <a:solidFill>
                  <a:srgbClr val="0432FF"/>
                </a:solidFill>
              </a:rPr>
              <a:t>小国</a:t>
            </a:r>
            <a:r>
              <a:rPr lang="ja-JP" altLang="en-US" dirty="0"/>
              <a:t>であると</a:t>
            </a:r>
            <a:r>
              <a:rPr lang="zh-CN" altLang="en-US" dirty="0"/>
              <a:t>仮定</a:t>
            </a:r>
            <a:r>
              <a:rPr lang="ja-JP" altLang="en-US" dirty="0"/>
              <a:t>。</a:t>
            </a:r>
            <a:endParaRPr lang="en-US" altLang="ja-JP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小国</a:t>
            </a:r>
            <a:r>
              <a:rPr lang="ja-JP" altLang="en-US" dirty="0"/>
              <a:t>とは，</a:t>
            </a:r>
            <a:r>
              <a:rPr lang="zh-CN" altLang="en-US" u="sng" dirty="0">
                <a:solidFill>
                  <a:srgbClr val="0432FF"/>
                </a:solidFill>
              </a:rPr>
              <a:t>国際価格</a:t>
            </a:r>
            <a:r>
              <a:rPr lang="ja-JP" altLang="en-US" u="sng" dirty="0">
                <a:solidFill>
                  <a:srgbClr val="0432FF"/>
                </a:solidFill>
              </a:rPr>
              <a:t>に</a:t>
            </a:r>
            <a:r>
              <a:rPr lang="zh-CN" altLang="en-US" u="sng" dirty="0">
                <a:solidFill>
                  <a:srgbClr val="0432FF"/>
                </a:solidFill>
              </a:rPr>
              <a:t>影響</a:t>
            </a:r>
            <a:r>
              <a:rPr lang="ja-JP" altLang="en-US" u="sng" dirty="0">
                <a:solidFill>
                  <a:srgbClr val="0432FF"/>
                </a:solidFill>
              </a:rPr>
              <a:t>を</a:t>
            </a:r>
            <a:r>
              <a:rPr lang="zh-CN" altLang="en-US" u="sng" dirty="0">
                <a:solidFill>
                  <a:srgbClr val="0432FF"/>
                </a:solidFill>
              </a:rPr>
              <a:t>与</a:t>
            </a:r>
            <a:r>
              <a:rPr lang="ja-JP" altLang="en-US" u="sng" dirty="0">
                <a:solidFill>
                  <a:srgbClr val="0432FF"/>
                </a:solidFill>
              </a:rPr>
              <a:t>えない</a:t>
            </a:r>
            <a:r>
              <a:rPr lang="zh-CN" altLang="en-US" dirty="0"/>
              <a:t>国</a:t>
            </a:r>
            <a:r>
              <a:rPr lang="ja-JP" altLang="en-US" dirty="0"/>
              <a:t>のこと。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この</a:t>
            </a:r>
            <a:r>
              <a:rPr lang="zh-CN" altLang="en-US" dirty="0"/>
              <a:t>小国</a:t>
            </a:r>
            <a:r>
              <a:rPr lang="ja-JP" altLang="en-US" dirty="0"/>
              <a:t>の</a:t>
            </a:r>
            <a:r>
              <a:rPr lang="zh-CN" altLang="en-US" dirty="0"/>
              <a:t>仮定</a:t>
            </a:r>
            <a:r>
              <a:rPr lang="ja-JP" altLang="en-US" dirty="0"/>
              <a:t>を</a:t>
            </a:r>
            <a:r>
              <a:rPr lang="zh-CN" altLang="en-US" dirty="0"/>
              <a:t>置</a:t>
            </a:r>
            <a:r>
              <a:rPr lang="ja-JP" altLang="en-US" dirty="0"/>
              <a:t>くことで， </a:t>
            </a:r>
            <a:r>
              <a:rPr lang="zh-CN" altLang="en-US" dirty="0"/>
              <a:t>貿易政策</a:t>
            </a:r>
            <a:r>
              <a:rPr lang="ja-JP" altLang="en-US" dirty="0"/>
              <a:t>による</a:t>
            </a:r>
            <a:r>
              <a:rPr lang="zh-CN" altLang="en-US" dirty="0"/>
              <a:t>国際価格</a:t>
            </a:r>
            <a:r>
              <a:rPr lang="ja-JP" altLang="en-US" dirty="0"/>
              <a:t>の</a:t>
            </a:r>
            <a:r>
              <a:rPr lang="zh-CN" altLang="en-US" dirty="0"/>
              <a:t>変化</a:t>
            </a:r>
            <a:r>
              <a:rPr lang="ja-JP" altLang="en-US" dirty="0"/>
              <a:t>を</a:t>
            </a:r>
            <a:r>
              <a:rPr lang="zh-CN" altLang="en-US" dirty="0"/>
              <a:t>考慮</a:t>
            </a:r>
            <a:r>
              <a:rPr lang="ja-JP" altLang="en-US" dirty="0"/>
              <a:t>しなくてすむため，</a:t>
            </a:r>
            <a:r>
              <a:rPr lang="zh-CN" altLang="en-US" dirty="0"/>
              <a:t>分析</a:t>
            </a:r>
            <a:r>
              <a:rPr lang="ja-JP" altLang="en-US" dirty="0"/>
              <a:t>が</a:t>
            </a:r>
            <a:r>
              <a:rPr lang="zh-CN" altLang="en-US" dirty="0"/>
              <a:t>容易</a:t>
            </a:r>
            <a:r>
              <a:rPr lang="ja-JP" altLang="en-US" dirty="0"/>
              <a:t>になる。</a:t>
            </a:r>
            <a:endParaRPr lang="en-JP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5E6B0A-C37B-247B-9AB5-F3E825AFB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3B5B-4D98-3640-AE9D-0B488B8E4F8B}" type="slidenum">
              <a:rPr lang="en-JP" smtClean="0"/>
              <a:t>6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547629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F5503-A040-6F6C-3703-772BD4512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例）レモン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CD0CF-B07A-B3B5-5A0B-BEAB2E0A1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日本</a:t>
            </a:r>
            <a:r>
              <a:rPr lang="ja-JP" altLang="en-US"/>
              <a:t>では，</a:t>
            </a:r>
            <a:r>
              <a:rPr lang="en-US" altLang="ja-JP" dirty="0">
                <a:solidFill>
                  <a:srgbClr val="0432FF"/>
                </a:solidFill>
              </a:rPr>
              <a:t>1964</a:t>
            </a:r>
            <a:r>
              <a:rPr lang="zh-CN" altLang="en-US" dirty="0">
                <a:solidFill>
                  <a:srgbClr val="0432FF"/>
                </a:solidFill>
              </a:rPr>
              <a:t>年</a:t>
            </a:r>
            <a:r>
              <a:rPr lang="ja-JP" altLang="en-US">
                <a:solidFill>
                  <a:srgbClr val="0432FF"/>
                </a:solidFill>
              </a:rPr>
              <a:t>の</a:t>
            </a:r>
            <a:r>
              <a:rPr lang="zh-CN" altLang="en-US" dirty="0">
                <a:solidFill>
                  <a:srgbClr val="0432FF"/>
                </a:solidFill>
              </a:rPr>
              <a:t>輸入自由化</a:t>
            </a:r>
            <a:r>
              <a:rPr lang="ja-JP" altLang="en-US"/>
              <a:t>の</a:t>
            </a:r>
            <a:r>
              <a:rPr lang="zh-CN" altLang="en-US" dirty="0"/>
              <a:t>結果，国産</a:t>
            </a:r>
            <a:r>
              <a:rPr lang="ja-JP" altLang="en-US"/>
              <a:t>レモンの</a:t>
            </a:r>
            <a:r>
              <a:rPr lang="zh-CN" altLang="en-US" dirty="0"/>
              <a:t>生産</a:t>
            </a:r>
            <a:r>
              <a:rPr lang="ja-JP" altLang="en-US"/>
              <a:t>は</a:t>
            </a:r>
            <a:r>
              <a:rPr lang="zh-CN" altLang="en-US" dirty="0"/>
              <a:t>激減</a:t>
            </a:r>
            <a:r>
              <a:rPr lang="ja-JP" altLang="en-US"/>
              <a:t>。</a:t>
            </a:r>
            <a:endParaRPr lang="en-US" altLang="ja-JP" dirty="0"/>
          </a:p>
          <a:p>
            <a:r>
              <a:rPr lang="zh-CN" altLang="en-US" dirty="0"/>
              <a:t>現在，日本</a:t>
            </a:r>
            <a:r>
              <a:rPr lang="ja-JP" altLang="en-US"/>
              <a:t>で</a:t>
            </a:r>
            <a:r>
              <a:rPr lang="zh-CN" altLang="en-US" dirty="0"/>
              <a:t>出回</a:t>
            </a:r>
            <a:r>
              <a:rPr lang="ja-JP" altLang="en-US"/>
              <a:t>るレモンの</a:t>
            </a:r>
            <a:r>
              <a:rPr lang="zh-CN" altLang="en-US" dirty="0"/>
              <a:t>多</a:t>
            </a:r>
            <a:r>
              <a:rPr lang="ja-JP" altLang="en-US"/>
              <a:t>くがアメリカやチリからの</a:t>
            </a:r>
            <a:r>
              <a:rPr lang="zh-CN" altLang="en-US" dirty="0"/>
              <a:t>輸入</a:t>
            </a:r>
            <a:r>
              <a:rPr lang="ja-JP" altLang="en-US"/>
              <a:t>レモン。</a:t>
            </a:r>
            <a:endParaRPr lang="en-US" altLang="ja-JP" dirty="0"/>
          </a:p>
          <a:p>
            <a:r>
              <a:rPr lang="ja-JP" altLang="en-US"/>
              <a:t>しかし，</a:t>
            </a:r>
            <a:r>
              <a:rPr lang="en-US" altLang="ja-JP" dirty="0"/>
              <a:t>80 </a:t>
            </a:r>
            <a:r>
              <a:rPr lang="zh-CN" altLang="en-US" dirty="0"/>
              <a:t>年代頃</a:t>
            </a:r>
            <a:r>
              <a:rPr lang="ja-JP" altLang="en-US"/>
              <a:t>から</a:t>
            </a:r>
            <a:r>
              <a:rPr lang="zh-CN" altLang="en-US" dirty="0"/>
              <a:t>国産</a:t>
            </a:r>
            <a:r>
              <a:rPr lang="ja-JP" altLang="en-US"/>
              <a:t>レモンが</a:t>
            </a:r>
            <a:r>
              <a:rPr lang="zh-CN" altLang="en-US" dirty="0"/>
              <a:t>再評価</a:t>
            </a:r>
            <a:r>
              <a:rPr lang="ja-JP" altLang="en-US"/>
              <a:t>され，</a:t>
            </a:r>
            <a:r>
              <a:rPr lang="zh-CN" altLang="en-US" dirty="0"/>
              <a:t>広島県</a:t>
            </a:r>
            <a:r>
              <a:rPr lang="ja-JP" altLang="en-US"/>
              <a:t>や</a:t>
            </a:r>
            <a:r>
              <a:rPr lang="zh-CN" altLang="en-US" dirty="0"/>
              <a:t>愛媛県</a:t>
            </a:r>
            <a:r>
              <a:rPr lang="ja-JP" altLang="en-US"/>
              <a:t>をはじめとする</a:t>
            </a:r>
            <a:r>
              <a:rPr lang="zh-CN" altLang="en-US" dirty="0"/>
              <a:t>産地</a:t>
            </a:r>
            <a:r>
              <a:rPr lang="ja-JP" altLang="en-US"/>
              <a:t>でいまでも</a:t>
            </a:r>
            <a:r>
              <a:rPr lang="zh-CN" altLang="en-US" dirty="0"/>
              <a:t>国産</a:t>
            </a:r>
            <a:r>
              <a:rPr lang="ja-JP" altLang="en-US"/>
              <a:t>レモンの</a:t>
            </a:r>
            <a:r>
              <a:rPr lang="zh-CN" altLang="en-US" dirty="0"/>
              <a:t>生産</a:t>
            </a:r>
            <a:r>
              <a:rPr lang="ja-JP" altLang="en-US"/>
              <a:t>が</a:t>
            </a:r>
            <a:r>
              <a:rPr lang="zh-CN" altLang="en-US" dirty="0"/>
              <a:t>行</a:t>
            </a:r>
            <a:r>
              <a:rPr lang="ja-JP" altLang="en-US"/>
              <a:t>われている。</a:t>
            </a:r>
            <a:endParaRPr lang="en-US" altLang="ja-JP" dirty="0"/>
          </a:p>
          <a:p>
            <a:endParaRPr lang="en-US" dirty="0"/>
          </a:p>
          <a:p>
            <a:pPr marL="0" indent="0">
              <a:buNone/>
            </a:pPr>
            <a:r>
              <a:rPr lang="en-JP" dirty="0"/>
              <a:t>以下，</a:t>
            </a:r>
            <a:r>
              <a:rPr lang="ja-JP" altLang="en-US"/>
              <a:t>レモンの</a:t>
            </a:r>
            <a:r>
              <a:rPr lang="zh-CN" altLang="en-US" dirty="0"/>
              <a:t>品質</a:t>
            </a:r>
            <a:r>
              <a:rPr lang="ja-JP" altLang="en-US"/>
              <a:t>は</a:t>
            </a:r>
            <a:r>
              <a:rPr lang="zh-CN" altLang="en-US" dirty="0"/>
              <a:t>均質</a:t>
            </a:r>
            <a:r>
              <a:rPr lang="ja-JP" altLang="en-US"/>
              <a:t>であると</a:t>
            </a:r>
            <a:r>
              <a:rPr lang="zh-CN" altLang="en-US" dirty="0"/>
              <a:t>仮定</a:t>
            </a:r>
            <a:r>
              <a:rPr lang="ja-JP" altLang="en-US"/>
              <a:t>して</a:t>
            </a:r>
            <a:r>
              <a:rPr lang="zh-CN" altLang="en-US" dirty="0"/>
              <a:t>分析。</a:t>
            </a:r>
            <a:endParaRPr lang="en-JP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BAC53-2ADE-D0F5-AF0A-EA6E7A811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3B5B-4D98-3640-AE9D-0B488B8E4F8B}" type="slidenum">
              <a:rPr lang="en-JP" smtClean="0"/>
              <a:t>7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536808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2FA01-5899-9D7C-D1B5-50BD4B0D4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レモンの需要・供給（貿易開始前）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746681-D6B1-4CA4-DB79-6BEF1D9D59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 algn="just">
                  <a:buNone/>
                </a:pPr>
                <a:r>
                  <a:rPr lang="zh-CN" altLang="en-US" sz="3200" kern="100" dirty="0">
                    <a:effectLst/>
                    <a:cs typeface="Arial" panose="020B0604020202020204" pitchFamily="34" charset="0"/>
                  </a:rPr>
                  <a:t>価格</a:t>
                </a:r>
                <a:r>
                  <a:rPr lang="ja-JP" altLang="en-US" sz="3200" kern="100" dirty="0">
                    <a:effectLst/>
                    <a:cs typeface="Arial" panose="020B0604020202020204" pitchFamily="34" charset="0"/>
                  </a:rPr>
                  <a:t>を</a:t>
                </a:r>
                <a:r>
                  <a:rPr lang="en-US" sz="3200" kern="100" dirty="0">
                    <a:effectLst/>
                    <a:cs typeface="Arial" panose="020B0604020202020204" pitchFamily="34" charset="0"/>
                  </a:rPr>
                  <a:t>P</a:t>
                </a:r>
                <a:r>
                  <a:rPr lang="ja-JP" altLang="en-US" sz="3200" kern="100" dirty="0">
                    <a:cs typeface="Arial" panose="020B0604020202020204" pitchFamily="34" charset="0"/>
                  </a:rPr>
                  <a:t>と</a:t>
                </a:r>
                <a:r>
                  <a:rPr lang="ja-JP" altLang="en-JP" sz="3200" kern="100" dirty="0">
                    <a:cs typeface="Arial" panose="020B0604020202020204" pitchFamily="34" charset="0"/>
                  </a:rPr>
                  <a:t>し</a:t>
                </a:r>
                <a:r>
                  <a:rPr lang="ja-JP" altLang="en-US" sz="3200" kern="100" dirty="0">
                    <a:cs typeface="Arial" panose="020B0604020202020204" pitchFamily="34" charset="0"/>
                  </a:rPr>
                  <a:t>，貿易開始前の国内需要と国内供給を以下で表せるとする。</a:t>
                </a:r>
                <a:endParaRPr lang="en-US" altLang="ja-JP" sz="3200" kern="100" dirty="0"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endParaRPr lang="ja-JP" altLang="en-US" sz="3200" kern="100" dirty="0">
                  <a:effectLst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zh-CN" altLang="en-US" sz="3200" kern="100" dirty="0">
                    <a:effectLst/>
                    <a:cs typeface="Arial" panose="020B0604020202020204" pitchFamily="34" charset="0"/>
                  </a:rPr>
                  <a:t>国内需要（</a:t>
                </a:r>
                <a:r>
                  <a:rPr lang="en-US" sz="3200" kern="100" dirty="0">
                    <a:effectLst/>
                    <a:cs typeface="Arial" panose="020B0604020202020204" pitchFamily="34" charset="0"/>
                  </a:rPr>
                  <a:t>D）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kern="100" smtClean="0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m:t>𝐷</m:t>
                      </m:r>
                      <m:r>
                        <a:rPr lang="en-US" sz="3200" i="1" kern="100" smtClean="0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en-JP" sz="3200" i="1" kern="100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 i="1" kern="100" smtClean="0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 kern="100" smtClean="0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3200" i="1" kern="100" smtClean="0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en-US" sz="3200" i="1" kern="100" smtClean="0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m:t>+100</m:t>
                      </m:r>
                    </m:oMath>
                  </m:oMathPara>
                </a14:m>
                <a:endParaRPr lang="en-JP" sz="3200" i="1" kern="100" dirty="0">
                  <a:effectLst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endParaRPr lang="en-JP" sz="3200" kern="100" dirty="0">
                  <a:effectLst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ja-JP" sz="3200" kern="100" dirty="0">
                    <a:effectLst/>
                    <a:cs typeface="Arial" panose="020B0604020202020204" pitchFamily="34" charset="0"/>
                  </a:rPr>
                  <a:t>国内供給（</a:t>
                </a:r>
                <a:r>
                  <a:rPr lang="en-US" sz="3200" kern="100" dirty="0">
                    <a:effectLst/>
                    <a:cs typeface="Arial" panose="020B0604020202020204" pitchFamily="34" charset="0"/>
                  </a:rPr>
                  <a:t>S</a:t>
                </a:r>
                <a:r>
                  <a:rPr lang="ja-JP" sz="3200" kern="100" dirty="0">
                    <a:effectLst/>
                    <a:cs typeface="Arial" panose="020B0604020202020204" pitchFamily="34" charset="0"/>
                  </a:rPr>
                  <a:t>）</a:t>
                </a:r>
                <a:endParaRPr lang="en-JP" sz="3200" kern="100" dirty="0">
                  <a:effectLst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kern="100" smtClean="0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en-US" sz="3200" i="1" kern="100" smtClean="0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JP" sz="3200" i="1" kern="100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 i="1" kern="100" smtClean="0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 kern="100" smtClean="0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3200" i="1" kern="100" smtClean="0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m:t>𝑃</m:t>
                      </m:r>
                    </m:oMath>
                  </m:oMathPara>
                </a14:m>
                <a:endParaRPr lang="en-JP" sz="3200" i="1" kern="100" dirty="0">
                  <a:effectLst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endParaRPr lang="en-US" altLang="ja-JP" sz="3200" i="1" kern="100" dirty="0">
                  <a:effectLst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ja-JP" altLang="en-US" sz="3200" kern="100" dirty="0">
                    <a:effectLst/>
                    <a:cs typeface="Arial" panose="020B0604020202020204" pitchFamily="34" charset="0"/>
                  </a:rPr>
                  <a:t>このとき，</a:t>
                </a:r>
                <a:r>
                  <a:rPr lang="zh-CN" altLang="en-US" sz="3200" kern="100" dirty="0">
                    <a:effectLst/>
                    <a:cs typeface="Arial" panose="020B0604020202020204" pitchFamily="34" charset="0"/>
                  </a:rPr>
                  <a:t>市場価格</a:t>
                </a:r>
                <a:r>
                  <a:rPr lang="ja-JP" altLang="en-US" sz="3200" kern="100" dirty="0">
                    <a:effectLst/>
                    <a:cs typeface="Arial" panose="020B0604020202020204" pitchFamily="34" charset="0"/>
                  </a:rPr>
                  <a:t>は </a:t>
                </a:r>
                <a:r>
                  <a:rPr lang="en-US" altLang="ja-JP" sz="3200" kern="100" dirty="0">
                    <a:effectLst/>
                    <a:cs typeface="Arial" panose="020B0604020202020204" pitchFamily="34" charset="0"/>
                  </a:rPr>
                  <a:t>100 </a:t>
                </a:r>
                <a:r>
                  <a:rPr lang="zh-CN" altLang="en-US" sz="3200" kern="100" dirty="0">
                    <a:effectLst/>
                    <a:cs typeface="Arial" panose="020B0604020202020204" pitchFamily="34" charset="0"/>
                  </a:rPr>
                  <a:t>円，均衡取引量</a:t>
                </a:r>
                <a:r>
                  <a:rPr lang="ja-JP" altLang="en-US" sz="3200" kern="100" dirty="0">
                    <a:effectLst/>
                    <a:cs typeface="Arial" panose="020B0604020202020204" pitchFamily="34" charset="0"/>
                  </a:rPr>
                  <a:t>は </a:t>
                </a:r>
                <a:r>
                  <a:rPr lang="en-US" altLang="ja-JP" sz="3200" kern="100" dirty="0">
                    <a:effectLst/>
                    <a:cs typeface="Arial" panose="020B0604020202020204" pitchFamily="34" charset="0"/>
                  </a:rPr>
                  <a:t>50 </a:t>
                </a:r>
                <a:r>
                  <a:rPr lang="zh-CN" altLang="en-US" sz="3200" kern="100" dirty="0">
                    <a:effectLst/>
                    <a:cs typeface="Arial" panose="020B0604020202020204" pitchFamily="34" charset="0"/>
                  </a:rPr>
                  <a:t>個</a:t>
                </a:r>
                <a:r>
                  <a:rPr lang="ja-JP" altLang="en-US" sz="3200" kern="100" dirty="0">
                    <a:effectLst/>
                    <a:cs typeface="Arial" panose="020B0604020202020204" pitchFamily="34" charset="0"/>
                  </a:rPr>
                  <a:t>となる。</a:t>
                </a:r>
                <a:r>
                  <a:rPr lang="en-US" sz="3200" kern="100" dirty="0">
                    <a:effectLst/>
                    <a:ea typeface="MS Mincho" panose="02020609040205080304" pitchFamily="49" charset="-128"/>
                    <a:cs typeface="Arial" panose="020B0604020202020204" pitchFamily="34" charset="0"/>
                  </a:rPr>
                  <a:t> （</a:t>
                </a:r>
                <a14:m>
                  <m:oMath xmlns:m="http://schemas.openxmlformats.org/officeDocument/2006/math">
                    <m:r>
                      <a:rPr lang="en-US" sz="3200" i="1" kern="100" smtClean="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3200" i="1" kern="100" smtClean="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b="0" i="1" kern="100" smtClean="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3200" i="1" kern="100">
                        <a:latin typeface="Cambria Math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rPr>
                      <m:t>の</m:t>
                    </m:r>
                    <m:r>
                      <a:rPr lang="en-US" sz="3200" i="1" kern="100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rPr>
                      <m:t>とき</m:t>
                    </m:r>
                    <m:r>
                      <a:rPr lang="en-US" sz="3200" i="1" kern="100">
                        <a:latin typeface="Cambria Math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rPr>
                      <m:t>）</m:t>
                    </m:r>
                  </m:oMath>
                </a14:m>
                <a:endParaRPr lang="en-JP" sz="3200" kern="100" dirty="0">
                  <a:effectLst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746681-D6B1-4CA4-DB79-6BEF1D9D59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3779" r="-362"/>
                </a:stretch>
              </a:blipFill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604360-9F22-D729-702D-6D07B4E5A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3B5B-4D98-3640-AE9D-0B488B8E4F8B}" type="slidenum">
              <a:rPr lang="en-JP" smtClean="0"/>
              <a:t>8</a:t>
            </a:fld>
            <a:endParaRPr lang="en-JP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0D40009-F4A7-41B9-0280-D608897369D8}"/>
                  </a:ext>
                </a:extLst>
              </p:cNvPr>
              <p:cNvSpPr txBox="1"/>
              <p:nvPr/>
            </p:nvSpPr>
            <p:spPr>
              <a:xfrm>
                <a:off x="8610600" y="3571887"/>
                <a:ext cx="2743200" cy="610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kern="100" smtClean="0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n-JP" sz="1800" i="1" kern="100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i="1" kern="100" smtClean="0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 kern="100" smtClean="0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1800" i="1" kern="100" smtClean="0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en-US" sz="1800" i="1" kern="100" smtClean="0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m:t>+100=</m:t>
                      </m:r>
                      <m:f>
                        <m:fPr>
                          <m:ctrlPr>
                            <a:rPr lang="en-JP" i="1" kern="10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i="1" kern="10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i="1" kern="10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i="1" kern="10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m:t>𝑃</m:t>
                      </m:r>
                    </m:oMath>
                  </m:oMathPara>
                </a14:m>
                <a:endParaRPr lang="en-JP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0D40009-F4A7-41B9-0280-D60889736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3571887"/>
                <a:ext cx="2743200" cy="610936"/>
              </a:xfrm>
              <a:prstGeom prst="rect">
                <a:avLst/>
              </a:prstGeom>
              <a:blipFill>
                <a:blip r:embed="rId3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ight Brace 34">
            <a:extLst>
              <a:ext uri="{FF2B5EF4-FFF2-40B4-BE49-F238E27FC236}">
                <a16:creationId xmlns:a16="http://schemas.microsoft.com/office/drawing/2014/main" id="{9E7E3540-DF8C-E850-EF27-FA2726A67835}"/>
              </a:ext>
            </a:extLst>
          </p:cNvPr>
          <p:cNvSpPr/>
          <p:nvPr/>
        </p:nvSpPr>
        <p:spPr>
          <a:xfrm>
            <a:off x="7581418" y="2974694"/>
            <a:ext cx="1029182" cy="1967696"/>
          </a:xfrm>
          <a:prstGeom prst="rightBrace">
            <a:avLst/>
          </a:prstGeom>
          <a:ln w="38100">
            <a:solidFill>
              <a:srgbClr val="0432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419311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52ACE-41FE-9452-7E1B-A7FDAAA17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需要曲線と消費者余剰</a:t>
            </a:r>
            <a:endParaRPr lang="en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632D9C-2C37-C698-27F1-E36A128DBA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ja-JP" altLang="en-US" sz="2400" kern="100" dirty="0">
                    <a:cs typeface="Arial" panose="020B0604020202020204" pitchFamily="34" charset="0"/>
                  </a:rPr>
                  <a:t>需要曲線</a:t>
                </a:r>
                <a:endParaRPr lang="en-US" altLang="ja-JP" sz="2400" kern="100" dirty="0">
                  <a:effectLst/>
                  <a:cs typeface="Arial" panose="020B0604020202020204" pitchFamily="34" charset="0"/>
                </a:endParaRPr>
              </a:p>
              <a:p>
                <a:pPr algn="just"/>
                <a:r>
                  <a:rPr lang="ja-JP" sz="2400" kern="100" dirty="0">
                    <a:effectLst/>
                    <a:cs typeface="Arial" panose="020B0604020202020204" pitchFamily="34" charset="0"/>
                  </a:rPr>
                  <a:t>国内需要を</a:t>
                </a:r>
                <a14:m>
                  <m:oMath xmlns:m="http://schemas.openxmlformats.org/officeDocument/2006/math">
                    <m:r>
                      <a:rPr lang="en-US" sz="2400" i="1" kern="10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2400" i="1" kern="10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en-JP" sz="2400" i="1" kern="100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 kern="100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 kern="100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400" i="1" kern="10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2400" i="1" kern="10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rPr>
                      <m:t>+100</m:t>
                    </m:r>
                  </m:oMath>
                </a14:m>
                <a:r>
                  <a:rPr lang="ja-JP" sz="2400" kern="100" dirty="0">
                    <a:effectLst/>
                    <a:cs typeface="Arial" panose="020B0604020202020204" pitchFamily="34" charset="0"/>
                  </a:rPr>
                  <a:t>と仮定していたため</a:t>
                </a:r>
                <a:r>
                  <a:rPr lang="ja-JP" altLang="en-US" sz="2400" kern="100" dirty="0">
                    <a:effectLst/>
                    <a:cs typeface="Arial" panose="020B0604020202020204" pitchFamily="34" charset="0"/>
                  </a:rPr>
                  <a:t>，</a:t>
                </a:r>
                <a:r>
                  <a:rPr lang="ja-JP" sz="2400" b="1" kern="100" dirty="0">
                    <a:solidFill>
                      <a:srgbClr val="FF0000"/>
                    </a:solidFill>
                    <a:effectLst/>
                    <a:cs typeface="Arial" panose="020B0604020202020204" pitchFamily="34" charset="0"/>
                  </a:rPr>
                  <a:t>図</a:t>
                </a:r>
                <a:r>
                  <a:rPr lang="en-US" altLang="ja-JP" sz="2400" b="1" kern="100" dirty="0">
                    <a:solidFill>
                      <a:srgbClr val="FF0000"/>
                    </a:solidFill>
                    <a:effectLst/>
                    <a:cs typeface="Arial" panose="020B0604020202020204" pitchFamily="34" charset="0"/>
                  </a:rPr>
                  <a:t>8-</a:t>
                </a:r>
                <a:r>
                  <a:rPr lang="en-US" sz="2400" b="1" kern="100" dirty="0">
                    <a:solidFill>
                      <a:srgbClr val="FF0000"/>
                    </a:solidFill>
                    <a:effectLst/>
                    <a:cs typeface="Arial" panose="020B0604020202020204" pitchFamily="34" charset="0"/>
                  </a:rPr>
                  <a:t>1</a:t>
                </a:r>
                <a:r>
                  <a:rPr lang="ja-JP" sz="2400" kern="100" dirty="0">
                    <a:effectLst/>
                    <a:cs typeface="Arial" panose="020B0604020202020204" pitchFamily="34" charset="0"/>
                  </a:rPr>
                  <a:t>に示した右下がりの需要曲線</a:t>
                </a:r>
                <a14:m>
                  <m:oMath xmlns:m="http://schemas.openxmlformats.org/officeDocument/2006/math">
                    <m:r>
                      <a:rPr lang="en-US" sz="2400" i="1" kern="10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2400" i="1" kern="10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rPr>
                      <m:t>=−2</m:t>
                    </m:r>
                    <m:r>
                      <a:rPr lang="en-US" sz="2400" i="1" kern="10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2400" i="1" kern="10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rPr>
                      <m:t>+200</m:t>
                    </m:r>
                  </m:oMath>
                </a14:m>
                <a:r>
                  <a:rPr lang="ja-JP" sz="2400" kern="100" dirty="0">
                    <a:effectLst/>
                    <a:cs typeface="Arial" panose="020B0604020202020204" pitchFamily="34" charset="0"/>
                  </a:rPr>
                  <a:t>が描ける。</a:t>
                </a:r>
                <a:endParaRPr lang="en-US" altLang="ja-JP" sz="2400" kern="100" dirty="0"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ja-JP" altLang="en-US" sz="2400" kern="100" dirty="0">
                    <a:effectLst/>
                    <a:cs typeface="Arial" panose="020B0604020202020204" pitchFamily="34" charset="0"/>
                  </a:rPr>
                  <a:t>支払い意思額</a:t>
                </a:r>
                <a:endParaRPr lang="en-US" altLang="ja-JP" sz="2400" kern="100" dirty="0">
                  <a:effectLst/>
                  <a:cs typeface="Arial" panose="020B0604020202020204" pitchFamily="34" charset="0"/>
                </a:endParaRPr>
              </a:p>
              <a:p>
                <a:pPr algn="just"/>
                <a:r>
                  <a:rPr lang="ja-JP" sz="2400" kern="100" dirty="0">
                    <a:effectLst/>
                    <a:cs typeface="Arial" panose="020B0604020202020204" pitchFamily="34" charset="0"/>
                  </a:rPr>
                  <a:t>需要曲線は消費者の支払い意思額を示しており</a:t>
                </a:r>
                <a:r>
                  <a:rPr lang="ja-JP" altLang="en-US" sz="2400" kern="100" dirty="0">
                    <a:effectLst/>
                    <a:cs typeface="Arial" panose="020B0604020202020204" pitchFamily="34" charset="0"/>
                  </a:rPr>
                  <a:t>，</a:t>
                </a:r>
                <a:r>
                  <a:rPr lang="ja-JP" sz="2400" kern="100" dirty="0">
                    <a:effectLst/>
                    <a:cs typeface="Arial" panose="020B0604020202020204" pitchFamily="34" charset="0"/>
                  </a:rPr>
                  <a:t>需要曲線の下の台形の面積が支払い意思額の総額（</a:t>
                </a:r>
                <a:r>
                  <a:rPr lang="en-US" sz="2400" kern="100" dirty="0" err="1">
                    <a:effectLst/>
                    <a:cs typeface="Arial" panose="020B0604020202020204" pitchFamily="34" charset="0"/>
                  </a:rPr>
                  <a:t>a+c</a:t>
                </a:r>
                <a:r>
                  <a:rPr lang="ja-JP" sz="2400" kern="100" dirty="0">
                    <a:effectLst/>
                    <a:cs typeface="Arial" panose="020B0604020202020204" pitchFamily="34" charset="0"/>
                  </a:rPr>
                  <a:t>）になる。台形の面積の公式から</a:t>
                </a:r>
                <a:r>
                  <a:rPr lang="ja-JP" altLang="en-US" sz="2400" kern="100" dirty="0">
                    <a:effectLst/>
                    <a:cs typeface="Arial" panose="020B0604020202020204" pitchFamily="3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sz="2400" i="1" kern="10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rPr>
                      <m:t>(200+100)×50×</m:t>
                    </m:r>
                    <m:f>
                      <m:fPr>
                        <m:ctrlPr>
                          <a:rPr lang="en-JP" sz="2400" i="1" kern="100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 kern="100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 kern="100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400" i="1" kern="10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rPr>
                      <m:t>=7500</m:t>
                    </m:r>
                  </m:oMath>
                </a14:m>
                <a:r>
                  <a:rPr lang="ja-JP" sz="2400" kern="100" dirty="0">
                    <a:effectLst/>
                    <a:cs typeface="Arial" panose="020B0604020202020204" pitchFamily="34" charset="0"/>
                  </a:rPr>
                  <a:t>円となる。</a:t>
                </a:r>
                <a:endParaRPr lang="en-US" altLang="ja-JP" sz="2400" kern="100" dirty="0">
                  <a:effectLst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ja-JP" altLang="en-US" sz="2400" kern="100" dirty="0">
                    <a:cs typeface="Arial" panose="020B0604020202020204" pitchFamily="34" charset="0"/>
                  </a:rPr>
                  <a:t>支払い総額</a:t>
                </a:r>
                <a:endParaRPr lang="en-JP" sz="2400" kern="100" dirty="0">
                  <a:effectLst/>
                  <a:cs typeface="Arial" panose="020B0604020202020204" pitchFamily="34" charset="0"/>
                </a:endParaRPr>
              </a:p>
              <a:p>
                <a:pPr algn="just"/>
                <a:r>
                  <a:rPr lang="ja-JP" sz="2400" kern="100" dirty="0">
                    <a:effectLst/>
                    <a:cs typeface="Arial" panose="020B0604020202020204" pitchFamily="34" charset="0"/>
                  </a:rPr>
                  <a:t>一方</a:t>
                </a:r>
                <a:r>
                  <a:rPr lang="ja-JP" altLang="en-US" sz="2400" kern="100" dirty="0">
                    <a:effectLst/>
                    <a:cs typeface="Arial" panose="020B0604020202020204" pitchFamily="34" charset="0"/>
                  </a:rPr>
                  <a:t>，</a:t>
                </a:r>
                <a:r>
                  <a:rPr lang="ja-JP" sz="2400" kern="100" dirty="0">
                    <a:effectLst/>
                    <a:cs typeface="Arial" panose="020B0604020202020204" pitchFamily="34" charset="0"/>
                  </a:rPr>
                  <a:t>消費者が実際に支払うのは市場価格</a:t>
                </a:r>
                <a:r>
                  <a:rPr lang="en-US" sz="2400" kern="100" dirty="0">
                    <a:effectLst/>
                    <a:cs typeface="Arial" panose="020B0604020202020204" pitchFamily="34" charset="0"/>
                  </a:rPr>
                  <a:t>100</a:t>
                </a:r>
                <a:r>
                  <a:rPr lang="ja-JP" sz="2400" kern="100" dirty="0">
                    <a:effectLst/>
                    <a:cs typeface="Arial" panose="020B0604020202020204" pitchFamily="34" charset="0"/>
                  </a:rPr>
                  <a:t>円である。市場全体では</a:t>
                </a:r>
                <a:r>
                  <a:rPr lang="ja-JP" altLang="en-US" sz="2400" kern="100" dirty="0">
                    <a:effectLst/>
                    <a:cs typeface="Arial" panose="020B0604020202020204" pitchFamily="34" charset="0"/>
                  </a:rPr>
                  <a:t>，</a:t>
                </a:r>
                <a:r>
                  <a:rPr lang="ja-JP" sz="2400" kern="100" dirty="0">
                    <a:effectLst/>
                    <a:cs typeface="Arial" panose="020B0604020202020204" pitchFamily="34" charset="0"/>
                  </a:rPr>
                  <a:t>市場価格</a:t>
                </a:r>
                <a:r>
                  <a:rPr lang="en-US" sz="2400" kern="100" dirty="0">
                    <a:effectLst/>
                    <a:cs typeface="Arial" panose="020B0604020202020204" pitchFamily="34" charset="0"/>
                  </a:rPr>
                  <a:t>100</a:t>
                </a:r>
                <a:r>
                  <a:rPr lang="ja-JP" sz="2400" kern="100" dirty="0">
                    <a:effectLst/>
                    <a:cs typeface="Arial" panose="020B0604020202020204" pitchFamily="34" charset="0"/>
                  </a:rPr>
                  <a:t>円と購入数量</a:t>
                </a:r>
                <a:r>
                  <a:rPr lang="en-US" sz="2400" kern="100" dirty="0">
                    <a:effectLst/>
                    <a:cs typeface="Arial" panose="020B0604020202020204" pitchFamily="34" charset="0"/>
                  </a:rPr>
                  <a:t>50</a:t>
                </a:r>
                <a:r>
                  <a:rPr lang="ja-JP" sz="2400" kern="100" dirty="0">
                    <a:effectLst/>
                    <a:cs typeface="Arial" panose="020B0604020202020204" pitchFamily="34" charset="0"/>
                  </a:rPr>
                  <a:t>個を掛け合わせれば得られるので</a:t>
                </a:r>
                <a:r>
                  <a:rPr lang="ja-JP" altLang="en-US" sz="2400" kern="100" dirty="0">
                    <a:effectLst/>
                    <a:cs typeface="Arial" panose="020B0604020202020204" pitchFamily="3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sz="2400" i="1" kern="10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rPr>
                      <m:t>50×100=5000</m:t>
                    </m:r>
                  </m:oMath>
                </a14:m>
                <a:r>
                  <a:rPr lang="ja-JP" sz="2400" kern="100" dirty="0">
                    <a:effectLst/>
                    <a:cs typeface="Arial" panose="020B0604020202020204" pitchFamily="34" charset="0"/>
                  </a:rPr>
                  <a:t>円が支払い総額になる。グラフでは市場価格の下の長方形</a:t>
                </a:r>
                <a:r>
                  <a:rPr lang="en-US" sz="2400" kern="100" dirty="0">
                    <a:effectLst/>
                    <a:cs typeface="Arial" panose="020B0604020202020204" pitchFamily="34" charset="0"/>
                  </a:rPr>
                  <a:t>c</a:t>
                </a:r>
                <a:r>
                  <a:rPr lang="ja-JP" sz="2400" kern="100" dirty="0">
                    <a:effectLst/>
                    <a:cs typeface="Arial" panose="020B0604020202020204" pitchFamily="34" charset="0"/>
                  </a:rPr>
                  <a:t>に当たる。</a:t>
                </a:r>
                <a:endParaRPr lang="en-JP" sz="2400" kern="100" dirty="0">
                  <a:effectLst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632D9C-2C37-C698-27F1-E36A128DBA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907" r="-844"/>
                </a:stretch>
              </a:blipFill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9BDCD0-AA94-A878-0AB6-38A7F3A90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3B5B-4D98-3640-AE9D-0B488B8E4F8B}" type="slidenum">
              <a:rPr lang="en-JP" smtClean="0"/>
              <a:t>9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636186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3205</Words>
  <Application>Microsoft Macintosh PowerPoint</Application>
  <PresentationFormat>Widescreen</PresentationFormat>
  <Paragraphs>338</Paragraphs>
  <Slides>44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MS Mincho</vt:lpstr>
      <vt:lpstr>MS PGothic</vt:lpstr>
      <vt:lpstr>Apple Color Emoji</vt:lpstr>
      <vt:lpstr>Arial</vt:lpstr>
      <vt:lpstr>Calibri</vt:lpstr>
      <vt:lpstr>Cambria Math</vt:lpstr>
      <vt:lpstr>Wingdings</vt:lpstr>
      <vt:lpstr>Office Theme</vt:lpstr>
      <vt:lpstr>第8章 貿易政策 （基礎編）</vt:lpstr>
      <vt:lpstr>PowerPoint Presentation</vt:lpstr>
      <vt:lpstr>本章の問い</vt:lpstr>
      <vt:lpstr>1 貿易の部分均衡分析</vt:lpstr>
      <vt:lpstr>部分均衡分析</vt:lpstr>
      <vt:lpstr>小国の仮定</vt:lpstr>
      <vt:lpstr>例）レモン</vt:lpstr>
      <vt:lpstr>レモンの需要・供給（貿易開始前）</vt:lpstr>
      <vt:lpstr>需要曲線と消費者余剰</vt:lpstr>
      <vt:lpstr>PowerPoint Presentation</vt:lpstr>
      <vt:lpstr>供給曲線と生産者余剰</vt:lpstr>
      <vt:lpstr>供給曲線と生産者余剰</vt:lpstr>
      <vt:lpstr>生産者余剰</vt:lpstr>
      <vt:lpstr>PowerPoint Presentation</vt:lpstr>
      <vt:lpstr>総余剰</vt:lpstr>
      <vt:lpstr>PowerPoint Presentation</vt:lpstr>
      <vt:lpstr>2 輸入に対する政策の効果</vt:lpstr>
      <vt:lpstr>分析上の仮定</vt:lpstr>
      <vt:lpstr>余剰の変化</vt:lpstr>
      <vt:lpstr>貿易利益</vt:lpstr>
      <vt:lpstr>PowerPoint Presentation</vt:lpstr>
      <vt:lpstr>輸入関税</vt:lpstr>
      <vt:lpstr>従量関税</vt:lpstr>
      <vt:lpstr>PowerPoint Presentation</vt:lpstr>
      <vt:lpstr>輸入関税の効果</vt:lpstr>
      <vt:lpstr>PowerPoint Presentation</vt:lpstr>
      <vt:lpstr>PowerPoint Presentation</vt:lpstr>
      <vt:lpstr>PowerPoint Presentation</vt:lpstr>
      <vt:lpstr>輸入数量制限</vt:lpstr>
      <vt:lpstr>輸入数量制限の効果</vt:lpstr>
      <vt:lpstr>PowerPoint Presentation</vt:lpstr>
      <vt:lpstr>PowerPoint Presentation</vt:lpstr>
      <vt:lpstr>PowerPoint Presentation</vt:lpstr>
      <vt:lpstr>輸入関税と数量制限の比較</vt:lpstr>
      <vt:lpstr>3 輸出に対する政策の効果</vt:lpstr>
      <vt:lpstr>チリの国内生産・国内消費・輸出</vt:lpstr>
      <vt:lpstr>PowerPoint Presentation</vt:lpstr>
      <vt:lpstr>輸出税（export tax）</vt:lpstr>
      <vt:lpstr>PowerPoint Presentation</vt:lpstr>
      <vt:lpstr>分析</vt:lpstr>
      <vt:lpstr>輸出補助金（export subsidy）</vt:lpstr>
      <vt:lpstr>分析</vt:lpstr>
      <vt:lpstr>PowerPoint Presentation</vt:lpstr>
      <vt:lpstr>本章の問いの答え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田中　鮎夢</dc:creator>
  <cp:lastModifiedBy>Ayumu Tanaka</cp:lastModifiedBy>
  <cp:revision>179</cp:revision>
  <cp:lastPrinted>2023-11-21T04:12:50Z</cp:lastPrinted>
  <dcterms:created xsi:type="dcterms:W3CDTF">2022-12-03T12:36:26Z</dcterms:created>
  <dcterms:modified xsi:type="dcterms:W3CDTF">2026-03-17T12:55:45Z</dcterms:modified>
</cp:coreProperties>
</file>