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74" r:id="rId6"/>
    <p:sldId id="275" r:id="rId7"/>
    <p:sldId id="278" r:id="rId8"/>
    <p:sldId id="280" r:id="rId9"/>
    <p:sldId id="277" r:id="rId10"/>
    <p:sldId id="281" r:id="rId11"/>
    <p:sldId id="276" r:id="rId12"/>
    <p:sldId id="282" r:id="rId13"/>
    <p:sldId id="283" r:id="rId14"/>
    <p:sldId id="284" r:id="rId15"/>
    <p:sldId id="261" r:id="rId16"/>
    <p:sldId id="260" r:id="rId17"/>
    <p:sldId id="262" r:id="rId18"/>
    <p:sldId id="263" r:id="rId19"/>
    <p:sldId id="264" r:id="rId20"/>
    <p:sldId id="265" r:id="rId21"/>
    <p:sldId id="266" r:id="rId22"/>
    <p:sldId id="267" r:id="rId23"/>
    <p:sldId id="268" r:id="rId24"/>
    <p:sldId id="269" r:id="rId25"/>
    <p:sldId id="270" r:id="rId26"/>
    <p:sldId id="271" r:id="rId27"/>
    <p:sldId id="272"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0" autoAdjust="0"/>
    <p:restoredTop sz="95890" autoAdjust="0"/>
  </p:normalViewPr>
  <p:slideViewPr>
    <p:cSldViewPr snapToGrid="0">
      <p:cViewPr varScale="1">
        <p:scale>
          <a:sx n="116" d="100"/>
          <a:sy n="116" d="100"/>
        </p:scale>
        <p:origin x="22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05:00.7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1,'3047'0,"-3013"0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07:18.0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0,'4'0,"6"0,5 0,9 0,5 0,1 0,0 0,0 0,-2 0,-1 0,-5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08:07.80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1,'3268'0,"-3244"0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08:10.411"/>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1,'2215'0,"-1851"12,22 1,165-14,-526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08:13.36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0 127,'4754'0,"-4714"-2,52-9,31-1,325-13,2 0,-77 1,-51 2,-68 16,-202 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08:22.33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0,'494'26,"33"-1,733-25,-1233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08:32.45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1,'15'1,"-1"1,0 0,23 7,6 1,54 14,-71-16,1-2,-1 0,54 4,39 2,-79-7,51 2,111-8,-181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08:44.28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0,'20'9,"0"-1,0 0,1-2,41 7,91 3,-71-9,440 4,-314-14,-134 3,-52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5:10:19.882"/>
    </inkml:context>
    <inkml:brush xml:id="br0">
      <inkml:brushProperty name="width" value="0.2" units="cm"/>
      <inkml:brushProperty name="height" value="0.2" units="cm"/>
      <inkml:brushProperty name="color" value="#E71224"/>
    </inkml:brush>
  </inkml:definitions>
  <inkml:trace contextRef="#ctx0" brushRef="#br0">1 5220 24575,'57'-66'0,"-21"21"0,885-916-371,72 62-180,-568 521 469,494-398 7,-676 594 37,522-292 1,314-25 364,-138 70 176,138-73-179,-1055 493-1689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5:10:21.700"/>
    </inkml:context>
    <inkml:brush xml:id="br0">
      <inkml:brushProperty name="width" value="0.2" units="cm"/>
      <inkml:brushProperty name="height" value="0.2" units="cm"/>
      <inkml:brushProperty name="color" value="#E71224"/>
    </inkml:brush>
  </inkml:definitions>
  <inkml:trace contextRef="#ctx0" brushRef="#br0">1 4829 24575,'1'-9'0,"0"0"0,1 0 0,0 1 0,1-1 0,0 0 0,0 1 0,1 0 0,6-11 0,6-16 0,523-1155-584,91-221 211,-295 546 373,-227 599 333,57-166 291,-158 399-624,-2-1 0,0 0 0,-3 1 0,0-1 0,-2 0 0,-8-54 0,-4 21 0,8 49 0,0-1 0,-1-29 0,5-51-1365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5:13:46.142"/>
    </inkml:context>
    <inkml:brush xml:id="br0">
      <inkml:brushProperty name="width" value="0.2" units="cm"/>
      <inkml:brushProperty name="height" value="0.2" units="cm"/>
      <inkml:brushProperty name="color" value="#33CCFF"/>
    </inkml:brush>
  </inkml:definitions>
  <inkml:trace contextRef="#ctx0" brushRef="#br0">2040 1033 24575,'-22'0'0,"-38"-2"0,1 3 0,-1 3 0,1 3 0,-71 16 0,91-15 0,0-1 0,-48 1 0,-13 2 0,8-1 0,-175-6 0,132-5 0,69-1 0,0-3 0,0-2 0,1-4 0,0-2 0,1-3 0,1-3 0,-81-37 0,117 45 0,2-2 0,-1 0 0,-31-24 0,46 30 0,1-1 0,0-1 0,0 0 0,1 0 0,0-1 0,1 0 0,0 0 0,1-1 0,-7-14 0,-2-9 0,-16-52 0,29 78 0,0-1 0,1 0 0,0 0 0,1 0 0,0 0 0,0 0 0,1 0 0,1 0 0,-1 0 0,5-17 0,0 16 0,1 0 0,0 0 0,0 1 0,1 0 0,1 1 0,0-1 0,0 1 0,17-14 0,1-2 0,13-14 0,3 1 0,1 3 0,1 1 0,2 2 0,2 2 0,71-33 0,-76 42 0,1 1 0,1 2 0,1 2 0,0 2 0,1 3 0,1 1 0,0 2 0,64-2 0,835 12 0,-858 3 0,1 4 0,-1 3 0,-1 4 0,-1 4 0,0 4 0,105 45 0,1 18 0,-132-56 0,3-2 0,0-3 0,82 21 0,-120-42 0,-10-2 0,0 1 0,-1 0 0,0 1 0,28 13 0,-39-16 0,0 0 0,0 1 0,-1-1 0,0 1 0,1 0 0,-1 0 0,0 0 0,0 0 0,-1 1 0,1-1 0,-1 1 0,0 0 0,1 0 0,-2 0 0,1 0 0,0 0 0,-1 0 0,0 0 0,0 0 0,0 0 0,0 1 0,-1 7 0,0-1 0,0 1 0,-1-1 0,-1 1 0,0-1 0,0 1 0,-1-1 0,-1 0 0,0 0 0,0 0 0,-1-1 0,0 1 0,-1-1 0,-13 16 0,3-6 0,-1 0 0,0-2 0,-2 0 0,0-1 0,-28 18 0,1-4 0,-1-1 0,-59 26 0,50-34 0,-1-1 0,-1-4 0,-76 14 0,45-11 0,87-20 0,-32 9 0,-1-2 0,0-1 0,-59 2 0,-382-10-1365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05:11.80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0 125,'1'-1,"-1"0,1 0,0 0,0 0,-1 0,1 0,0 0,0 0,0 1,0-1,0 0,0 0,0 1,0-1,0 1,0-1,0 1,1-1,-1 1,0 0,0-1,1 1,-1 0,1 0,42-7,-33 6,364-29,-174 19,3-5,457-28,2 57,177 93,-326-36,-275-31,-184-25,-38-10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15:25.091"/>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0,'516'27,"17"-1,963-28,-1474 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15:29.57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0,'27'2,"0"0,27 7,40 3,162-10,-134-3,-100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15:31.57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1,'1218'0,"-1186"0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15:42.0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27,'236'13,"2"1,95-41,13 1,1477 27,-1758-1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15:47.9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78,'6'-4,"2"0,-1 1,0-1,1 1,0 1,-1-1,1 1,0 1,14-2,8-3,18-6,-1 2,1 2,98-4,201 13,-326-1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15:49.8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51,'47'0,"131"1,279-34,-364 22,164 3,-225 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5:17:23.824"/>
    </inkml:context>
    <inkml:brush xml:id="br0">
      <inkml:brushProperty name="width" value="0.05" units="cm"/>
      <inkml:brushProperty name="height" value="0.05" units="cm"/>
      <inkml:brushProperty name="color" value="#33CCFF"/>
    </inkml:brush>
  </inkml:definitions>
  <inkml:trace contextRef="#ctx0" brushRef="#br0">962 1111 24575,'-49'2'0,"1"3"0,-59 13 0,74-11 0,-1 0 0,1-3 0,-1-1 0,0-1 0,0-2 0,-54-6 0,63 1 0,0 0 0,1-2 0,0 0 0,-37-18 0,50 19 0,0 0 0,0-1 0,0-1 0,1 0 0,1 0 0,-1-1 0,1 0 0,1 0 0,0-1 0,0 0 0,-6-13 0,-21-42 0,4-2 0,-33-103 0,61 162 0,-11-32 0,1-2 0,-9-55 0,19 82 0,2 0 0,-1 0 0,2 0 0,0 0 0,1 0 0,0 0 0,1 0 0,1 0 0,0 1 0,7-18 0,-1 18 0,-1 0 0,2 1 0,0 1 0,0-1 0,2 2 0,-1-1 0,1 2 0,26-19 0,1-2 0,105-75 0,-133 99 0,0 0 0,1 1 0,0 0 0,0 1 0,0 0 0,1 1 0,-1 1 0,1 0 0,26-2 0,11 1 0,63 4 0,-57 1 0,32-2 0,145 5 0,-218-2 0,0 0 0,-1 1 0,1 1 0,-1 1 0,0 0 0,22 11 0,77 49 0,-97-55 0,0 0 0,0 2 0,-1 0 0,23 24 0,-33-30 0,0 0 0,-1 1 0,1 0 0,-2 0 0,1 0 0,-1 0 0,0 1 0,0-1 0,-1 1 0,0 0 0,-1 0 0,1 0 0,-1 0 0,-1 9 0,-3 338 0,1-332 0,0 0 0,-2 0 0,-1-1 0,0 0 0,-2 0 0,0 0 0,-2 0 0,0-1 0,-2-1 0,0 0 0,-1 0 0,-1-1 0,-1-1 0,-1 0 0,0 0 0,-1-2 0,-20 16 0,-23 8-1365,39-29-5461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5:17:24.947"/>
    </inkml:context>
    <inkml:brush xml:id="br0">
      <inkml:brushProperty name="width" value="0.05" units="cm"/>
      <inkml:brushProperty name="height" value="0.05" units="cm"/>
      <inkml:brushProperty name="color" value="#33CCFF"/>
    </inkml:brush>
  </inkml:definitions>
  <inkml:trace contextRef="#ctx0" brushRef="#br0">821 0 24575,'-14'2'0,"0"0"0,0 1 0,0 0 0,0 1 0,0 1 0,-14 7 0,8-4 0,-51 19 0,-189 76 0,200-75 0,1 2 0,-67 46 0,113-65-39,0 1 0,1 0 0,0 1 0,1 0 0,-14 21 0,7-9-1092,10-13-5695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5:17:25.781"/>
    </inkml:context>
    <inkml:brush xml:id="br0">
      <inkml:brushProperty name="width" value="0.05" units="cm"/>
      <inkml:brushProperty name="height" value="0.05" units="cm"/>
      <inkml:brushProperty name="color" value="#33CCFF"/>
    </inkml:brush>
  </inkml:definitions>
  <inkml:trace contextRef="#ctx0" brushRef="#br0">1 0 24575,'4'5'0,"10"9"0,20 20 0,13 13 0,15 15 0,14 19 0,8 8 0,1 6 0,-4-9 0,-8-10 0,-12-10 0,-12-16 0,-15-12 0,-12-13-8191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5:19:11.243"/>
    </inkml:context>
    <inkml:brush xml:id="br0">
      <inkml:brushProperty name="width" value="0.05" units="cm"/>
      <inkml:brushProperty name="height" value="0.05" units="cm"/>
      <inkml:brushProperty name="color" value="#33CCFF"/>
    </inkml:brush>
  </inkml:definitions>
  <inkml:trace contextRef="#ctx0" brushRef="#br0">1207 1184 24575,'-96'0'0,"-66"2"0,-308-37 0,435 29 0,1-2 0,1-2 0,-54-22 0,70 24 0,0 0 0,1-1 0,0 0 0,0-2 0,1 0 0,1 0 0,0-2 0,-18-19 0,18 13 0,1 0 0,1-1 0,0 0 0,2-1 0,0 0 0,2-1 0,-11-39 0,7 11 0,3-1 0,-4-73 0,12 115 0,2-1 0,0 1 0,0 0 0,0-1 0,1 1 0,1 0 0,-1 0 0,2 0 0,-1 1 0,1-1 0,0 1 0,1 0 0,0 0 0,11-14 0,8-5 0,1 0 0,43-35 0,-45 42 0,21-20 0,1 2 0,2 2 0,2 1 0,94-48 0,-118 74 0,0 2 0,0 0 0,1 1 0,0 2 0,0 1 0,34 0 0,250 2 0,-151 2 0,-106 2 0,0 3 0,0 3 0,0 1 0,-1 3 0,98 39 0,44 32 0,-183-79 0,1 0 0,-1 1 0,-1 0 0,1 1 0,-1 0 0,0 0 0,-1 1 0,0 0 0,0 1 0,14 19 0,2 7 0,38 70 0,-15-21 0,-41-73 0,-1 0 0,-1 0 0,0 0 0,0 0 0,-1 1 0,-1-1 0,0 1 0,0 0 0,-1 0 0,-1 1 0,0-1 0,-1 0 0,0 0 0,-1 1 0,0-1 0,-1 0 0,0 0 0,-1 0 0,0 0 0,-1-1 0,-1 1 0,1-1 0,-2 0 0,0 0 0,0-1 0,-1 0 0,0 0 0,-9 10 0,-16 13 0,-2-1 0,-1-1 0,-2-2 0,0-2 0,-2-1 0,-50 24 0,76-44 0,-205 86 0,188-82 0,0-1 0,-1-1 0,0-2 0,0-1 0,-47 1 0,43-4 8,-1 2 1,1 1-1,-37 11 0,-5 1-1406,59-14-5428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05:42.04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0,'20'2,"0"0,1 1,-1 1,30 11,-28-8,0-1,0-2,32 4,178-7,-111-2,-101-1,0 0,0-1,0-1,0-1,30-12,-28 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5:19:15.911"/>
    </inkml:context>
    <inkml:brush xml:id="br0">
      <inkml:brushProperty name="width" value="0.05" units="cm"/>
      <inkml:brushProperty name="height" value="0.05" units="cm"/>
      <inkml:brushProperty name="color" value="#33CCFF"/>
    </inkml:brush>
  </inkml:definitions>
  <inkml:trace contextRef="#ctx0" brushRef="#br0">1 0 24575,'11'1'0,"0"0"0,0 1 0,0 0 0,0 1 0,-1 0 0,1 0 0,-1 1 0,0 1 0,0 0 0,0 0 0,-1 1 0,17 12 0,5 8 0,0 2 0,28 34 0,-33-35 0,383 445-1365,-385-442-5461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5:19:17.091"/>
    </inkml:context>
    <inkml:brush xml:id="br0">
      <inkml:brushProperty name="width" value="0.05" units="cm"/>
      <inkml:brushProperty name="height" value="0.05" units="cm"/>
      <inkml:brushProperty name="color" value="#33CCFF"/>
    </inkml:brush>
  </inkml:definitions>
  <inkml:trace contextRef="#ctx0" brushRef="#br0">797 1 24575,'-6'1'0,"1"1"0,-1-1 0,1 1 0,-1 1 0,1-1 0,0 1 0,0 0 0,0 0 0,0 0 0,1 1 0,-7 6 0,-6 2 0,-470 351 0,468-346 0,0 1 0,2 1 0,0 1 0,1 1 0,-15 25 0,12-17 0,-2-1 0,-24 26 0,33-42-1365,3 0-5461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5:20:11.903"/>
    </inkml:context>
    <inkml:brush xml:id="br0">
      <inkml:brushProperty name="width" value="0.1" units="cm"/>
      <inkml:brushProperty name="height" value="0.1" units="cm"/>
      <inkml:brushProperty name="color" value="#33CCFF"/>
    </inkml:brush>
  </inkml:definitions>
  <inkml:trace contextRef="#ctx0" brushRef="#br0">2040 1208 24575,'-1532'0'0,"1508"-2"0,-1 0 0,1-2 0,-1-2 0,-35-11 0,-5-1 0,28 10 0,-54-15 0,86 21 0,0 1 0,0-2 0,0 1 0,0 0 0,1-1 0,-1 0 0,1 0 0,0 0 0,0-1 0,0 1 0,0-1 0,0 0 0,1 0 0,-4-6 0,-7-22 0,2-1 0,1 0 0,1-1 0,2 0 0,-6-59 0,3 24 0,8 54 0,1 0 0,0-1 0,1 1 0,0 0 0,2-1 0,0 1 0,0 0 0,2-1 0,0 1 0,0 0 0,2 1 0,0-1 0,0 1 0,1-1 0,1 2 0,12-19 0,-5 11 0,1 0 0,1 1 0,0 1 0,2 0 0,0 1 0,2 1 0,29-20 0,-21 19 0,1 1 0,1 2 0,1 1 0,0 1 0,40-10 0,81-22 0,1 7 0,2 7 0,166-12 0,-228 37 0,279-11 0,-206 4 0,-8 0 0,-105 15 0,0 1 0,0 3 0,0 2 0,-1 3 0,0 2 0,-1 2 0,-1 2 0,0 2 0,-2 3 0,0 1 0,54 37 0,-55-30 0,-1 2 0,-2 1 0,-1 3 0,57 61 0,-69-64 0,-14-15 0,0 0 0,22 33 0,-34-43 0,-1 0 0,0 0 0,0 0 0,-1 0 0,0 1 0,0-1 0,-1 1 0,0 0 0,0 0 0,0 17 0,-2 3 0,2-4 0,-2-1 0,-5 39 0,4-56 0,-1 1 0,0-1 0,0 1 0,-1-1 0,0 0 0,0 0 0,0 0 0,-1 0 0,0-1 0,-1 1 0,1-1 0,-8 8 0,-6 2 0,-1 0 0,0-1 0,-1-1 0,-1-1 0,0 0 0,-1-2 0,-27 11 0,-170 48 0,193-63 0,-18 1 0,-1-1 0,0-3 0,1-1 0,-87-7 0,28 1 0,-424 3-1365,501 0-5461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5:21:07.611"/>
    </inkml:context>
    <inkml:brush xml:id="br0">
      <inkml:brushProperty name="width" value="0.1" units="cm"/>
      <inkml:brushProperty name="height" value="0.1" units="cm"/>
      <inkml:brushProperty name="color" value="#FFC114"/>
    </inkml:brush>
  </inkml:definitions>
  <inkml:trace contextRef="#ctx0" brushRef="#br0">960 1159 24575,'-178'2'0,"-190"-4"0,355 0 0,0 0 0,0-1 0,0 0 0,0-1 0,1-1 0,0 0 0,0 0 0,0-1 0,0-1 0,1 0 0,0 0 0,1-1 0,0 0 0,-18-20 0,-7-11 0,2-1 0,-40-63 0,65 91 0,-1-4 0,0 0 0,0-1 0,2 0 0,0 0 0,1-1 0,1 0 0,0 0 0,-3-36 0,4 9 0,3-1 0,6-67 0,-3 103 0,0 0 0,0 1 0,1-1 0,0 1 0,1 0 0,0 0 0,1 0 0,-1 0 0,2 1 0,-1-1 0,1 1 0,1 1 0,7-9 0,11-8 0,1 0 0,38-26 0,-2 8 0,2 2 0,2 4 0,107-44 0,-170 79 0,12-7 0,1 2 0,-1 0 0,1 1 0,0 1 0,0 0 0,0 1 0,0 1 0,19-1 0,251 13 0,-224-3 0,0 2 0,96 27 0,-138-31 0,0 2 0,-1 1 0,0 0 0,19 11 0,-30-13 0,0-1 0,-1 1 0,1 0 0,-1 1 0,0-1 0,-1 1 0,0 1 0,0-1 0,0 1 0,8 17 0,1 7 0,-1 2 0,-2-1 0,-2 1 0,0 1 0,-3 0 0,-1 0 0,-1 1 0,-2 0 0,-2 46 0,-2-49 0,-1 0 0,-1 0 0,-2-1 0,-2 0 0,-1 0 0,-1 0 0,-1-1 0,-17 32 0,20-47 0,-1-2 0,0 1 0,-1-1 0,-1 0 0,0-1 0,-1 0 0,0-1 0,-1 0 0,-1-1 0,0 0 0,0-1 0,-1 0 0,0-1 0,-1-1 0,0 0 0,0-1 0,-24 8 0,-29 3-455,0-3 0,-138 12 0,167-25-6371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5:21:09.319"/>
    </inkml:context>
    <inkml:brush xml:id="br0">
      <inkml:brushProperty name="width" value="0.1" units="cm"/>
      <inkml:brushProperty name="height" value="0.1" units="cm"/>
      <inkml:brushProperty name="color" value="#FFC114"/>
    </inkml:brush>
  </inkml:definitions>
  <inkml:trace contextRef="#ctx0" brushRef="#br0">0 0 24575,'13'3'0,"0"0"0,-1 0 0,0 1 0,0 1 0,0 0 0,0 0 0,17 12 0,-20-12 0,21 14 0,-1 1 0,-1 2 0,-1 1 0,47 51 0,20 19 0,-40-47-341,1-3 0,2-1-1,63 33 1,-88-59-6485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5:21:54.566"/>
    </inkml:context>
    <inkml:brush xml:id="br0">
      <inkml:brushProperty name="width" value="0.1" units="cm"/>
      <inkml:brushProperty name="height" value="0.1" units="cm"/>
      <inkml:brushProperty name="color" value="#FFC114"/>
    </inkml:brush>
  </inkml:definitions>
  <inkml:trace contextRef="#ctx0" brushRef="#br0">0 0 24575,'9'9'0,"10"19"0,12 10 0,13 11 0,7 6 0,4 1 0,6 1 0,0-1 0,-5-2 0,0-1 0,-9-6 0,-5-6 0,-4-6 0,-9-9-8191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5:21:57.419"/>
    </inkml:context>
    <inkml:brush xml:id="br0">
      <inkml:brushProperty name="width" value="0.1" units="cm"/>
      <inkml:brushProperty name="height" value="0.1" units="cm"/>
      <inkml:brushProperty name="color" value="#FFC114"/>
    </inkml:brush>
  </inkml:definitions>
  <inkml:trace contextRef="#ctx0" brushRef="#br0">709 1059 24575,'-80'-1'0,"-128"-18"0,171 13 0,0-1 0,1-3 0,0-1 0,1-1 0,-57-29 0,78 34 0,0-1 0,1 0 0,0 0 0,1-2 0,0 0 0,0 0 0,-12-15 0,20 20 0,0-1 0,0 0 0,1 0 0,0 0 0,0 0 0,1 0 0,-1-1 0,1 1 0,1-1 0,-1 0 0,1 1 0,0-1 0,1 0 0,0 0 0,0 0 0,0 0 0,1 1 0,2-13 0,4-7 0,0 0 0,1 1 0,2 0 0,14-28 0,60-92 0,-32 57 0,-44 76 0,1 1 0,0 0 0,0 1 0,1 0 0,1 0 0,-1 1 0,2 0 0,18-11 0,-12 7 0,9-3 0,1 1 0,1 2 0,0 0 0,48-12 0,8-5 0,-12-2 0,-51 21 0,0 1 0,1 1 0,0 1 0,0 1 0,31-6 0,115-4 0,0 8 0,180 12 0,-316-2 0,0 2 0,0 1 0,0 2 0,0 1 0,-1 1 0,56 23 0,89 70 0,-114-62 0,-45-29 0,-1 1 0,0 1 0,0 0 0,-2 1 0,19 19 0,-31-29 0,0 0 0,0 1 0,0 0 0,-1 0 0,1-1 0,-1 1 0,0 1 0,0-1 0,0 0 0,-1 1 0,1-1 0,-1 0 0,0 1 0,-1 0 0,1-1 0,-1 1 0,0-1 0,0 1 0,0 0 0,0-1 0,-1 1 0,0-1 0,0 1 0,0-1 0,-1 1 0,1-1 0,-1 0 0,0 0 0,-3 6 0,-10 16 0,-1-1 0,-2-1 0,0 0 0,-1-1 0,-1-1 0,-1-1 0,-2 0 0,-43 30 0,17-18 0,22-13 0,-1-2 0,0-1 0,-52 22 0,57-30 0,-71 27 0,-108 27 0,-44-20 0,166-32 0,1-3 0,-2-4 0,-97-8 0,29 1 0,86 3-1365,38 0-5461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5:22:22.399"/>
    </inkml:context>
    <inkml:brush xml:id="br0">
      <inkml:brushProperty name="width" value="0.1" units="cm"/>
      <inkml:brushProperty name="height" value="0.1" units="cm"/>
      <inkml:brushProperty name="color" value="#FFC114"/>
    </inkml:brush>
  </inkml:definitions>
  <inkml:trace contextRef="#ctx0" brushRef="#br0">1868 1264 24575,'-58'2'0,"-76"15"0,79-10 0,-63 7 0,-148-3 0,109 0 0,108-6 0,0-2 0,-52-2 0,3-8 0,-156-30 0,224 30 0,0-1 0,1-1 0,0-2 0,1 0 0,0-2 0,1-1 0,1-2 0,0 0 0,-39-33 0,37 20 0,1-1 0,2-1 0,1-1 0,2-1 0,-30-59 0,46 79 0,0 0 0,2 0 0,0 0 0,0-1 0,1 1 0,1-1 0,0 0 0,0-15 0,2-17 0,7-51 0,-6 85 0,1 0 0,1 0 0,0 1 0,0-1 0,1 0 0,1 1 0,0 0 0,0 0 0,1 0 0,12-15 0,-6 11 0,1 0 0,1 0 0,0 2 0,1-1 0,31-19 0,8 1 0,1 3 0,1 3 0,65-22 0,-121 48 0,596-197 0,-549 186 0,-1 3 0,2 1 0,47 1 0,148 8 0,-99 1 0,139-6 0,252 7 0,-465 1 0,-1 4 0,78 19 0,133 47 0,-262-70 0,196 74 0,-203-73 0,-1 0 0,1 1 0,-1 0 0,-1 1 0,1 0 0,-1 1 0,-1 0 0,0 0 0,0 1 0,0 0 0,-1 0 0,10 21 0,-1 3 0,-1 0 0,21 71 0,-22-48 0,7 70 0,-21-120 0,1-1 0,0 1 0,-1 0 0,-1 0 0,1-1 0,-1 1 0,0 0 0,-1-1 0,1 1 0,-1-1 0,0 0 0,-1 1 0,0-1 0,-5 9 0,3-8 0,-1 1 0,-1-1 0,1 0 0,-1 0 0,0 0 0,-1-1 0,1 0 0,-1-1 0,-10 6 0,-17 5 0,0-2 0,-1 0 0,0-3 0,-44 9 0,43-11 0,-76 16 0,-1-5 0,-132 7 0,-234-18 0,150 16 0,8 0 0,-147-26-1365,444 1-5461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5:23:10.748"/>
    </inkml:context>
    <inkml:brush xml:id="br0">
      <inkml:brushProperty name="width" value="0.1" units="cm"/>
      <inkml:brushProperty name="height" value="0.1" units="cm"/>
      <inkml:brushProperty name="color" value="#E71224"/>
    </inkml:brush>
  </inkml:definitions>
  <inkml:trace contextRef="#ctx0" brushRef="#br0">1 4840 24575,'115'-140'0,"250"-234"0,-316 327 0,958-888 0,-758 719 0,513-340 0,356-101 0,-289 181 0,103-164 0,-418 272 0,-502 360-33,616-391-1299,-583 376-5494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05:45.20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1,'55'3,"0"3,80 19,-52-9,-41-8,-9-2,65 5,210-11,-287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06:02.8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1,'921'0,"-895"0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06:13.4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28,'9'0,"10"-5,8-1,2 1,2 0,-2 2,0 1,-1 1,-1 1,-1 0,-1 0,0 0,0 1,-4-1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06:38.6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0,'1056'0,"-1034"0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06:43.31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0,'5'0,"5"0,9 0,7 0,2 0,1 0,0 0,-1 0,0 0,-2 0,0 0,-1 0,-4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3T05:07:13.17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1,'4'0,"6"0,6 4,4 2,2-1,3-1,-3 3,-2 1,1 3,1-1,1-1,-4-3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CCF5F-AFD5-4714-B075-B09EB9D94575}" type="datetimeFigureOut">
              <a:rPr kumimoji="1" lang="ja-JP" altLang="en-US" smtClean="0"/>
              <a:t>2025/12/9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76E08-7C7D-4000-9109-149EC2C3E99A}" type="slidenum">
              <a:rPr kumimoji="1" lang="ja-JP" altLang="en-US" smtClean="0"/>
              <a:t>‹#›</a:t>
            </a:fld>
            <a:endParaRPr kumimoji="1" lang="ja-JP" altLang="en-US"/>
          </a:p>
        </p:txBody>
      </p:sp>
    </p:spTree>
    <p:extLst>
      <p:ext uri="{BB962C8B-B14F-4D97-AF65-F5344CB8AC3E}">
        <p14:creationId xmlns:p14="http://schemas.microsoft.com/office/powerpoint/2010/main" val="39756282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&lt;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自由貿易時</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&gt;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自由貿易時に達成される国際価格は</a:t>
                </a:r>
                <a14:m>
                  <m:oMath xmlns:m="http://schemas.openxmlformats.org/officeDocument/2006/math">
                    <m:sSup>
                      <m:sSup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𝑃</m:t>
                        </m:r>
                      </m:e>
                      <m:sup>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m:t>
                        </m:r>
                      </m:sup>
                    </m:sSup>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=1</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3</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0</m:t>
                    </m:r>
                  </m:oMath>
                </a14:m>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万円である。</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自由貿易であれば日本のマグロ需要は（１）の横軸の</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D</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14:m>
                  <m:oMath xmlns:m="http://schemas.openxmlformats.org/officeDocument/2006/math">
                    <m:sSup>
                      <m:sSup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𝐷</m:t>
                        </m:r>
                      </m:e>
                      <m:sup>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𝐽</m:t>
                        </m:r>
                      </m:sup>
                    </m:sSup>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=−1</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30</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+300=</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17</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0</m:t>
                    </m:r>
                  </m:oMath>
                </a14:m>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）まで、国産マグロの供給は</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S</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14:m>
                  <m:oMath xmlns:m="http://schemas.openxmlformats.org/officeDocument/2006/math">
                    <m:sSup>
                      <m:sSup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𝑆</m:t>
                        </m:r>
                      </m:e>
                      <m:sup>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𝐽</m:t>
                        </m:r>
                      </m:sup>
                    </m:sSup>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=1</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3</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0</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−40</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9</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0</m:t>
                    </m:r>
                  </m:oMath>
                </a14:m>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）までとなり、不足する供給分の</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D-S</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分（</a:t>
                </a:r>
                <a14:m>
                  <m:oMath xmlns:m="http://schemas.openxmlformats.org/officeDocument/2006/math">
                    <m:r>
                      <a:rPr lang="en-US" altLang="ja-JP" sz="1800" b="0" i="0" kern="100" smtClean="0">
                        <a:effectLst/>
                        <a:latin typeface="Cambria Math" panose="02040503050406030204" pitchFamily="18" charset="0"/>
                        <a:ea typeface="ＭＳ 明朝" panose="02020609040205080304" pitchFamily="17" charset="-128"/>
                        <a:cs typeface="Times New Roman" panose="02020603050405020304" pitchFamily="18" charset="0"/>
                      </a:rPr>
                      <m:t>17</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0−</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9</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0=</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8</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0</m:t>
                    </m:r>
                  </m:oMath>
                </a14:m>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）だけ外国産マグロを輸入する。</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一方（３）外国では</a:t>
                </a:r>
                <a14:m>
                  <m:oMath xmlns:m="http://schemas.openxmlformats.org/officeDocument/2006/math">
                    <m:sSup>
                      <m:sSup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𝑃</m:t>
                        </m:r>
                      </m:e>
                      <m:sup>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m:t>
                        </m:r>
                      </m:sup>
                    </m:sSup>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=1</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3</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0</m:t>
                    </m:r>
                  </m:oMath>
                </a14:m>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万円のもとで漁獲可能な</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S*</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14:m>
                  <m:oMath xmlns:m="http://schemas.openxmlformats.org/officeDocument/2006/math">
                    <m:sSup>
                      <m:sSup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𝑆</m:t>
                        </m:r>
                      </m:e>
                      <m:sup>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𝑓</m:t>
                        </m:r>
                      </m:sup>
                    </m:sSup>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=1</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3</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0</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20=1</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1</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0</m:t>
                    </m:r>
                  </m:oMath>
                </a14:m>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）まで供給があるが、マグロ需要は小さく</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D*</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14:m>
                  <m:oMath xmlns:m="http://schemas.openxmlformats.org/officeDocument/2006/math">
                    <m:sSup>
                      <m:sSup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𝐷</m:t>
                        </m:r>
                      </m:e>
                      <m:sup>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𝑓</m:t>
                        </m:r>
                      </m:sup>
                    </m:sSup>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=−1</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3</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0+160=</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3</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0</m:t>
                    </m:r>
                  </m:oMath>
                </a14:m>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）までしか需要されず、余剰の</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S*- D*</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分（</a:t>
                </a:r>
                <a14:m>
                  <m:oMath xmlns:m="http://schemas.openxmlformats.org/officeDocument/2006/math">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1</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1</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0−</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3</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0=</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8</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0</m:t>
                    </m:r>
                  </m:oMath>
                </a14:m>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）が輸出されている。</a:t>
                </a:r>
              </a:p>
              <a:p>
                <a:r>
                  <a:rPr kumimoji="1" lang="en-US" altLang="ja-JP" dirty="0"/>
                  <a:t>****************</a:t>
                </a:r>
              </a:p>
              <a:p>
                <a:r>
                  <a:rPr kumimoji="1" lang="ja-JP" altLang="en-US" dirty="0"/>
                  <a:t>＜関税賦課時＞</a:t>
                </a:r>
                <a:endParaRPr kumimoji="1" lang="en-US" altLang="ja-JP" dirty="0"/>
              </a:p>
              <a:p>
                <a:r>
                  <a:rPr kumimoji="1" lang="ja-JP" altLang="en-US" dirty="0"/>
                  <a:t>・</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日本政府が国内のマグロ漁師や関連する水産業を保護する目的で輸入マグロに関税を賦課</a:t>
                </a:r>
                <a:r>
                  <a:rPr lang="ja-JP" altLang="en-US"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単純化のため単位当たり</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20</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の従量税をかける</a:t>
                </a:r>
                <a:endPar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関税賦課後の日本のマグロ輸入は</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D’-S’(160-100=60)</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に減少、この輸入需要減は（２）国際市場に影響を及ぼす。</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D’-S’</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の輸入量は輸入需要量（</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M</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）に対応。</a:t>
                </a:r>
                <a:endPar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この時達成される国際価格は関税賦課によって減少した輸入需要</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IM’</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と輸出供給</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EX</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が等しくなる</a:t>
                </a:r>
                <a14:m>
                  <m:oMath xmlns:m="http://schemas.openxmlformats.org/officeDocument/2006/math">
                    <m:sSup>
                      <m:sSupPr>
                        <m:ctrlPr>
                          <a:rPr lang="ja-JP" altLang="ja-JP" i="1">
                            <a:effectLst/>
                            <a:latin typeface="Cambria Math" panose="02040503050406030204" pitchFamily="18" charset="0"/>
                            <a:ea typeface="Cambria Math" panose="02040503050406030204" pitchFamily="18" charset="0"/>
                          </a:rPr>
                        </m:ctrlPr>
                      </m:sSupPr>
                      <m:e>
                        <m:r>
                          <a:rPr lang="en-US" altLang="ja-JP" sz="1800" i="1">
                            <a:effectLst/>
                            <a:latin typeface="Cambria Math" panose="02040503050406030204" pitchFamily="18" charset="0"/>
                            <a:ea typeface="ＭＳ 明朝" panose="02020609040205080304" pitchFamily="17" charset="-128"/>
                            <a:cs typeface="Times New Roman" panose="02020603050405020304" pitchFamily="18" charset="0"/>
                          </a:rPr>
                          <m:t>𝑃</m:t>
                        </m:r>
                      </m:e>
                      <m:sup>
                        <m:r>
                          <a:rPr lang="en-US" altLang="ja-JP" sz="1800" i="1">
                            <a:effectLst/>
                            <a:latin typeface="Cambria Math" panose="02040503050406030204" pitchFamily="18" charset="0"/>
                            <a:ea typeface="ＭＳ 明朝" panose="02020609040205080304" pitchFamily="17" charset="-128"/>
                            <a:cs typeface="Times New Roman" panose="02020603050405020304" pitchFamily="18" charset="0"/>
                          </a:rPr>
                          <m:t>𝑓</m:t>
                        </m:r>
                      </m:sup>
                    </m:sSup>
                    <m:r>
                      <a:rPr lang="en-US" altLang="ja-JP" sz="1800" b="0" i="1" smtClean="0">
                        <a:effectLst/>
                        <a:latin typeface="Cambria Math" panose="02040503050406030204" pitchFamily="18" charset="0"/>
                        <a:ea typeface="ＭＳ 明朝" panose="02020609040205080304" pitchFamily="17" charset="-128"/>
                        <a:cs typeface="Times New Roman" panose="02020603050405020304" pitchFamily="18" charset="0"/>
                      </a:rPr>
                      <m:t>=120</m:t>
                    </m:r>
                  </m:oMath>
                </a14:m>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に下落。日本の需要減によって国際市場でマグロが値崩れ。</a:t>
                </a:r>
                <a:endPar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外国では自由貿易時よりも輸出価格が下落（交易条件が悪化）し、輸出量も減少。</a:t>
                </a:r>
                <a:endPar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日本の消費者と生産者が直面する価格は関税</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20</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を賦課した</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140</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となる。この場合、自由貿易時に比べ国内価格は高くなるが、関税を抜いた輸入価格は下がることになる。このように大国の関税は輸入価格を引き下げることが可能であり、交易条件改善によるプラスの効果が期待できる。</a:t>
                </a:r>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&lt;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自由貿易時</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&gt;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自由貿易時に達成される国際価格は</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𝑃</a:t>
                </a:r>
                <a:r>
                  <a:rPr lang="ja-JP"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∗=1</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3</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0</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万円である。</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自由貿易であれば日本のマグロ需要は（１）の横軸の</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D</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𝐷</a:t>
                </a:r>
                <a:r>
                  <a:rPr lang="ja-JP"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𝐽=−1</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30</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+300=</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17</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0</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）まで、国産マグロの供給は</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S</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𝑆</a:t>
                </a:r>
                <a:r>
                  <a:rPr lang="ja-JP"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𝐽=1</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3</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0</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−40</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9</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0</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）までとなり、不足する供給分の</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D-S</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分（</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17</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0−</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9</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0=</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8</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0</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）だけ外国産マグロを輸入する。</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一方（３）外国では</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𝑃</a:t>
                </a:r>
                <a:r>
                  <a:rPr lang="ja-JP"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∗=1</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3</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0</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万円のもとで漁獲可能な</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S*</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𝑆</a:t>
                </a:r>
                <a:r>
                  <a:rPr lang="ja-JP"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𝑓=1</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3</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0</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20=1</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1</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0</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）まで供給があるが、マグロ需要は小さく</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D*</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𝐷</a:t>
                </a:r>
                <a:r>
                  <a:rPr lang="ja-JP"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𝑓=−1</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3</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0+160=</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3</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0</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）までしか需要されず、余剰の</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S*- D*</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分（</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1</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1</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0−</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3</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0=</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8</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0</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）が輸出されている。</a:t>
                </a:r>
              </a:p>
              <a:p>
                <a:r>
                  <a:rPr kumimoji="1" lang="en-US" altLang="ja-JP" dirty="0"/>
                  <a:t>****************</a:t>
                </a:r>
              </a:p>
              <a:p>
                <a:r>
                  <a:rPr kumimoji="1" lang="ja-JP" altLang="en-US" dirty="0"/>
                  <a:t>＜関税賦課時＞</a:t>
                </a:r>
                <a:endParaRPr kumimoji="1" lang="en-US" altLang="ja-JP" dirty="0"/>
              </a:p>
              <a:p>
                <a:r>
                  <a:rPr kumimoji="1" lang="ja-JP" altLang="en-US" dirty="0"/>
                  <a:t>・</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日本政府が国内のマグロ漁師や関連する水産業を保護する目的で輸入マグロに関税を賦課</a:t>
                </a:r>
                <a:r>
                  <a:rPr lang="ja-JP" altLang="en-US"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単純化のため単位当たり</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20</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の従量税をかける</a:t>
                </a:r>
                <a:endPar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関税賦課後の日本のマグロ輸入は</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D’-S’(160-100=60)</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に減少、この輸入需要減は（２）国際市場に影響を及ぼす。</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D’-S’</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の輸入量は輸入需要量（</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M</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）に対応。</a:t>
                </a:r>
                <a:endPar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この時達成される国際価格は関税賦課によって減少した輸入需要</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IM’</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と輸出供給</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EX</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が等しくなる</a:t>
                </a:r>
                <a:r>
                  <a:rPr lang="en-US" altLang="ja-JP" sz="1800" i="0">
                    <a:effectLst/>
                    <a:latin typeface="Cambria Math" panose="02040503050406030204" pitchFamily="18" charset="0"/>
                    <a:ea typeface="ＭＳ 明朝" panose="02020609040205080304" pitchFamily="17" charset="-128"/>
                    <a:cs typeface="Times New Roman" panose="02020603050405020304" pitchFamily="18" charset="0"/>
                  </a:rPr>
                  <a:t>𝑃</a:t>
                </a:r>
                <a:r>
                  <a:rPr lang="ja-JP" altLang="ja-JP" sz="1800" i="0">
                    <a:effectLst/>
                    <a:latin typeface="Cambria Math" panose="02040503050406030204" pitchFamily="18" charset="0"/>
                    <a:ea typeface="ＭＳ 明朝" panose="02020609040205080304" pitchFamily="17" charset="-128"/>
                    <a:cs typeface="Times New Roman" panose="02020603050405020304" pitchFamily="18" charset="0"/>
                  </a:rPr>
                  <a:t>^</a:t>
                </a:r>
                <a:r>
                  <a:rPr lang="en-US" altLang="ja-JP" sz="1800" i="0">
                    <a:effectLst/>
                    <a:latin typeface="Cambria Math" panose="02040503050406030204" pitchFamily="18" charset="0"/>
                    <a:ea typeface="ＭＳ 明朝" panose="02020609040205080304" pitchFamily="17" charset="-128"/>
                    <a:cs typeface="Times New Roman" panose="02020603050405020304" pitchFamily="18" charset="0"/>
                  </a:rPr>
                  <a:t>𝑓</a:t>
                </a:r>
                <a:r>
                  <a:rPr lang="en-US" altLang="ja-JP" sz="1800" b="0" i="0">
                    <a:effectLst/>
                    <a:latin typeface="Cambria Math" panose="02040503050406030204" pitchFamily="18" charset="0"/>
                    <a:ea typeface="ＭＳ 明朝" panose="02020609040205080304" pitchFamily="17" charset="-128"/>
                    <a:cs typeface="Times New Roman" panose="02020603050405020304" pitchFamily="18" charset="0"/>
                  </a:rPr>
                  <a:t>=120</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に下落。日本の需要減によって国際市場でマグロが値崩れ。</a:t>
                </a:r>
                <a:endPar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外国では自由貿易時よりも輸出価格が下落（交易条件が悪化）し、輸出量も減少。</a:t>
                </a:r>
                <a:endPar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日本の消費者と生産者が直面する価格は関税</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20</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を賦課した</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140</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となる。この場合、自由貿易時に比べ国内価格は高くなるが、関税を抜いた輸入価格は下がることになる。このように大国の関税は輸入価格を引き下げることが可能であり、交易条件改善によるプラスの効果が期待できる。</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D9076E08-7C7D-4000-9109-149EC2C3E99A}" type="slidenum">
              <a:rPr kumimoji="1" lang="ja-JP" altLang="en-US" smtClean="0"/>
              <a:t>4</a:t>
            </a:fld>
            <a:endParaRPr kumimoji="1" lang="ja-JP" altLang="en-US"/>
          </a:p>
        </p:txBody>
      </p:sp>
    </p:spTree>
    <p:extLst>
      <p:ext uri="{BB962C8B-B14F-4D97-AF65-F5344CB8AC3E}">
        <p14:creationId xmlns:p14="http://schemas.microsoft.com/office/powerpoint/2010/main" val="172459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D9076E08-7C7D-4000-9109-149EC2C3E99A}" type="slidenum">
              <a:rPr kumimoji="1" lang="ja-JP" altLang="en-US" smtClean="0"/>
              <a:t>5</a:t>
            </a:fld>
            <a:endParaRPr kumimoji="1" lang="ja-JP" altLang="en-US"/>
          </a:p>
        </p:txBody>
      </p:sp>
    </p:spTree>
    <p:extLst>
      <p:ext uri="{BB962C8B-B14F-4D97-AF65-F5344CB8AC3E}">
        <p14:creationId xmlns:p14="http://schemas.microsoft.com/office/powerpoint/2010/main" val="2433488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D9076E08-7C7D-4000-9109-149EC2C3E99A}" type="slidenum">
              <a:rPr kumimoji="1" lang="ja-JP" altLang="en-US" smtClean="0"/>
              <a:t>12</a:t>
            </a:fld>
            <a:endParaRPr kumimoji="1" lang="ja-JP" altLang="en-US"/>
          </a:p>
        </p:txBody>
      </p:sp>
    </p:spTree>
    <p:extLst>
      <p:ext uri="{BB962C8B-B14F-4D97-AF65-F5344CB8AC3E}">
        <p14:creationId xmlns:p14="http://schemas.microsoft.com/office/powerpoint/2010/main" val="343945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076E08-7C7D-4000-9109-149EC2C3E99A}" type="slidenum">
              <a:rPr kumimoji="1" lang="ja-JP" altLang="en-US" smtClean="0"/>
              <a:t>15</a:t>
            </a:fld>
            <a:endParaRPr kumimoji="1" lang="ja-JP" altLang="en-US"/>
          </a:p>
        </p:txBody>
      </p:sp>
    </p:spTree>
    <p:extLst>
      <p:ext uri="{BB962C8B-B14F-4D97-AF65-F5344CB8AC3E}">
        <p14:creationId xmlns:p14="http://schemas.microsoft.com/office/powerpoint/2010/main" val="49517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限界収入は収入（価格×供給量：</a:t>
                </a:r>
                <a14:m>
                  <m:oMath xmlns:m="http://schemas.openxmlformats.org/officeDocument/2006/math">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𝑃</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𝑌</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m:t>
                    </m:r>
                    <m:d>
                      <m:d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𝑌</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+1600</m:t>
                        </m:r>
                      </m:e>
                    </m:d>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𝑌</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𝑌</m:t>
                        </m:r>
                      </m:e>
                      <m:sup>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2</m:t>
                        </m:r>
                      </m:sup>
                    </m:sSup>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+1600</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𝑌</m:t>
                    </m:r>
                  </m:oMath>
                </a14:m>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）を供給量</a:t>
                </a:r>
                <a14:m>
                  <m:oMath xmlns:m="http://schemas.openxmlformats.org/officeDocument/2006/math">
                    <m:r>
                      <m:rPr>
                        <m:sty m:val="p"/>
                      </m:rPr>
                      <a:rPr lang="en-US" altLang="ja-JP" sz="1800" i="1" kern="100" dirty="0" smtClean="0">
                        <a:effectLst/>
                        <a:latin typeface="Cambria Math" panose="02040503050406030204" pitchFamily="18" charset="0"/>
                        <a:ea typeface="ＭＳ 明朝" panose="02020609040205080304" pitchFamily="17" charset="-128"/>
                        <a:cs typeface="Times New Roman" panose="02020603050405020304" pitchFamily="18" charset="0"/>
                      </a:rPr>
                      <m:t>Y</m:t>
                    </m:r>
                  </m:oMath>
                </a14:m>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について微分したものなので、（</a:t>
                </a:r>
                <a14:m>
                  <m:oMath xmlns:m="http://schemas.openxmlformats.org/officeDocument/2006/math">
                    <m:r>
                      <m:rPr>
                        <m:sty m:val="p"/>
                      </m:rPr>
                      <a:rPr lang="en-US" altLang="ja-JP" sz="1800" kern="100">
                        <a:effectLst/>
                        <a:latin typeface="Cambria Math" panose="02040503050406030204" pitchFamily="18" charset="0"/>
                        <a:ea typeface="ＭＳ 明朝" panose="02020609040205080304" pitchFamily="17" charset="-128"/>
                        <a:cs typeface="Times New Roman" panose="02020603050405020304" pitchFamily="18" charset="0"/>
                      </a:rPr>
                      <m:t>MR</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=−2</m:t>
                    </m:r>
                    <m:r>
                      <a:rPr lang="en-US" altLang="ja-JP" sz="1800" b="0" i="1" kern="100" smtClean="0">
                        <a:effectLst/>
                        <a:latin typeface="Cambria Math" panose="02040503050406030204" pitchFamily="18" charset="0"/>
                        <a:ea typeface="ＭＳ 明朝" panose="02020609040205080304" pitchFamily="17" charset="-128"/>
                        <a:cs typeface="Times New Roman" panose="02020603050405020304" pitchFamily="18" charset="0"/>
                      </a:rPr>
                      <m:t>𝑌</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+1600</m:t>
                    </m:r>
                  </m:oMath>
                </a14:m>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限界費用は</a:t>
                </a:r>
                <a14:m>
                  <m:oMath xmlns:m="http://schemas.openxmlformats.org/officeDocument/2006/math">
                    <m:r>
                      <m:rPr>
                        <m:sty m:val="p"/>
                      </m:rPr>
                      <a:rPr lang="en-US" altLang="ja-JP" sz="1800" kern="100">
                        <a:effectLst/>
                        <a:latin typeface="Cambria Math" panose="02040503050406030204" pitchFamily="18" charset="0"/>
                        <a:ea typeface="ＭＳ 明朝" panose="02020609040205080304" pitchFamily="17" charset="-128"/>
                        <a:cs typeface="Times New Roman" panose="02020603050405020304" pitchFamily="18" charset="0"/>
                      </a:rPr>
                      <m:t>MC</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=400</m:t>
                    </m:r>
                  </m:oMath>
                </a14:m>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で与えられていると考えると最適な供給量は</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MC=MR</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を満たす</a:t>
                </a:r>
                <a14:m>
                  <m:oMath xmlns:m="http://schemas.openxmlformats.org/officeDocument/2006/math">
                    <m:sSup>
                      <m:sSup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𝑌</m:t>
                        </m:r>
                      </m:e>
                      <m:sup>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m:t>
                        </m:r>
                      </m:sup>
                    </m:sSup>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=600</m:t>
                    </m:r>
                  </m:oMath>
                </a14:m>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となる。</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これをすべて売り切る価格は逆需要関数で</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E</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点に対応した</a:t>
                </a:r>
                <a14:m>
                  <m:oMath xmlns:m="http://schemas.openxmlformats.org/officeDocument/2006/math">
                    <m:sSup>
                      <m:sSup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𝑃</m:t>
                        </m:r>
                      </m:e>
                      <m:sup>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m:t>
                        </m:r>
                      </m:sup>
                    </m:sSup>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=1000</m:t>
                    </m:r>
                  </m:oMath>
                </a14:m>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となる。 </a:t>
                </a:r>
              </a:p>
              <a:p>
                <a:endParaRPr kumimoji="1" lang="ja-JP" altLang="en-US" dirty="0"/>
              </a:p>
            </p:txBody>
          </p:sp>
        </mc:Choice>
        <mc:Fallback xmlns="">
          <p:sp>
            <p:nvSpPr>
              <p:cNvPr id="3" name="ノート プレースホルダー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限界収入は収入（価格×供給量：</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𝑃×</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𝑌</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a:t>
                </a:r>
                <a:r>
                  <a:rPr lang="ja-JP" altLang="ja-JP" sz="1800" i="0" kern="100">
                    <a:effectLst/>
                    <a:latin typeface="Cambria Math" panose="02040503050406030204" pitchFamily="18" charset="0"/>
                    <a:cs typeface="Times New Roman" panose="02020603050405020304" pitchFamily="18" charset="0"/>
                  </a:rPr>
                  <a:t>(</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𝑌</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+1600)×</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𝑌</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a:t>
                </a:r>
                <a:r>
                  <a:rPr lang="ja-JP" altLang="ja-JP" sz="1800" i="0" kern="100">
                    <a:effectLst/>
                    <a:latin typeface="Cambria Math" panose="02040503050406030204" pitchFamily="18" charset="0"/>
                    <a:cs typeface="Times New Roman" panose="02020603050405020304" pitchFamily="18" charset="0"/>
                  </a:rPr>
                  <a:t>〖</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𝑌</a:t>
                </a:r>
                <a:r>
                  <a:rPr lang="ja-JP"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2+1600</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𝑌</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）を供給量</a:t>
                </a:r>
                <a:r>
                  <a:rPr lang="en-US" altLang="ja-JP" sz="1800" i="0" kern="100" dirty="0">
                    <a:effectLst/>
                    <a:latin typeface="Cambria Math" panose="02040503050406030204" pitchFamily="18" charset="0"/>
                    <a:ea typeface="ＭＳ 明朝" panose="02020609040205080304" pitchFamily="17" charset="-128"/>
                    <a:cs typeface="Times New Roman" panose="02020603050405020304" pitchFamily="18" charset="0"/>
                  </a:rPr>
                  <a:t>Y</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について微分したものなので、（</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MR=−2</a:t>
                </a:r>
                <a:r>
                  <a:rPr lang="en-US" altLang="ja-JP" sz="1800" b="0" i="0" kern="100">
                    <a:effectLst/>
                    <a:latin typeface="Cambria Math" panose="02040503050406030204" pitchFamily="18" charset="0"/>
                    <a:ea typeface="ＭＳ 明朝" panose="02020609040205080304" pitchFamily="17" charset="-128"/>
                    <a:cs typeface="Times New Roman" panose="02020603050405020304" pitchFamily="18" charset="0"/>
                  </a:rPr>
                  <a:t>𝑌</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+1600</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限界費用は</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MC=400</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で与えられていると考えると最適な供給量は</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MC=MR</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を満たす</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𝑌</a:t>
                </a:r>
                <a:r>
                  <a:rPr lang="ja-JP"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∗=600</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となる。</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これをすべて売り切る価格は逆需要関数で</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E</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点に対応した</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𝑃</a:t>
                </a:r>
                <a:r>
                  <a:rPr lang="ja-JP"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a:t>
                </a:r>
                <a:r>
                  <a:rPr lang="en-US" altLang="ja-JP" sz="1800" i="0" kern="100">
                    <a:effectLst/>
                    <a:latin typeface="Cambria Math" panose="02040503050406030204" pitchFamily="18" charset="0"/>
                    <a:ea typeface="ＭＳ 明朝" panose="02020609040205080304" pitchFamily="17" charset="-128"/>
                    <a:cs typeface="Times New Roman" panose="02020603050405020304" pitchFamily="18" charset="0"/>
                  </a:rPr>
                  <a:t>∗=1000</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となる。 </a:t>
                </a:r>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D9076E08-7C7D-4000-9109-149EC2C3E99A}" type="slidenum">
              <a:rPr kumimoji="1" lang="ja-JP" altLang="en-US" smtClean="0"/>
              <a:t>17</a:t>
            </a:fld>
            <a:endParaRPr kumimoji="1" lang="ja-JP" altLang="en-US"/>
          </a:p>
        </p:txBody>
      </p:sp>
    </p:spTree>
    <p:extLst>
      <p:ext uri="{BB962C8B-B14F-4D97-AF65-F5344CB8AC3E}">
        <p14:creationId xmlns:p14="http://schemas.microsoft.com/office/powerpoint/2010/main" val="3650959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indent="0">
                  <a:buFont typeface="Arial" panose="020B0604020202020204" pitchFamily="34" charset="0"/>
                  <a:buNone/>
                </a:pPr>
                <a:r>
                  <a:rPr lang="ja-JP" altLang="en-US" sz="1800" dirty="0">
                    <a:effectLst/>
                    <a:latin typeface="Century" panose="02040604050505020304" pitchFamily="18" charset="0"/>
                    <a:ea typeface="ＭＳ 明朝" panose="02020609040205080304" pitchFamily="17" charset="-128"/>
                    <a:cs typeface="Times New Roman" panose="02020603050405020304" pitchFamily="18" charset="0"/>
                  </a:rPr>
                  <a:t>図９－７</a:t>
                </a:r>
                <a:endPar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a:p>
                <a:pPr marL="285750" indent="-285750">
                  <a:buFont typeface="Arial" panose="020B0604020202020204" pitchFamily="34" charset="0"/>
                  <a:buChar char="•"/>
                </a:pP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縦軸はファーウェイ、横軸はクアルコムの供給量であり、反応関数の係数の符号がマイナスであるように互いに逆相関の関係にある。</a:t>
                </a:r>
                <a:endPar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Font typeface="Arial" panose="020B0604020202020204" pitchFamily="34" charset="0"/>
                  <a:buNone/>
                </a:pP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すなわち相手が供給を減らせば（増やせば）自分は増やす（減らす）という関係にある。</a:t>
                </a:r>
                <a:endPar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a:p>
                <a:pPr marL="285750" indent="-285750">
                  <a:buFont typeface="Arial" panose="020B0604020202020204" pitchFamily="34" charset="0"/>
                  <a:buChar char="•"/>
                </a:pP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両社の均衡供給量は両社の反応関数を同時に満たす供給量であり、図中の</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E</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点で決定される。この場合</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つの反応関数を連立させて解くとそれぞれ</a:t>
                </a:r>
                <a14:m>
                  <m:oMath xmlns:m="http://schemas.openxmlformats.org/officeDocument/2006/math">
                    <m:sSup>
                      <m:sSupPr>
                        <m:ctrlPr>
                          <a:rPr lang="ja-JP" altLang="ja-JP" i="1">
                            <a:effectLst/>
                            <a:latin typeface="Cambria Math" panose="02040503050406030204" pitchFamily="18" charset="0"/>
                            <a:ea typeface="Cambria Math" panose="02040503050406030204" pitchFamily="18" charset="0"/>
                          </a:rPr>
                        </m:ctrlPr>
                      </m:sSupPr>
                      <m:e>
                        <m:r>
                          <a:rPr lang="en-US" altLang="ja-JP" sz="1800" i="1">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1800" i="1">
                            <a:effectLst/>
                            <a:latin typeface="Cambria Math" panose="02040503050406030204" pitchFamily="18" charset="0"/>
                            <a:ea typeface="ＭＳ 明朝" panose="02020609040205080304" pitchFamily="17" charset="-128"/>
                            <a:cs typeface="Times New Roman" panose="02020603050405020304" pitchFamily="18" charset="0"/>
                          </a:rPr>
                          <m:t>𝑄</m:t>
                        </m:r>
                      </m:sup>
                    </m:sSup>
                    <m:r>
                      <a:rPr lang="en-US" altLang="ja-JP" sz="1800" i="1">
                        <a:effectLst/>
                        <a:latin typeface="Cambria Math" panose="02040503050406030204" pitchFamily="18" charset="0"/>
                        <a:ea typeface="ＭＳ 明朝" panose="02020609040205080304" pitchFamily="17" charset="-128"/>
                        <a:cs typeface="Times New Roman" panose="02020603050405020304" pitchFamily="18" charset="0"/>
                      </a:rPr>
                      <m:t>=160,  </m:t>
                    </m:r>
                    <m:sSup>
                      <m:sSupPr>
                        <m:ctrlPr>
                          <a:rPr lang="ja-JP" altLang="ja-JP" i="1">
                            <a:effectLst/>
                            <a:latin typeface="Cambria Math" panose="02040503050406030204" pitchFamily="18" charset="0"/>
                            <a:ea typeface="Cambria Math" panose="02040503050406030204" pitchFamily="18" charset="0"/>
                          </a:rPr>
                        </m:ctrlPr>
                      </m:sSupPr>
                      <m:e>
                        <m:r>
                          <a:rPr lang="en-US" altLang="ja-JP" sz="1800" i="1">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1800" i="1">
                            <a:effectLst/>
                            <a:latin typeface="Cambria Math" panose="02040503050406030204" pitchFamily="18" charset="0"/>
                            <a:ea typeface="ＭＳ 明朝" panose="02020609040205080304" pitchFamily="17" charset="-128"/>
                            <a:cs typeface="Times New Roman" panose="02020603050405020304" pitchFamily="18" charset="0"/>
                          </a:rPr>
                          <m:t>𝐻</m:t>
                        </m:r>
                      </m:sup>
                    </m:sSup>
                    <m:r>
                      <a:rPr lang="en-US" altLang="ja-JP" sz="1800" i="1">
                        <a:effectLst/>
                        <a:latin typeface="Cambria Math" panose="02040503050406030204" pitchFamily="18" charset="0"/>
                        <a:ea typeface="ＭＳ 明朝" panose="02020609040205080304" pitchFamily="17" charset="-128"/>
                        <a:cs typeface="Times New Roman" panose="02020603050405020304" pitchFamily="18" charset="0"/>
                      </a:rPr>
                      <m:t>=160</m:t>
                    </m:r>
                  </m:oMath>
                </a14:m>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供給する均衡が得られ、これをクールノー均衡と呼ぶ。</a:t>
                </a:r>
                <a:endPar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p:txBody>
          </p:sp>
        </mc:Choice>
        <mc:Fallback xmlns="">
          <p:sp>
            <p:nvSpPr>
              <p:cNvPr id="3" name="ノート プレースホルダー 2"/>
              <p:cNvSpPr>
                <a:spLocks noGrp="1"/>
              </p:cNvSpPr>
              <p:nvPr>
                <p:ph type="body" idx="1"/>
              </p:nvPr>
            </p:nvSpPr>
            <p:spPr/>
            <p:txBody>
              <a:bodyPr/>
              <a:lstStyle/>
              <a:p>
                <a:pPr marL="0" indent="0">
                  <a:buFont typeface="Arial" panose="020B0604020202020204" pitchFamily="34" charset="0"/>
                  <a:buNone/>
                </a:pPr>
                <a:r>
                  <a:rPr lang="ja-JP" altLang="en-US" sz="1800" dirty="0">
                    <a:effectLst/>
                    <a:latin typeface="Century" panose="02040604050505020304" pitchFamily="18" charset="0"/>
                    <a:ea typeface="ＭＳ 明朝" panose="02020609040205080304" pitchFamily="17" charset="-128"/>
                    <a:cs typeface="Times New Roman" panose="02020603050405020304" pitchFamily="18" charset="0"/>
                  </a:rPr>
                  <a:t>図９－７</a:t>
                </a:r>
                <a:endPar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a:p>
                <a:pPr marL="285750" indent="-285750">
                  <a:buFont typeface="Arial" panose="020B0604020202020204" pitchFamily="34" charset="0"/>
                  <a:buChar char="•"/>
                </a:pP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縦軸はファーウェイ、横軸はクアルコムの供給量であり、反応関数の係数の符号がマイナスであるように互いに逆相関の関係にある。</a:t>
                </a:r>
                <a:endPar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Font typeface="Arial" panose="020B0604020202020204" pitchFamily="34" charset="0"/>
                  <a:buNone/>
                </a:pP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すなわち相手が供給を減らせば（増やせば）自分は増やす（減らす）という関係にある。</a:t>
                </a:r>
                <a:endPar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a:p>
                <a:pPr marL="285750" indent="-285750">
                  <a:buFont typeface="Arial" panose="020B0604020202020204" pitchFamily="34" charset="0"/>
                  <a:buChar char="•"/>
                </a:pP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両社の均衡供給量は両社の反応関数を同時に満たす供給量であり、図中の</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E</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点で決定される。この場合</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つの反応関数を連立させて解くとそれぞれ</a:t>
                </a:r>
                <a:r>
                  <a:rPr lang="en-US" altLang="ja-JP" sz="1800" i="0">
                    <a:effectLst/>
                    <a:latin typeface="Cambria Math" panose="02040503050406030204" pitchFamily="18" charset="0"/>
                    <a:ea typeface="ＭＳ 明朝" panose="02020609040205080304" pitchFamily="17" charset="-128"/>
                    <a:cs typeface="Times New Roman" panose="02020603050405020304" pitchFamily="18" charset="0"/>
                  </a:rPr>
                  <a:t>𝑦</a:t>
                </a:r>
                <a:r>
                  <a:rPr lang="ja-JP" altLang="ja-JP" sz="1800" i="0">
                    <a:effectLst/>
                    <a:latin typeface="Cambria Math" panose="02040503050406030204" pitchFamily="18" charset="0"/>
                    <a:ea typeface="ＭＳ 明朝" panose="02020609040205080304" pitchFamily="17" charset="-128"/>
                    <a:cs typeface="Times New Roman" panose="02020603050405020304" pitchFamily="18" charset="0"/>
                  </a:rPr>
                  <a:t>^</a:t>
                </a:r>
                <a:r>
                  <a:rPr lang="en-US" altLang="ja-JP" sz="1800" i="0">
                    <a:effectLst/>
                    <a:latin typeface="Cambria Math" panose="02040503050406030204" pitchFamily="18" charset="0"/>
                    <a:ea typeface="ＭＳ 明朝" panose="02020609040205080304" pitchFamily="17" charset="-128"/>
                    <a:cs typeface="Times New Roman" panose="02020603050405020304" pitchFamily="18" charset="0"/>
                  </a:rPr>
                  <a:t>𝑄=160,  𝑦</a:t>
                </a:r>
                <a:r>
                  <a:rPr lang="ja-JP" altLang="ja-JP" sz="1800" i="0">
                    <a:effectLst/>
                    <a:latin typeface="Cambria Math" panose="02040503050406030204" pitchFamily="18" charset="0"/>
                    <a:ea typeface="ＭＳ 明朝" panose="02020609040205080304" pitchFamily="17" charset="-128"/>
                    <a:cs typeface="Times New Roman" panose="02020603050405020304" pitchFamily="18" charset="0"/>
                  </a:rPr>
                  <a:t>^</a:t>
                </a:r>
                <a:r>
                  <a:rPr lang="en-US" altLang="ja-JP" sz="1800" i="0">
                    <a:effectLst/>
                    <a:latin typeface="Cambria Math" panose="02040503050406030204" pitchFamily="18" charset="0"/>
                    <a:ea typeface="ＭＳ 明朝" panose="02020609040205080304" pitchFamily="17" charset="-128"/>
                    <a:cs typeface="Times New Roman" panose="02020603050405020304" pitchFamily="18" charset="0"/>
                  </a:rPr>
                  <a:t>𝐻=160</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供給する均衡が得られ、これをクールノー均衡と呼ぶ。</a:t>
                </a:r>
                <a:endPar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p:txBody>
          </p:sp>
        </mc:Fallback>
      </mc:AlternateContent>
      <p:sp>
        <p:nvSpPr>
          <p:cNvPr id="4" name="スライド番号プレースホルダー 3"/>
          <p:cNvSpPr>
            <a:spLocks noGrp="1"/>
          </p:cNvSpPr>
          <p:nvPr>
            <p:ph type="sldNum" sz="quarter" idx="5"/>
          </p:nvPr>
        </p:nvSpPr>
        <p:spPr/>
        <p:txBody>
          <a:bodyPr/>
          <a:lstStyle/>
          <a:p>
            <a:fld id="{D9076E08-7C7D-4000-9109-149EC2C3E99A}" type="slidenum">
              <a:rPr kumimoji="1" lang="ja-JP" altLang="en-US" smtClean="0"/>
              <a:t>20</a:t>
            </a:fld>
            <a:endParaRPr kumimoji="1" lang="ja-JP" altLang="en-US"/>
          </a:p>
        </p:txBody>
      </p:sp>
    </p:spTree>
    <p:extLst>
      <p:ext uri="{BB962C8B-B14F-4D97-AF65-F5344CB8AC3E}">
        <p14:creationId xmlns:p14="http://schemas.microsoft.com/office/powerpoint/2010/main" val="7113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0B95C4-BAF4-A505-4F0B-8D7CBD1DD74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ABC347F-02E0-46FD-0ADA-DF6F54A2B9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6CCA51C-39CC-6C30-FD6A-97FDEC88CE7F}"/>
              </a:ext>
            </a:extLst>
          </p:cNvPr>
          <p:cNvSpPr>
            <a:spLocks noGrp="1"/>
          </p:cNvSpPr>
          <p:nvPr>
            <p:ph type="dt" sz="half" idx="10"/>
          </p:nvPr>
        </p:nvSpPr>
        <p:spPr/>
        <p:txBody>
          <a:bodyPr/>
          <a:lstStyle/>
          <a:p>
            <a:fld id="{A37CA826-1B22-4DD9-A266-2F4AE3B8777F}"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9D1656CD-3A05-457A-6B2B-BA9CD4FF84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12CECD-0B29-3DC2-26EC-FE19A523906C}"/>
              </a:ext>
            </a:extLst>
          </p:cNvPr>
          <p:cNvSpPr>
            <a:spLocks noGrp="1"/>
          </p:cNvSpPr>
          <p:nvPr>
            <p:ph type="sldNum" sz="quarter" idx="12"/>
          </p:nvPr>
        </p:nvSpPr>
        <p:spPr/>
        <p:txBody>
          <a:bodyPr/>
          <a:lstStyle/>
          <a:p>
            <a:fld id="{B5159EDC-8809-4598-BA57-5908259738D1}" type="slidenum">
              <a:rPr kumimoji="1" lang="ja-JP" altLang="en-US" smtClean="0"/>
              <a:t>‹#›</a:t>
            </a:fld>
            <a:endParaRPr kumimoji="1" lang="ja-JP" altLang="en-US"/>
          </a:p>
        </p:txBody>
      </p:sp>
    </p:spTree>
    <p:extLst>
      <p:ext uri="{BB962C8B-B14F-4D97-AF65-F5344CB8AC3E}">
        <p14:creationId xmlns:p14="http://schemas.microsoft.com/office/powerpoint/2010/main" val="138285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A5A915-3E3F-BEF8-E067-F3BF8582431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5C02481-6D7F-AE55-2099-2EE2679E691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2F76C9-5A03-6B8B-CDFC-EFC804FEADBC}"/>
              </a:ext>
            </a:extLst>
          </p:cNvPr>
          <p:cNvSpPr>
            <a:spLocks noGrp="1"/>
          </p:cNvSpPr>
          <p:nvPr>
            <p:ph type="dt" sz="half" idx="10"/>
          </p:nvPr>
        </p:nvSpPr>
        <p:spPr/>
        <p:txBody>
          <a:bodyPr/>
          <a:lstStyle/>
          <a:p>
            <a:fld id="{A37CA826-1B22-4DD9-A266-2F4AE3B8777F}"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A33D60D0-36DD-4317-D1FF-D69BE28286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2B793B-B201-F579-A4E8-E33AB02679CB}"/>
              </a:ext>
            </a:extLst>
          </p:cNvPr>
          <p:cNvSpPr>
            <a:spLocks noGrp="1"/>
          </p:cNvSpPr>
          <p:nvPr>
            <p:ph type="sldNum" sz="quarter" idx="12"/>
          </p:nvPr>
        </p:nvSpPr>
        <p:spPr/>
        <p:txBody>
          <a:bodyPr/>
          <a:lstStyle/>
          <a:p>
            <a:fld id="{B5159EDC-8809-4598-BA57-5908259738D1}" type="slidenum">
              <a:rPr kumimoji="1" lang="ja-JP" altLang="en-US" smtClean="0"/>
              <a:t>‹#›</a:t>
            </a:fld>
            <a:endParaRPr kumimoji="1" lang="ja-JP" altLang="en-US"/>
          </a:p>
        </p:txBody>
      </p:sp>
    </p:spTree>
    <p:extLst>
      <p:ext uri="{BB962C8B-B14F-4D97-AF65-F5344CB8AC3E}">
        <p14:creationId xmlns:p14="http://schemas.microsoft.com/office/powerpoint/2010/main" val="110464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4906374-5822-B300-72A7-0037A46E759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B22657B-C816-94FD-09DB-7A330BA6636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585268-30E5-FAFA-9877-BA1BC356EADB}"/>
              </a:ext>
            </a:extLst>
          </p:cNvPr>
          <p:cNvSpPr>
            <a:spLocks noGrp="1"/>
          </p:cNvSpPr>
          <p:nvPr>
            <p:ph type="dt" sz="half" idx="10"/>
          </p:nvPr>
        </p:nvSpPr>
        <p:spPr/>
        <p:txBody>
          <a:bodyPr/>
          <a:lstStyle/>
          <a:p>
            <a:fld id="{A37CA826-1B22-4DD9-A266-2F4AE3B8777F}"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C031A303-40A2-E7C6-44D1-DEEED63DAC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1EB312-C18B-8B7B-D48C-3CE7096E7551}"/>
              </a:ext>
            </a:extLst>
          </p:cNvPr>
          <p:cNvSpPr>
            <a:spLocks noGrp="1"/>
          </p:cNvSpPr>
          <p:nvPr>
            <p:ph type="sldNum" sz="quarter" idx="12"/>
          </p:nvPr>
        </p:nvSpPr>
        <p:spPr/>
        <p:txBody>
          <a:bodyPr/>
          <a:lstStyle/>
          <a:p>
            <a:fld id="{B5159EDC-8809-4598-BA57-5908259738D1}" type="slidenum">
              <a:rPr kumimoji="1" lang="ja-JP" altLang="en-US" smtClean="0"/>
              <a:t>‹#›</a:t>
            </a:fld>
            <a:endParaRPr kumimoji="1" lang="ja-JP" altLang="en-US"/>
          </a:p>
        </p:txBody>
      </p:sp>
    </p:spTree>
    <p:extLst>
      <p:ext uri="{BB962C8B-B14F-4D97-AF65-F5344CB8AC3E}">
        <p14:creationId xmlns:p14="http://schemas.microsoft.com/office/powerpoint/2010/main" val="215347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4BE814-72EF-B8A3-6326-BEB0F652685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EF11B0D-7AE8-712C-113F-EAF33F9D299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74E8B9B-A6D5-43A8-6039-0C208182E91C}"/>
              </a:ext>
            </a:extLst>
          </p:cNvPr>
          <p:cNvSpPr>
            <a:spLocks noGrp="1"/>
          </p:cNvSpPr>
          <p:nvPr>
            <p:ph type="dt" sz="half" idx="10"/>
          </p:nvPr>
        </p:nvSpPr>
        <p:spPr/>
        <p:txBody>
          <a:bodyPr/>
          <a:lstStyle/>
          <a:p>
            <a:fld id="{A37CA826-1B22-4DD9-A266-2F4AE3B8777F}"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5F31F95E-4ECC-3097-19A3-6640C90D12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2FBD2A-16E1-A56C-9A62-C0BE6E3C6637}"/>
              </a:ext>
            </a:extLst>
          </p:cNvPr>
          <p:cNvSpPr>
            <a:spLocks noGrp="1"/>
          </p:cNvSpPr>
          <p:nvPr>
            <p:ph type="sldNum" sz="quarter" idx="12"/>
          </p:nvPr>
        </p:nvSpPr>
        <p:spPr/>
        <p:txBody>
          <a:bodyPr/>
          <a:lstStyle/>
          <a:p>
            <a:fld id="{B5159EDC-8809-4598-BA57-5908259738D1}" type="slidenum">
              <a:rPr kumimoji="1" lang="ja-JP" altLang="en-US" smtClean="0"/>
              <a:t>‹#›</a:t>
            </a:fld>
            <a:endParaRPr kumimoji="1" lang="ja-JP" altLang="en-US"/>
          </a:p>
        </p:txBody>
      </p:sp>
    </p:spTree>
    <p:extLst>
      <p:ext uri="{BB962C8B-B14F-4D97-AF65-F5344CB8AC3E}">
        <p14:creationId xmlns:p14="http://schemas.microsoft.com/office/powerpoint/2010/main" val="354983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40938E-2EC5-DA04-3473-CF551E7462E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2EA1F6-0DEC-7D4F-B08B-2317915649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C1EE412-019A-ACE5-7866-E1411D0B0D4E}"/>
              </a:ext>
            </a:extLst>
          </p:cNvPr>
          <p:cNvSpPr>
            <a:spLocks noGrp="1"/>
          </p:cNvSpPr>
          <p:nvPr>
            <p:ph type="dt" sz="half" idx="10"/>
          </p:nvPr>
        </p:nvSpPr>
        <p:spPr/>
        <p:txBody>
          <a:bodyPr/>
          <a:lstStyle/>
          <a:p>
            <a:fld id="{A37CA826-1B22-4DD9-A266-2F4AE3B8777F}"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34BE3B21-B143-D5B3-89C3-9FB277427D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D2D77B-340E-DBE5-414C-D02DE79A1111}"/>
              </a:ext>
            </a:extLst>
          </p:cNvPr>
          <p:cNvSpPr>
            <a:spLocks noGrp="1"/>
          </p:cNvSpPr>
          <p:nvPr>
            <p:ph type="sldNum" sz="quarter" idx="12"/>
          </p:nvPr>
        </p:nvSpPr>
        <p:spPr/>
        <p:txBody>
          <a:bodyPr/>
          <a:lstStyle/>
          <a:p>
            <a:fld id="{B5159EDC-8809-4598-BA57-5908259738D1}" type="slidenum">
              <a:rPr kumimoji="1" lang="ja-JP" altLang="en-US" smtClean="0"/>
              <a:t>‹#›</a:t>
            </a:fld>
            <a:endParaRPr kumimoji="1" lang="ja-JP" altLang="en-US"/>
          </a:p>
        </p:txBody>
      </p:sp>
    </p:spTree>
    <p:extLst>
      <p:ext uri="{BB962C8B-B14F-4D97-AF65-F5344CB8AC3E}">
        <p14:creationId xmlns:p14="http://schemas.microsoft.com/office/powerpoint/2010/main" val="1644685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D23DC4-B0E0-D026-DD3D-6E43E76932D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CC930EB-4B3B-FBB3-F961-EEF62A75CF4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3D60C73-A876-54FF-749F-0F9C0B5CA8D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D553E0D-003C-A174-6946-81D91559B7BB}"/>
              </a:ext>
            </a:extLst>
          </p:cNvPr>
          <p:cNvSpPr>
            <a:spLocks noGrp="1"/>
          </p:cNvSpPr>
          <p:nvPr>
            <p:ph type="dt" sz="half" idx="10"/>
          </p:nvPr>
        </p:nvSpPr>
        <p:spPr/>
        <p:txBody>
          <a:bodyPr/>
          <a:lstStyle/>
          <a:p>
            <a:fld id="{A37CA826-1B22-4DD9-A266-2F4AE3B8777F}" type="datetimeFigureOut">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392C1A47-60C3-A8BA-2AB0-E622E506E46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369BC8-67B1-A655-B9E4-46D4127971C5}"/>
              </a:ext>
            </a:extLst>
          </p:cNvPr>
          <p:cNvSpPr>
            <a:spLocks noGrp="1"/>
          </p:cNvSpPr>
          <p:nvPr>
            <p:ph type="sldNum" sz="quarter" idx="12"/>
          </p:nvPr>
        </p:nvSpPr>
        <p:spPr/>
        <p:txBody>
          <a:bodyPr/>
          <a:lstStyle/>
          <a:p>
            <a:fld id="{B5159EDC-8809-4598-BA57-5908259738D1}" type="slidenum">
              <a:rPr kumimoji="1" lang="ja-JP" altLang="en-US" smtClean="0"/>
              <a:t>‹#›</a:t>
            </a:fld>
            <a:endParaRPr kumimoji="1" lang="ja-JP" altLang="en-US"/>
          </a:p>
        </p:txBody>
      </p:sp>
    </p:spTree>
    <p:extLst>
      <p:ext uri="{BB962C8B-B14F-4D97-AF65-F5344CB8AC3E}">
        <p14:creationId xmlns:p14="http://schemas.microsoft.com/office/powerpoint/2010/main" val="3174703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2D86C-B8D0-C822-F255-162E64CA5C9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D33A02-8041-8967-6D9D-0BD40FFDB8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1AFD066-3D05-D7B8-95C7-2F81ABF97B9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F70824B-ECA4-D62A-C876-329F3CA049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69415D4-4DAD-D49C-BE32-C3AD27A43FC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B6EC609-6336-561D-E591-86CE5DAAFDF4}"/>
              </a:ext>
            </a:extLst>
          </p:cNvPr>
          <p:cNvSpPr>
            <a:spLocks noGrp="1"/>
          </p:cNvSpPr>
          <p:nvPr>
            <p:ph type="dt" sz="half" idx="10"/>
          </p:nvPr>
        </p:nvSpPr>
        <p:spPr/>
        <p:txBody>
          <a:bodyPr/>
          <a:lstStyle/>
          <a:p>
            <a:fld id="{A37CA826-1B22-4DD9-A266-2F4AE3B8777F}" type="datetimeFigureOut">
              <a:rPr kumimoji="1" lang="ja-JP" altLang="en-US" smtClean="0"/>
              <a:t>2025/12/9</a:t>
            </a:fld>
            <a:endParaRPr kumimoji="1" lang="ja-JP" altLang="en-US"/>
          </a:p>
        </p:txBody>
      </p:sp>
      <p:sp>
        <p:nvSpPr>
          <p:cNvPr id="8" name="フッター プレースホルダー 7">
            <a:extLst>
              <a:ext uri="{FF2B5EF4-FFF2-40B4-BE49-F238E27FC236}">
                <a16:creationId xmlns:a16="http://schemas.microsoft.com/office/drawing/2014/main" id="{BEBFE0B6-FA9C-3BC3-4A1E-8F9920EEBD7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8CC8469-AD0F-542C-6E40-5284CB5F72EB}"/>
              </a:ext>
            </a:extLst>
          </p:cNvPr>
          <p:cNvSpPr>
            <a:spLocks noGrp="1"/>
          </p:cNvSpPr>
          <p:nvPr>
            <p:ph type="sldNum" sz="quarter" idx="12"/>
          </p:nvPr>
        </p:nvSpPr>
        <p:spPr/>
        <p:txBody>
          <a:bodyPr/>
          <a:lstStyle/>
          <a:p>
            <a:fld id="{B5159EDC-8809-4598-BA57-5908259738D1}" type="slidenum">
              <a:rPr kumimoji="1" lang="ja-JP" altLang="en-US" smtClean="0"/>
              <a:t>‹#›</a:t>
            </a:fld>
            <a:endParaRPr kumimoji="1" lang="ja-JP" altLang="en-US"/>
          </a:p>
        </p:txBody>
      </p:sp>
    </p:spTree>
    <p:extLst>
      <p:ext uri="{BB962C8B-B14F-4D97-AF65-F5344CB8AC3E}">
        <p14:creationId xmlns:p14="http://schemas.microsoft.com/office/powerpoint/2010/main" val="63255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00D1F8-11C8-0AF0-35A3-FB8EDFDE9DB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E91BB1C-3AC2-E614-27CC-360AB6777E59}"/>
              </a:ext>
            </a:extLst>
          </p:cNvPr>
          <p:cNvSpPr>
            <a:spLocks noGrp="1"/>
          </p:cNvSpPr>
          <p:nvPr>
            <p:ph type="dt" sz="half" idx="10"/>
          </p:nvPr>
        </p:nvSpPr>
        <p:spPr/>
        <p:txBody>
          <a:bodyPr/>
          <a:lstStyle/>
          <a:p>
            <a:fld id="{A37CA826-1B22-4DD9-A266-2F4AE3B8777F}" type="datetimeFigureOut">
              <a:rPr kumimoji="1" lang="ja-JP" altLang="en-US" smtClean="0"/>
              <a:t>2025/12/9</a:t>
            </a:fld>
            <a:endParaRPr kumimoji="1" lang="ja-JP" altLang="en-US"/>
          </a:p>
        </p:txBody>
      </p:sp>
      <p:sp>
        <p:nvSpPr>
          <p:cNvPr id="4" name="フッター プレースホルダー 3">
            <a:extLst>
              <a:ext uri="{FF2B5EF4-FFF2-40B4-BE49-F238E27FC236}">
                <a16:creationId xmlns:a16="http://schemas.microsoft.com/office/drawing/2014/main" id="{92CB6930-9F76-E115-1CF9-D7FF20A0BCA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574AA25-F176-48EA-3F21-1AB4602C5EB9}"/>
              </a:ext>
            </a:extLst>
          </p:cNvPr>
          <p:cNvSpPr>
            <a:spLocks noGrp="1"/>
          </p:cNvSpPr>
          <p:nvPr>
            <p:ph type="sldNum" sz="quarter" idx="12"/>
          </p:nvPr>
        </p:nvSpPr>
        <p:spPr/>
        <p:txBody>
          <a:bodyPr/>
          <a:lstStyle/>
          <a:p>
            <a:fld id="{B5159EDC-8809-4598-BA57-5908259738D1}" type="slidenum">
              <a:rPr kumimoji="1" lang="ja-JP" altLang="en-US" smtClean="0"/>
              <a:t>‹#›</a:t>
            </a:fld>
            <a:endParaRPr kumimoji="1" lang="ja-JP" altLang="en-US"/>
          </a:p>
        </p:txBody>
      </p:sp>
    </p:spTree>
    <p:extLst>
      <p:ext uri="{BB962C8B-B14F-4D97-AF65-F5344CB8AC3E}">
        <p14:creationId xmlns:p14="http://schemas.microsoft.com/office/powerpoint/2010/main" val="3515804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6C37437-4FA7-5664-A1D6-852BE62D8E21}"/>
              </a:ext>
            </a:extLst>
          </p:cNvPr>
          <p:cNvSpPr>
            <a:spLocks noGrp="1"/>
          </p:cNvSpPr>
          <p:nvPr>
            <p:ph type="dt" sz="half" idx="10"/>
          </p:nvPr>
        </p:nvSpPr>
        <p:spPr/>
        <p:txBody>
          <a:bodyPr/>
          <a:lstStyle/>
          <a:p>
            <a:fld id="{A37CA826-1B22-4DD9-A266-2F4AE3B8777F}" type="datetimeFigureOut">
              <a:rPr kumimoji="1" lang="ja-JP" altLang="en-US" smtClean="0"/>
              <a:t>2025/12/9</a:t>
            </a:fld>
            <a:endParaRPr kumimoji="1" lang="ja-JP" altLang="en-US"/>
          </a:p>
        </p:txBody>
      </p:sp>
      <p:sp>
        <p:nvSpPr>
          <p:cNvPr id="3" name="フッター プレースホルダー 2">
            <a:extLst>
              <a:ext uri="{FF2B5EF4-FFF2-40B4-BE49-F238E27FC236}">
                <a16:creationId xmlns:a16="http://schemas.microsoft.com/office/drawing/2014/main" id="{29F373D9-0134-0729-8502-A97FE0B5AEE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FB0BE35-7C77-CE06-E7BD-4F70C3DDB747}"/>
              </a:ext>
            </a:extLst>
          </p:cNvPr>
          <p:cNvSpPr>
            <a:spLocks noGrp="1"/>
          </p:cNvSpPr>
          <p:nvPr>
            <p:ph type="sldNum" sz="quarter" idx="12"/>
          </p:nvPr>
        </p:nvSpPr>
        <p:spPr/>
        <p:txBody>
          <a:bodyPr/>
          <a:lstStyle/>
          <a:p>
            <a:fld id="{B5159EDC-8809-4598-BA57-5908259738D1}" type="slidenum">
              <a:rPr kumimoji="1" lang="ja-JP" altLang="en-US" smtClean="0"/>
              <a:t>‹#›</a:t>
            </a:fld>
            <a:endParaRPr kumimoji="1" lang="ja-JP" altLang="en-US"/>
          </a:p>
        </p:txBody>
      </p:sp>
    </p:spTree>
    <p:extLst>
      <p:ext uri="{BB962C8B-B14F-4D97-AF65-F5344CB8AC3E}">
        <p14:creationId xmlns:p14="http://schemas.microsoft.com/office/powerpoint/2010/main" val="173527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988A4-93FD-B316-9E52-C8ADE191504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A4197BB-C6EA-7BB4-901A-FC059D3C15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B1D27AD-A400-BBC0-B198-EDDAE615A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D3AD843-C72A-BC57-E7ED-FC41B4EB50C4}"/>
              </a:ext>
            </a:extLst>
          </p:cNvPr>
          <p:cNvSpPr>
            <a:spLocks noGrp="1"/>
          </p:cNvSpPr>
          <p:nvPr>
            <p:ph type="dt" sz="half" idx="10"/>
          </p:nvPr>
        </p:nvSpPr>
        <p:spPr/>
        <p:txBody>
          <a:bodyPr/>
          <a:lstStyle/>
          <a:p>
            <a:fld id="{A37CA826-1B22-4DD9-A266-2F4AE3B8777F}" type="datetimeFigureOut">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3C43B07F-1CC9-0B88-8A92-DFB95CA7BB0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C5F0A02-01DE-E668-E2FE-6BAB6DDBB313}"/>
              </a:ext>
            </a:extLst>
          </p:cNvPr>
          <p:cNvSpPr>
            <a:spLocks noGrp="1"/>
          </p:cNvSpPr>
          <p:nvPr>
            <p:ph type="sldNum" sz="quarter" idx="12"/>
          </p:nvPr>
        </p:nvSpPr>
        <p:spPr/>
        <p:txBody>
          <a:bodyPr/>
          <a:lstStyle/>
          <a:p>
            <a:fld id="{B5159EDC-8809-4598-BA57-5908259738D1}" type="slidenum">
              <a:rPr kumimoji="1" lang="ja-JP" altLang="en-US" smtClean="0"/>
              <a:t>‹#›</a:t>
            </a:fld>
            <a:endParaRPr kumimoji="1" lang="ja-JP" altLang="en-US"/>
          </a:p>
        </p:txBody>
      </p:sp>
    </p:spTree>
    <p:extLst>
      <p:ext uri="{BB962C8B-B14F-4D97-AF65-F5344CB8AC3E}">
        <p14:creationId xmlns:p14="http://schemas.microsoft.com/office/powerpoint/2010/main" val="87022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AC7190-7976-C30A-647B-359B9446761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7733502-BA08-28EB-21C4-0634BE2081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84FE83B-2F60-ACBD-8620-5CA5B342A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71ED82D-335A-4FF6-4AE8-D1C68DC98AB7}"/>
              </a:ext>
            </a:extLst>
          </p:cNvPr>
          <p:cNvSpPr>
            <a:spLocks noGrp="1"/>
          </p:cNvSpPr>
          <p:nvPr>
            <p:ph type="dt" sz="half" idx="10"/>
          </p:nvPr>
        </p:nvSpPr>
        <p:spPr/>
        <p:txBody>
          <a:bodyPr/>
          <a:lstStyle/>
          <a:p>
            <a:fld id="{A37CA826-1B22-4DD9-A266-2F4AE3B8777F}" type="datetimeFigureOut">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33B0F70D-3AAF-C1DF-2104-FA4A21A95C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8D1FAF-B638-69CF-720B-B6D26BACCD0B}"/>
              </a:ext>
            </a:extLst>
          </p:cNvPr>
          <p:cNvSpPr>
            <a:spLocks noGrp="1"/>
          </p:cNvSpPr>
          <p:nvPr>
            <p:ph type="sldNum" sz="quarter" idx="12"/>
          </p:nvPr>
        </p:nvSpPr>
        <p:spPr/>
        <p:txBody>
          <a:bodyPr/>
          <a:lstStyle/>
          <a:p>
            <a:fld id="{B5159EDC-8809-4598-BA57-5908259738D1}" type="slidenum">
              <a:rPr kumimoji="1" lang="ja-JP" altLang="en-US" smtClean="0"/>
              <a:t>‹#›</a:t>
            </a:fld>
            <a:endParaRPr kumimoji="1" lang="ja-JP" altLang="en-US"/>
          </a:p>
        </p:txBody>
      </p:sp>
    </p:spTree>
    <p:extLst>
      <p:ext uri="{BB962C8B-B14F-4D97-AF65-F5344CB8AC3E}">
        <p14:creationId xmlns:p14="http://schemas.microsoft.com/office/powerpoint/2010/main" val="378423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6F572CD-67CB-AE88-4136-9ED097C4ED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71084E7-A65A-6724-EDE4-0E5E45669D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7FDEAD4-3D2C-6411-6782-46320F1378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CA826-1B22-4DD9-A266-2F4AE3B8777F}"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B1E8FEF6-41CC-DD7F-E39C-4D59E1C89C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F591E02-2423-5B9A-EE95-A5A79C1512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59EDC-8809-4598-BA57-5908259738D1}" type="slidenum">
              <a:rPr kumimoji="1" lang="ja-JP" altLang="en-US" smtClean="0"/>
              <a:t>‹#›</a:t>
            </a:fld>
            <a:endParaRPr kumimoji="1" lang="ja-JP" altLang="en-US"/>
          </a:p>
        </p:txBody>
      </p:sp>
    </p:spTree>
    <p:extLst>
      <p:ext uri="{BB962C8B-B14F-4D97-AF65-F5344CB8AC3E}">
        <p14:creationId xmlns:p14="http://schemas.microsoft.com/office/powerpoint/2010/main" val="3316114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70.png"/><Relationship Id="rId4" Type="http://schemas.openxmlformats.org/officeDocument/2006/relationships/image" Target="../media/image610.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28.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0.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customXml" Target="../ink/ink6.xml"/><Relationship Id="rId18" Type="http://schemas.openxmlformats.org/officeDocument/2006/relationships/image" Target="../media/image57.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54.png"/><Relationship Id="rId17" Type="http://schemas.openxmlformats.org/officeDocument/2006/relationships/customXml" Target="../ink/ink8.xml"/><Relationship Id="rId2" Type="http://schemas.openxmlformats.org/officeDocument/2006/relationships/image" Target="../media/image50.png"/><Relationship Id="rId16" Type="http://schemas.openxmlformats.org/officeDocument/2006/relationships/image" Target="../media/image56.png"/><Relationship Id="rId20"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51.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53.png"/><Relationship Id="rId19" Type="http://schemas.openxmlformats.org/officeDocument/2006/relationships/customXml" Target="../ink/ink9.xml"/><Relationship Id="rId4" Type="http://schemas.openxmlformats.org/officeDocument/2006/relationships/image" Target="../media/image500.png"/><Relationship Id="rId9" Type="http://schemas.openxmlformats.org/officeDocument/2006/relationships/customXml" Target="../ink/ink4.xml"/><Relationship Id="rId14" Type="http://schemas.openxmlformats.org/officeDocument/2006/relationships/image" Target="../media/image55.png"/><Relationship Id="rId22" Type="http://schemas.openxmlformats.org/officeDocument/2006/relationships/image" Target="../media/image59.png"/></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customXml" Target="../ink/ink15.xml"/><Relationship Id="rId18" Type="http://schemas.openxmlformats.org/officeDocument/2006/relationships/image" Target="../media/image67.png"/><Relationship Id="rId3" Type="http://schemas.openxmlformats.org/officeDocument/2006/relationships/customXml" Target="../ink/ink11.xml"/><Relationship Id="rId21" Type="http://schemas.openxmlformats.org/officeDocument/2006/relationships/customXml" Target="../ink/ink19.xml"/><Relationship Id="rId34" Type="http://schemas.openxmlformats.org/officeDocument/2006/relationships/image" Target="../media/image75.png"/><Relationship Id="rId7" Type="http://schemas.openxmlformats.org/officeDocument/2006/relationships/customXml" Target="../ink/ink12.xml"/><Relationship Id="rId12" Type="http://schemas.openxmlformats.org/officeDocument/2006/relationships/image" Target="../media/image64.png"/><Relationship Id="rId17" Type="http://schemas.openxmlformats.org/officeDocument/2006/relationships/customXml" Target="../ink/ink17.xml"/><Relationship Id="rId2" Type="http://schemas.openxmlformats.org/officeDocument/2006/relationships/image" Target="../media/image60.png"/><Relationship Id="rId16" Type="http://schemas.openxmlformats.org/officeDocument/2006/relationships/image" Target="../media/image66.png"/><Relationship Id="rId20" Type="http://schemas.openxmlformats.org/officeDocument/2006/relationships/image" Target="../media/image68.png"/><Relationship Id="rId1" Type="http://schemas.openxmlformats.org/officeDocument/2006/relationships/slideLayout" Target="../slideLayouts/slideLayout4.xml"/><Relationship Id="rId6" Type="http://schemas.openxmlformats.org/officeDocument/2006/relationships/image" Target="../media/image61.png"/><Relationship Id="rId11" Type="http://schemas.openxmlformats.org/officeDocument/2006/relationships/customXml" Target="../ink/ink14.xml"/><Relationship Id="rId15" Type="http://schemas.openxmlformats.org/officeDocument/2006/relationships/customXml" Target="../ink/ink16.xml"/><Relationship Id="rId10" Type="http://schemas.openxmlformats.org/officeDocument/2006/relationships/image" Target="../media/image63.png"/><Relationship Id="rId19" Type="http://schemas.openxmlformats.org/officeDocument/2006/relationships/customXml" Target="../ink/ink18.xml"/><Relationship Id="rId9" Type="http://schemas.openxmlformats.org/officeDocument/2006/relationships/customXml" Target="../ink/ink13.xml"/><Relationship Id="rId14" Type="http://schemas.openxmlformats.org/officeDocument/2006/relationships/image" Target="../media/image65.png"/></Relationships>
</file>

<file path=ppt/slides/_rels/slide26.xml.rels><?xml version="1.0" encoding="UTF-8" standalone="yes"?>
<Relationships xmlns="http://schemas.openxmlformats.org/package/2006/relationships"><Relationship Id="rId13" Type="http://schemas.openxmlformats.org/officeDocument/2006/relationships/customXml" Target="../ink/ink25.xml"/><Relationship Id="rId18" Type="http://schemas.openxmlformats.org/officeDocument/2006/relationships/image" Target="../media/image85.png"/><Relationship Id="rId26" Type="http://schemas.openxmlformats.org/officeDocument/2006/relationships/image" Target="../media/image89.png"/><Relationship Id="rId39" Type="http://schemas.openxmlformats.org/officeDocument/2006/relationships/customXml" Target="../ink/ink38.xml"/><Relationship Id="rId21" Type="http://schemas.openxmlformats.org/officeDocument/2006/relationships/customXml" Target="../ink/ink29.xml"/><Relationship Id="rId34" Type="http://schemas.openxmlformats.org/officeDocument/2006/relationships/image" Target="../media/image93.png"/><Relationship Id="rId7" Type="http://schemas.openxmlformats.org/officeDocument/2006/relationships/customXml" Target="../ink/ink22.xml"/><Relationship Id="rId12" Type="http://schemas.openxmlformats.org/officeDocument/2006/relationships/image" Target="../media/image82.png"/><Relationship Id="rId17" Type="http://schemas.openxmlformats.org/officeDocument/2006/relationships/customXml" Target="../ink/ink27.xml"/><Relationship Id="rId25" Type="http://schemas.openxmlformats.org/officeDocument/2006/relationships/customXml" Target="../ink/ink31.xml"/><Relationship Id="rId33" Type="http://schemas.openxmlformats.org/officeDocument/2006/relationships/customXml" Target="../ink/ink35.xml"/><Relationship Id="rId38" Type="http://schemas.openxmlformats.org/officeDocument/2006/relationships/image" Target="../media/image95.png"/><Relationship Id="rId2" Type="http://schemas.openxmlformats.org/officeDocument/2006/relationships/image" Target="../media/image69.png"/><Relationship Id="rId16" Type="http://schemas.openxmlformats.org/officeDocument/2006/relationships/image" Target="../media/image84.png"/><Relationship Id="rId20" Type="http://schemas.openxmlformats.org/officeDocument/2006/relationships/image" Target="../media/image86.png"/><Relationship Id="rId29" Type="http://schemas.openxmlformats.org/officeDocument/2006/relationships/customXml" Target="../ink/ink33.xml"/><Relationship Id="rId1" Type="http://schemas.openxmlformats.org/officeDocument/2006/relationships/slideLayout" Target="../slideLayouts/slideLayout4.xml"/><Relationship Id="rId6" Type="http://schemas.openxmlformats.org/officeDocument/2006/relationships/image" Target="../media/image78.png"/><Relationship Id="rId11" Type="http://schemas.openxmlformats.org/officeDocument/2006/relationships/customXml" Target="../ink/ink24.xml"/><Relationship Id="rId24" Type="http://schemas.openxmlformats.org/officeDocument/2006/relationships/image" Target="../media/image88.png"/><Relationship Id="rId32" Type="http://schemas.openxmlformats.org/officeDocument/2006/relationships/image" Target="../media/image92.png"/><Relationship Id="rId37" Type="http://schemas.openxmlformats.org/officeDocument/2006/relationships/customXml" Target="../ink/ink37.xml"/><Relationship Id="rId40" Type="http://schemas.openxmlformats.org/officeDocument/2006/relationships/image" Target="../media/image96.png"/><Relationship Id="rId5" Type="http://schemas.openxmlformats.org/officeDocument/2006/relationships/customXml" Target="../ink/ink21.xml"/><Relationship Id="rId15" Type="http://schemas.openxmlformats.org/officeDocument/2006/relationships/customXml" Target="../ink/ink26.xml"/><Relationship Id="rId23" Type="http://schemas.openxmlformats.org/officeDocument/2006/relationships/customXml" Target="../ink/ink30.xml"/><Relationship Id="rId28" Type="http://schemas.openxmlformats.org/officeDocument/2006/relationships/image" Target="../media/image90.png"/><Relationship Id="rId36" Type="http://schemas.openxmlformats.org/officeDocument/2006/relationships/image" Target="../media/image94.png"/><Relationship Id="rId10" Type="http://schemas.openxmlformats.org/officeDocument/2006/relationships/image" Target="../media/image81.png"/><Relationship Id="rId19" Type="http://schemas.openxmlformats.org/officeDocument/2006/relationships/customXml" Target="../ink/ink28.xml"/><Relationship Id="rId31" Type="http://schemas.openxmlformats.org/officeDocument/2006/relationships/customXml" Target="../ink/ink34.xml"/><Relationship Id="rId4" Type="http://schemas.openxmlformats.org/officeDocument/2006/relationships/image" Target="../media/image77.png"/><Relationship Id="rId9" Type="http://schemas.openxmlformats.org/officeDocument/2006/relationships/customXml" Target="../ink/ink23.xml"/><Relationship Id="rId14" Type="http://schemas.openxmlformats.org/officeDocument/2006/relationships/image" Target="../media/image83.png"/><Relationship Id="rId22" Type="http://schemas.openxmlformats.org/officeDocument/2006/relationships/image" Target="../media/image87.png"/><Relationship Id="rId27" Type="http://schemas.openxmlformats.org/officeDocument/2006/relationships/customXml" Target="../ink/ink32.xml"/><Relationship Id="rId30" Type="http://schemas.openxmlformats.org/officeDocument/2006/relationships/image" Target="../media/image91.png"/><Relationship Id="rId35" Type="http://schemas.openxmlformats.org/officeDocument/2006/relationships/customXml" Target="../ink/ink36.xml"/><Relationship Id="rId8" Type="http://schemas.openxmlformats.org/officeDocument/2006/relationships/image" Target="../media/image79.png"/><Relationship Id="rId3" Type="http://schemas.openxmlformats.org/officeDocument/2006/relationships/customXml" Target="../ink/ink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AAFDC0-6641-9815-5765-5204A29AF6AB}"/>
              </a:ext>
            </a:extLst>
          </p:cNvPr>
          <p:cNvSpPr>
            <a:spLocks noGrp="1"/>
          </p:cNvSpPr>
          <p:nvPr>
            <p:ph type="ctrTitle"/>
          </p:nvPr>
        </p:nvSpPr>
        <p:spPr/>
        <p:txBody>
          <a:bodyPr>
            <a:normAutofit fontScale="90000"/>
          </a:bodyPr>
          <a:lstStyle/>
          <a:p>
            <a:r>
              <a:rPr kumimoji="1" lang="ja-JP" altLang="en-US" dirty="0"/>
              <a:t>第</a:t>
            </a:r>
            <a:r>
              <a:rPr kumimoji="1" lang="en-US" altLang="ja-JP" dirty="0"/>
              <a:t>9</a:t>
            </a:r>
            <a:r>
              <a:rPr kumimoji="1" lang="ja-JP" altLang="en-US" dirty="0"/>
              <a:t>章</a:t>
            </a:r>
            <a:br>
              <a:rPr kumimoji="1" lang="en-US" altLang="ja-JP" dirty="0"/>
            </a:br>
            <a:r>
              <a:rPr kumimoji="1" lang="ja-JP" altLang="en-US" dirty="0"/>
              <a:t>貿易政策（応用編）</a:t>
            </a:r>
            <a:br>
              <a:rPr kumimoji="1" lang="en-US" altLang="ja-JP" dirty="0"/>
            </a:br>
            <a:r>
              <a:rPr kumimoji="1" lang="ja-JP" altLang="en-US" sz="4900" dirty="0">
                <a:highlight>
                  <a:srgbClr val="FFFF00"/>
                </a:highlight>
              </a:rPr>
              <a:t>大国</a:t>
            </a:r>
            <a:r>
              <a:rPr kumimoji="1" lang="ja-JP" altLang="en-US" sz="4900" dirty="0"/>
              <a:t>・</a:t>
            </a:r>
            <a:r>
              <a:rPr kumimoji="1" lang="ja-JP" altLang="en-US" sz="4900" dirty="0">
                <a:highlight>
                  <a:srgbClr val="FFFF00"/>
                </a:highlight>
              </a:rPr>
              <a:t>不完全</a:t>
            </a:r>
            <a:r>
              <a:rPr kumimoji="1" lang="ja-JP" altLang="en-US" sz="4900" dirty="0"/>
              <a:t>競争</a:t>
            </a:r>
            <a:endParaRPr kumimoji="1" lang="ja-JP" altLang="en-US" dirty="0"/>
          </a:p>
        </p:txBody>
      </p:sp>
    </p:spTree>
    <p:extLst>
      <p:ext uri="{BB962C8B-B14F-4D97-AF65-F5344CB8AC3E}">
        <p14:creationId xmlns:p14="http://schemas.microsoft.com/office/powerpoint/2010/main" val="21045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E4F3-05BB-FD07-02DF-F1D2B92696DA}"/>
              </a:ext>
            </a:extLst>
          </p:cNvPr>
          <p:cNvSpPr>
            <a:spLocks noGrp="1"/>
          </p:cNvSpPr>
          <p:nvPr>
            <p:ph type="title"/>
          </p:nvPr>
        </p:nvSpPr>
        <p:spPr/>
        <p:txBody>
          <a:bodyPr/>
          <a:lstStyle/>
          <a:p>
            <a:r>
              <a:rPr lang="en-JP" dirty="0"/>
              <a:t>外国の輸出供給曲線の導出</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4571E3-A1ED-4FB3-C53C-08DC97AF218D}"/>
                  </a:ext>
                </a:extLst>
              </p:cNvPr>
              <p:cNvSpPr>
                <a:spLocks noGrp="1"/>
              </p:cNvSpPr>
              <p:nvPr>
                <p:ph idx="1"/>
              </p:nvPr>
            </p:nvSpPr>
            <p:spPr/>
            <p:txBody>
              <a:bodyPr/>
              <a:lstStyle/>
              <a:p>
                <a14:m>
                  <m:oMath xmlns:m="http://schemas.openxmlformats.org/officeDocument/2006/math">
                    <m:r>
                      <a:rPr lang="en-US" sz="2800" b="0" i="1" smtClean="0">
                        <a:solidFill>
                          <a:srgbClr val="FF0000"/>
                        </a:solidFill>
                        <a:latin typeface="Cambria Math" panose="02040503050406030204" pitchFamily="18" charset="0"/>
                      </a:rPr>
                      <m:t>𝑆</m:t>
                    </m:r>
                    <m:r>
                      <a:rPr lang="en-US" sz="2800" i="1" smtClean="0">
                        <a:solidFill>
                          <a:srgbClr val="FF0000"/>
                        </a:solidFill>
                        <a:latin typeface="Cambria Math" panose="02040503050406030204" pitchFamily="18" charset="0"/>
                      </a:rPr>
                      <m:t>=</m:t>
                    </m:r>
                    <m:r>
                      <a:rPr lang="en-US" sz="2800" b="0" i="1" smtClean="0">
                        <a:solidFill>
                          <a:srgbClr val="0070C0"/>
                        </a:solidFill>
                        <a:latin typeface="Cambria Math" panose="02040503050406030204" pitchFamily="18" charset="0"/>
                      </a:rPr>
                      <m:t>𝑃</m:t>
                    </m:r>
                    <m:r>
                      <a:rPr lang="en-US" sz="2800" b="0" i="1" smtClean="0">
                        <a:solidFill>
                          <a:srgbClr val="0070C0"/>
                        </a:solidFill>
                        <a:latin typeface="Cambria Math" panose="02040503050406030204" pitchFamily="18" charset="0"/>
                      </a:rPr>
                      <m:t>−20</m:t>
                    </m:r>
                  </m:oMath>
                </a14:m>
                <a:endParaRPr lang="en-US" sz="2800" b="0" dirty="0">
                  <a:solidFill>
                    <a:srgbClr val="FF0000"/>
                  </a:solidFill>
                </a:endParaRPr>
              </a:p>
              <a:p>
                <a14:m>
                  <m:oMath xmlns:m="http://schemas.openxmlformats.org/officeDocument/2006/math">
                    <m:r>
                      <a:rPr lang="en-US" sz="2800" b="0" i="1" smtClean="0">
                        <a:solidFill>
                          <a:srgbClr val="FF0000"/>
                        </a:solidFill>
                        <a:latin typeface="Cambria Math" panose="02040503050406030204" pitchFamily="18" charset="0"/>
                      </a:rPr>
                      <m:t>𝐷</m:t>
                    </m:r>
                    <m:r>
                      <a:rPr lang="en-US" sz="2800" i="1" smtClean="0">
                        <a:solidFill>
                          <a:srgbClr val="FF0000"/>
                        </a:solidFill>
                        <a:latin typeface="Cambria Math" panose="02040503050406030204" pitchFamily="18" charset="0"/>
                      </a:rPr>
                      <m:t>=</m:t>
                    </m:r>
                    <m:r>
                      <a:rPr lang="en-US" sz="2800" b="0" i="1" smtClean="0">
                        <a:solidFill>
                          <a:srgbClr val="00B050"/>
                        </a:solidFill>
                        <a:latin typeface="Cambria Math" panose="02040503050406030204" pitchFamily="18" charset="0"/>
                      </a:rPr>
                      <m:t>−</m:t>
                    </m:r>
                    <m:r>
                      <a:rPr lang="en-US" sz="2800" b="0" i="1" smtClean="0">
                        <a:solidFill>
                          <a:srgbClr val="00B050"/>
                        </a:solidFill>
                        <a:latin typeface="Cambria Math" panose="02040503050406030204" pitchFamily="18" charset="0"/>
                      </a:rPr>
                      <m:t>𝑃</m:t>
                    </m:r>
                    <m:r>
                      <a:rPr lang="en-US" sz="2800" b="0" i="1" smtClean="0">
                        <a:solidFill>
                          <a:srgbClr val="00B050"/>
                        </a:solidFill>
                        <a:latin typeface="Cambria Math" panose="02040503050406030204" pitchFamily="18" charset="0"/>
                      </a:rPr>
                      <m:t>+160</m:t>
                    </m:r>
                  </m:oMath>
                </a14:m>
                <a:endParaRPr lang="en-US" sz="2800" b="0" dirty="0">
                  <a:solidFill>
                    <a:srgbClr val="FF0000"/>
                  </a:solidFill>
                </a:endParaRPr>
              </a:p>
              <a:p>
                <a:r>
                  <a:rPr lang="en-JP" sz="2800" dirty="0">
                    <a:solidFill>
                      <a:srgbClr val="FF0000"/>
                    </a:solidFill>
                  </a:rPr>
                  <a:t>輸出=</a:t>
                </a:r>
                <a:r>
                  <a:rPr lang="en-JP" sz="2800" dirty="0">
                    <a:solidFill>
                      <a:srgbClr val="0070C0"/>
                    </a:solidFill>
                  </a:rPr>
                  <a:t>国内供給</a:t>
                </a:r>
                <a:r>
                  <a:rPr lang="en-JP" sz="2800" dirty="0">
                    <a:solidFill>
                      <a:srgbClr val="FF0000"/>
                    </a:solidFill>
                  </a:rPr>
                  <a:t>-</a:t>
                </a:r>
                <a:r>
                  <a:rPr lang="en-JP" sz="2800" dirty="0">
                    <a:solidFill>
                      <a:srgbClr val="00B050"/>
                    </a:solidFill>
                  </a:rPr>
                  <a:t>国内需要</a:t>
                </a:r>
                <a:r>
                  <a:rPr lang="en-JP" sz="2800" dirty="0">
                    <a:solidFill>
                      <a:srgbClr val="FF0000"/>
                    </a:solidFill>
                  </a:rPr>
                  <a:t>=</a:t>
                </a:r>
                <a:r>
                  <a:rPr lang="en-US" sz="2800" b="0" dirty="0">
                    <a:solidFill>
                      <a:srgbClr val="FF0000"/>
                    </a:solidFill>
                  </a:rPr>
                  <a:t> </a:t>
                </a:r>
                <a14:m>
                  <m:oMath xmlns:m="http://schemas.openxmlformats.org/officeDocument/2006/math">
                    <m:d>
                      <m:dPr>
                        <m:ctrlPr>
                          <a:rPr lang="en-US" sz="2800" b="0" i="1" smtClean="0">
                            <a:solidFill>
                              <a:srgbClr val="0070C0"/>
                            </a:solidFill>
                            <a:latin typeface="Cambria Math" panose="02040503050406030204" pitchFamily="18" charset="0"/>
                          </a:rPr>
                        </m:ctrlPr>
                      </m:dPr>
                      <m:e>
                        <m:r>
                          <a:rPr lang="en-US" sz="2800" b="0" i="1" smtClean="0">
                            <a:solidFill>
                              <a:srgbClr val="0070C0"/>
                            </a:solidFill>
                            <a:latin typeface="Cambria Math" panose="02040503050406030204" pitchFamily="18" charset="0"/>
                          </a:rPr>
                          <m:t>𝑃</m:t>
                        </m:r>
                        <m:r>
                          <a:rPr lang="en-US" sz="2800" b="0" i="1" smtClean="0">
                            <a:solidFill>
                              <a:srgbClr val="0070C0"/>
                            </a:solidFill>
                            <a:latin typeface="Cambria Math" panose="02040503050406030204" pitchFamily="18" charset="0"/>
                          </a:rPr>
                          <m:t>−20</m:t>
                        </m:r>
                      </m:e>
                    </m:d>
                    <m:r>
                      <a:rPr lang="en-US" sz="2800" b="0" i="1" smtClean="0">
                        <a:solidFill>
                          <a:srgbClr val="FF0000"/>
                        </a:solidFill>
                        <a:latin typeface="Cambria Math" panose="02040503050406030204" pitchFamily="18" charset="0"/>
                      </a:rPr>
                      <m:t>−</m:t>
                    </m:r>
                    <m:r>
                      <a:rPr lang="en-US" i="1" smtClean="0">
                        <a:solidFill>
                          <a:srgbClr val="00B050"/>
                        </a:solidFill>
                        <a:latin typeface="Cambria Math" panose="02040503050406030204" pitchFamily="18" charset="0"/>
                      </a:rPr>
                      <m:t>(−</m:t>
                    </m:r>
                    <m:r>
                      <a:rPr lang="en-US" i="1" smtClean="0">
                        <a:solidFill>
                          <a:srgbClr val="00B050"/>
                        </a:solidFill>
                        <a:latin typeface="Cambria Math" panose="02040503050406030204" pitchFamily="18" charset="0"/>
                      </a:rPr>
                      <m:t>𝑃</m:t>
                    </m:r>
                    <m:r>
                      <a:rPr lang="en-US" i="1" smtClean="0">
                        <a:solidFill>
                          <a:srgbClr val="00B050"/>
                        </a:solidFill>
                        <a:latin typeface="Cambria Math" panose="02040503050406030204" pitchFamily="18" charset="0"/>
                      </a:rPr>
                      <m:t>+160)</m:t>
                    </m:r>
                  </m:oMath>
                </a14:m>
                <a:r>
                  <a:rPr lang="en-JP" sz="2800" dirty="0">
                    <a:solidFill>
                      <a:srgbClr val="FF0000"/>
                    </a:solidFill>
                  </a:rPr>
                  <a:t>=</a:t>
                </a:r>
                <a14:m>
                  <m:oMath xmlns:m="http://schemas.openxmlformats.org/officeDocument/2006/math">
                    <m:r>
                      <a:rPr lang="en-US" b="0" i="0" smtClean="0">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−180</m:t>
                    </m:r>
                  </m:oMath>
                </a14:m>
                <a:endParaRPr lang="en-US" dirty="0">
                  <a:solidFill>
                    <a:srgbClr val="FF0000"/>
                  </a:solidFill>
                </a:endParaRPr>
              </a:p>
              <a:p>
                <a:endParaRPr lang="en-JP" sz="2800" dirty="0">
                  <a:solidFill>
                    <a:srgbClr val="FF0000"/>
                  </a:solidFill>
                </a:endParaRPr>
              </a:p>
              <a:p>
                <a:r>
                  <a:rPr lang="en-JP" dirty="0">
                    <a:solidFill>
                      <a:srgbClr val="FF0000"/>
                    </a:solidFill>
                  </a:rPr>
                  <a:t>輸出供給曲線:</a:t>
                </a:r>
                <a:r>
                  <a:rPr lang="en-US" b="0" dirty="0">
                    <a:solidFill>
                      <a:srgbClr val="FF0000"/>
                    </a:solidFill>
                  </a:rPr>
                  <a:t> </a:t>
                </a:r>
                <a14:m>
                  <m:oMath xmlns:m="http://schemas.openxmlformats.org/officeDocument/2006/math">
                    <m:r>
                      <m:rPr>
                        <m:sty m:val="p"/>
                      </m:rPr>
                      <a:rPr lang="en-US">
                        <a:solidFill>
                          <a:srgbClr val="FF0000"/>
                        </a:solidFill>
                        <a:latin typeface="Cambria Math" panose="02040503050406030204" pitchFamily="18" charset="0"/>
                      </a:rPr>
                      <m:t>E</m:t>
                    </m:r>
                    <m:r>
                      <m:rPr>
                        <m:sty m:val="p"/>
                      </m:rPr>
                      <a:rPr lang="en-US" b="0" i="0" smtClean="0">
                        <a:solidFill>
                          <a:srgbClr val="FF0000"/>
                        </a:solidFill>
                        <a:latin typeface="Cambria Math" panose="02040503050406030204" pitchFamily="18" charset="0"/>
                      </a:rPr>
                      <m:t>X</m:t>
                    </m:r>
                    <m:r>
                      <a:rPr lang="en-US" b="0" i="0" smtClean="0">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−180</m:t>
                    </m:r>
                  </m:oMath>
                </a14:m>
                <a:endParaRPr lang="en-JP" sz="2800" dirty="0">
                  <a:solidFill>
                    <a:srgbClr val="FF0000"/>
                  </a:solidFill>
                </a:endParaRPr>
              </a:p>
              <a:p>
                <a:endParaRPr lang="en-JP" sz="2800" dirty="0">
                  <a:solidFill>
                    <a:srgbClr val="FF0000"/>
                  </a:solidFill>
                </a:endParaRPr>
              </a:p>
              <a:p>
                <a:endParaRPr lang="en-JP" dirty="0"/>
              </a:p>
            </p:txBody>
          </p:sp>
        </mc:Choice>
        <mc:Fallback xmlns="">
          <p:sp>
            <p:nvSpPr>
              <p:cNvPr id="3" name="Content Placeholder 2">
                <a:extLst>
                  <a:ext uri="{FF2B5EF4-FFF2-40B4-BE49-F238E27FC236}">
                    <a16:creationId xmlns:a16="http://schemas.microsoft.com/office/drawing/2014/main" id="{594571E3-A1ED-4FB3-C53C-08DC97AF218D}"/>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7034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graph&#10;&#10;Description automatically generated">
            <a:extLst>
              <a:ext uri="{FF2B5EF4-FFF2-40B4-BE49-F238E27FC236}">
                <a16:creationId xmlns:a16="http://schemas.microsoft.com/office/drawing/2014/main" id="{D61DF599-1B88-9796-788E-24DF17973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030" y="0"/>
            <a:ext cx="4858203"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F625B5B-B67E-5470-7D79-9AE2A95040A3}"/>
                  </a:ext>
                </a:extLst>
              </p:cNvPr>
              <p:cNvSpPr txBox="1"/>
              <p:nvPr/>
            </p:nvSpPr>
            <p:spPr>
              <a:xfrm>
                <a:off x="6096000" y="2661996"/>
                <a:ext cx="3561925" cy="369332"/>
              </a:xfrm>
              <a:prstGeom prst="rect">
                <a:avLst/>
              </a:prstGeom>
              <a:noFill/>
            </p:spPr>
            <p:txBody>
              <a:bodyPr wrap="square">
                <a:spAutoFit/>
              </a:bodyPr>
              <a:lstStyle/>
              <a:p>
                <a:r>
                  <a:rPr lang="en-JP" dirty="0">
                    <a:solidFill>
                      <a:srgbClr val="FF0000"/>
                    </a:solidFill>
                  </a:rPr>
                  <a:t>輸出供給曲線:</a:t>
                </a:r>
                <a:r>
                  <a:rPr lang="en-US" b="0" dirty="0">
                    <a:solidFill>
                      <a:srgbClr val="FF0000"/>
                    </a:solidFill>
                  </a:rPr>
                  <a:t> </a:t>
                </a:r>
                <a14:m>
                  <m:oMath xmlns:m="http://schemas.openxmlformats.org/officeDocument/2006/math">
                    <m:r>
                      <m:rPr>
                        <m:sty m:val="p"/>
                      </m:rPr>
                      <a:rPr lang="en-US">
                        <a:solidFill>
                          <a:srgbClr val="FF0000"/>
                        </a:solidFill>
                        <a:latin typeface="Cambria Math" panose="02040503050406030204" pitchFamily="18" charset="0"/>
                      </a:rPr>
                      <m:t>E</m:t>
                    </m:r>
                    <m:r>
                      <m:rPr>
                        <m:sty m:val="p"/>
                      </m:rPr>
                      <a:rPr lang="en-US" b="0" i="0" smtClean="0">
                        <a:solidFill>
                          <a:srgbClr val="FF0000"/>
                        </a:solidFill>
                        <a:latin typeface="Cambria Math" panose="02040503050406030204" pitchFamily="18" charset="0"/>
                      </a:rPr>
                      <m:t>X</m:t>
                    </m:r>
                    <m:r>
                      <a:rPr lang="en-US" b="0" i="0" smtClean="0">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−180</m:t>
                    </m:r>
                  </m:oMath>
                </a14:m>
                <a:endParaRPr lang="en-JP" sz="1800" dirty="0">
                  <a:solidFill>
                    <a:srgbClr val="FF0000"/>
                  </a:solidFill>
                </a:endParaRPr>
              </a:p>
            </p:txBody>
          </p:sp>
        </mc:Choice>
        <mc:Fallback xmlns="">
          <p:sp>
            <p:nvSpPr>
              <p:cNvPr id="4" name="TextBox 3">
                <a:extLst>
                  <a:ext uri="{FF2B5EF4-FFF2-40B4-BE49-F238E27FC236}">
                    <a16:creationId xmlns:a16="http://schemas.microsoft.com/office/drawing/2014/main" id="{2F625B5B-B67E-5470-7D79-9AE2A95040A3}"/>
                  </a:ext>
                </a:extLst>
              </p:cNvPr>
              <p:cNvSpPr txBox="1">
                <a:spLocks noRot="1" noChangeAspect="1" noMove="1" noResize="1" noEditPoints="1" noAdjustHandles="1" noChangeArrowheads="1" noChangeShapeType="1" noTextEdit="1"/>
              </p:cNvSpPr>
              <p:nvPr/>
            </p:nvSpPr>
            <p:spPr>
              <a:xfrm>
                <a:off x="6096000" y="2661996"/>
                <a:ext cx="3561925" cy="369332"/>
              </a:xfrm>
              <a:prstGeom prst="rect">
                <a:avLst/>
              </a:prstGeom>
              <a:blipFill>
                <a:blip r:embed="rId3"/>
                <a:stretch>
                  <a:fillRect l="-1423" t="-6667" b="-26667"/>
                </a:stretch>
              </a:blipFill>
            </p:spPr>
            <p:txBody>
              <a:bodyPr/>
              <a:lstStyle/>
              <a:p>
                <a:r>
                  <a:rPr lang="en-JP">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ED10C4C-818C-9D3B-9715-98FF930A1004}"/>
                  </a:ext>
                </a:extLst>
              </p:cNvPr>
              <p:cNvSpPr txBox="1"/>
              <p:nvPr/>
            </p:nvSpPr>
            <p:spPr>
              <a:xfrm>
                <a:off x="6890004" y="4191736"/>
                <a:ext cx="3561925" cy="369332"/>
              </a:xfrm>
              <a:prstGeom prst="rect">
                <a:avLst/>
              </a:prstGeom>
              <a:noFill/>
            </p:spPr>
            <p:txBody>
              <a:bodyPr wrap="square">
                <a:spAutoFit/>
              </a:bodyPr>
              <a:lstStyle/>
              <a:p>
                <a:r>
                  <a:rPr lang="en-JP" dirty="0"/>
                  <a:t>輸入需要曲線: </a:t>
                </a:r>
                <a14:m>
                  <m:oMath xmlns:m="http://schemas.openxmlformats.org/officeDocument/2006/math">
                    <m:r>
                      <m:rPr>
                        <m:sty m:val="p"/>
                      </m:rPr>
                      <a:rPr lang="en-US" b="0" i="0" smtClean="0">
                        <a:solidFill>
                          <a:srgbClr val="FF0000"/>
                        </a:solidFill>
                        <a:latin typeface="Cambria Math" panose="02040503050406030204" pitchFamily="18" charset="0"/>
                      </a:rPr>
                      <m:t>IM</m:t>
                    </m:r>
                    <m:r>
                      <a:rPr lang="en-US" b="0" i="0"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+340</m:t>
                    </m:r>
                  </m:oMath>
                </a14:m>
                <a:endParaRPr lang="en-JP" dirty="0"/>
              </a:p>
            </p:txBody>
          </p:sp>
        </mc:Choice>
        <mc:Fallback xmlns="">
          <p:sp>
            <p:nvSpPr>
              <p:cNvPr id="6" name="TextBox 5">
                <a:extLst>
                  <a:ext uri="{FF2B5EF4-FFF2-40B4-BE49-F238E27FC236}">
                    <a16:creationId xmlns:a16="http://schemas.microsoft.com/office/drawing/2014/main" id="{7ED10C4C-818C-9D3B-9715-98FF930A1004}"/>
                  </a:ext>
                </a:extLst>
              </p:cNvPr>
              <p:cNvSpPr txBox="1">
                <a:spLocks noRot="1" noChangeAspect="1" noMove="1" noResize="1" noEditPoints="1" noAdjustHandles="1" noChangeArrowheads="1" noChangeShapeType="1" noTextEdit="1"/>
              </p:cNvSpPr>
              <p:nvPr/>
            </p:nvSpPr>
            <p:spPr>
              <a:xfrm>
                <a:off x="6890004" y="4191736"/>
                <a:ext cx="3561925" cy="369332"/>
              </a:xfrm>
              <a:prstGeom prst="rect">
                <a:avLst/>
              </a:prstGeom>
              <a:blipFill>
                <a:blip r:embed="rId4"/>
                <a:stretch>
                  <a:fillRect l="-1418" t="-10000" b="-23333"/>
                </a:stretch>
              </a:blipFill>
            </p:spPr>
            <p:txBody>
              <a:bodyPr/>
              <a:lstStyle/>
              <a:p>
                <a:r>
                  <a:rPr lang="en-JP">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B7D317A-A6E5-FB87-6B85-9212EC22E9B2}"/>
                  </a:ext>
                </a:extLst>
              </p:cNvPr>
              <p:cNvSpPr txBox="1"/>
              <p:nvPr/>
            </p:nvSpPr>
            <p:spPr>
              <a:xfrm>
                <a:off x="1724960" y="352074"/>
                <a:ext cx="146613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価格</m:t>
                      </m:r>
                      <m:r>
                        <a:rPr lang="en-US" sz="2800" b="0" i="1" smtClean="0">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𝑃</m:t>
                      </m:r>
                      <m:r>
                        <a:rPr lang="en-US" sz="2800" b="0" i="1" smtClean="0">
                          <a:solidFill>
                            <a:schemeClr val="tx1"/>
                          </a:solidFill>
                          <a:latin typeface="Cambria Math" panose="02040503050406030204" pitchFamily="18" charset="0"/>
                          <a:ea typeface="Cambria Math" panose="02040503050406030204" pitchFamily="18" charset="0"/>
                        </a:rPr>
                        <m:t>)</m:t>
                      </m:r>
                    </m:oMath>
                  </m:oMathPara>
                </a14:m>
                <a:endParaRPr lang="en-JP" sz="2800" dirty="0">
                  <a:solidFill>
                    <a:schemeClr val="tx1"/>
                  </a:solidFill>
                </a:endParaRPr>
              </a:p>
            </p:txBody>
          </p:sp>
        </mc:Choice>
        <mc:Fallback xmlns="">
          <p:sp>
            <p:nvSpPr>
              <p:cNvPr id="7" name="TextBox 6">
                <a:extLst>
                  <a:ext uri="{FF2B5EF4-FFF2-40B4-BE49-F238E27FC236}">
                    <a16:creationId xmlns:a16="http://schemas.microsoft.com/office/drawing/2014/main" id="{7B7D317A-A6E5-FB87-6B85-9212EC22E9B2}"/>
                  </a:ext>
                </a:extLst>
              </p:cNvPr>
              <p:cNvSpPr txBox="1">
                <a:spLocks noRot="1" noChangeAspect="1" noMove="1" noResize="1" noEditPoints="1" noAdjustHandles="1" noChangeArrowheads="1" noChangeShapeType="1" noTextEdit="1"/>
              </p:cNvSpPr>
              <p:nvPr/>
            </p:nvSpPr>
            <p:spPr>
              <a:xfrm>
                <a:off x="1724960" y="352074"/>
                <a:ext cx="1466139" cy="523220"/>
              </a:xfrm>
              <a:prstGeom prst="rect">
                <a:avLst/>
              </a:prstGeom>
              <a:blipFill>
                <a:blip r:embed="rId5"/>
                <a:stretch>
                  <a:fillRect l="-3419" r="-3419" b="-16279"/>
                </a:stretch>
              </a:blipFill>
            </p:spPr>
            <p:txBody>
              <a:bodyPr/>
              <a:lstStyle/>
              <a:p>
                <a:r>
                  <a:rPr lang="en-JP">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925A40B-A8B6-8271-2965-85F18D6430F1}"/>
                  </a:ext>
                </a:extLst>
              </p:cNvPr>
              <p:cNvSpPr txBox="1"/>
              <p:nvPr/>
            </p:nvSpPr>
            <p:spPr>
              <a:xfrm>
                <a:off x="7096250" y="6060240"/>
                <a:ext cx="3949702" cy="461665"/>
              </a:xfrm>
              <a:prstGeom prst="rect">
                <a:avLst/>
              </a:prstGeom>
              <a:noFill/>
            </p:spPr>
            <p:txBody>
              <a:bodyPr wrap="square">
                <a:spAutoFit/>
              </a:bodyPr>
              <a:lstStyle/>
              <a:p>
                <a14:m>
                  <m:oMath xmlns:m="http://schemas.openxmlformats.org/officeDocument/2006/math">
                    <m:r>
                      <a:rPr lang="en-US" sz="2400" i="1">
                        <a:latin typeface="Cambria Math" panose="02040503050406030204" pitchFamily="18" charset="0"/>
                      </a:rPr>
                      <m:t>輸入</m:t>
                    </m:r>
                    <m:r>
                      <a:rPr lang="en-US" sz="2400" i="1" smtClean="0">
                        <a:latin typeface="Cambria Math" panose="02040503050406030204" pitchFamily="18" charset="0"/>
                      </a:rPr>
                      <m:t>需要</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𝐷</m:t>
                    </m:r>
                    <m:r>
                      <a:rPr lang="en-US" sz="2400" b="0" i="1" smtClean="0">
                        <a:solidFill>
                          <a:schemeClr val="tx1"/>
                        </a:solidFill>
                        <a:latin typeface="Cambria Math" panose="02040503050406030204" pitchFamily="18" charset="0"/>
                      </a:rPr>
                      <m:t>), </m:t>
                    </m:r>
                    <m:r>
                      <a:rPr lang="en-US" sz="2400" i="1">
                        <a:latin typeface="Cambria Math" panose="02040503050406030204" pitchFamily="18" charset="0"/>
                      </a:rPr>
                      <m:t>輸出供給</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𝑆</m:t>
                    </m:r>
                  </m:oMath>
                </a14:m>
                <a:r>
                  <a:rPr lang="en-JP" sz="2400" dirty="0">
                    <a:solidFill>
                      <a:schemeClr val="tx1"/>
                    </a:solidFill>
                  </a:rPr>
                  <a:t>)</a:t>
                </a:r>
              </a:p>
            </p:txBody>
          </p:sp>
        </mc:Choice>
        <mc:Fallback xmlns="">
          <p:sp>
            <p:nvSpPr>
              <p:cNvPr id="8" name="TextBox 7">
                <a:extLst>
                  <a:ext uri="{FF2B5EF4-FFF2-40B4-BE49-F238E27FC236}">
                    <a16:creationId xmlns:a16="http://schemas.microsoft.com/office/drawing/2014/main" id="{1925A40B-A8B6-8271-2965-85F18D6430F1}"/>
                  </a:ext>
                </a:extLst>
              </p:cNvPr>
              <p:cNvSpPr txBox="1">
                <a:spLocks noRot="1" noChangeAspect="1" noMove="1" noResize="1" noEditPoints="1" noAdjustHandles="1" noChangeArrowheads="1" noChangeShapeType="1" noTextEdit="1"/>
              </p:cNvSpPr>
              <p:nvPr/>
            </p:nvSpPr>
            <p:spPr>
              <a:xfrm>
                <a:off x="7096250" y="6060240"/>
                <a:ext cx="3949702" cy="461665"/>
              </a:xfrm>
              <a:prstGeom prst="rect">
                <a:avLst/>
              </a:prstGeom>
              <a:blipFill>
                <a:blip r:embed="rId6"/>
                <a:stretch>
                  <a:fillRect l="-1282" t="-10811" b="-29730"/>
                </a:stretch>
              </a:blipFill>
            </p:spPr>
            <p:txBody>
              <a:bodyPr/>
              <a:lstStyle/>
              <a:p>
                <a:r>
                  <a:rPr lang="en-JP">
                    <a:noFill/>
                  </a:rPr>
                  <a:t> </a:t>
                </a:r>
              </a:p>
            </p:txBody>
          </p:sp>
        </mc:Fallback>
      </mc:AlternateContent>
      <p:sp>
        <p:nvSpPr>
          <p:cNvPr id="9" name="TextBox 8">
            <a:extLst>
              <a:ext uri="{FF2B5EF4-FFF2-40B4-BE49-F238E27FC236}">
                <a16:creationId xmlns:a16="http://schemas.microsoft.com/office/drawing/2014/main" id="{CC997F5F-AB7D-7303-174A-A7D26E5B7C3D}"/>
              </a:ext>
            </a:extLst>
          </p:cNvPr>
          <p:cNvSpPr txBox="1"/>
          <p:nvPr/>
        </p:nvSpPr>
        <p:spPr>
          <a:xfrm>
            <a:off x="6529995" y="706416"/>
            <a:ext cx="4281941" cy="369332"/>
          </a:xfrm>
          <a:prstGeom prst="rect">
            <a:avLst/>
          </a:prstGeom>
          <a:noFill/>
        </p:spPr>
        <p:txBody>
          <a:bodyPr wrap="none" rtlCol="0">
            <a:spAutoFit/>
          </a:bodyPr>
          <a:lstStyle/>
          <a:p>
            <a:r>
              <a:rPr lang="en-JP" dirty="0"/>
              <a:t>交点では、輸出供給(EX)=輸入需要(IM)</a:t>
            </a:r>
          </a:p>
        </p:txBody>
      </p:sp>
      <p:sp>
        <p:nvSpPr>
          <p:cNvPr id="10" name="Oval 9">
            <a:extLst>
              <a:ext uri="{FF2B5EF4-FFF2-40B4-BE49-F238E27FC236}">
                <a16:creationId xmlns:a16="http://schemas.microsoft.com/office/drawing/2014/main" id="{66037193-5E29-9A99-7E9B-4ED6DEBCD822}"/>
              </a:ext>
            </a:extLst>
          </p:cNvPr>
          <p:cNvSpPr/>
          <p:nvPr/>
        </p:nvSpPr>
        <p:spPr>
          <a:xfrm>
            <a:off x="4114800" y="3236976"/>
            <a:ext cx="329184" cy="347472"/>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 name="TextBox 10">
            <a:extLst>
              <a:ext uri="{FF2B5EF4-FFF2-40B4-BE49-F238E27FC236}">
                <a16:creationId xmlns:a16="http://schemas.microsoft.com/office/drawing/2014/main" id="{51E725D5-773E-F6F9-9A00-2592AC17FADF}"/>
              </a:ext>
            </a:extLst>
          </p:cNvPr>
          <p:cNvSpPr txBox="1"/>
          <p:nvPr/>
        </p:nvSpPr>
        <p:spPr>
          <a:xfrm>
            <a:off x="1758799" y="3236976"/>
            <a:ext cx="699230" cy="461665"/>
          </a:xfrm>
          <a:prstGeom prst="rect">
            <a:avLst/>
          </a:prstGeom>
          <a:noFill/>
        </p:spPr>
        <p:txBody>
          <a:bodyPr wrap="none" rtlCol="0">
            <a:spAutoFit/>
          </a:bodyPr>
          <a:lstStyle/>
          <a:p>
            <a:r>
              <a:rPr lang="en-JP" sz="2400" dirty="0"/>
              <a:t>130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E3817C3-8272-B7EE-7EA3-E8896B1CF8DB}"/>
                  </a:ext>
                </a:extLst>
              </p:cNvPr>
              <p:cNvSpPr txBox="1"/>
              <p:nvPr/>
            </p:nvSpPr>
            <p:spPr>
              <a:xfrm>
                <a:off x="5621442" y="1075748"/>
                <a:ext cx="6099048" cy="369332"/>
              </a:xfrm>
              <a:prstGeom prst="rect">
                <a:avLst/>
              </a:prstGeom>
              <a:noFill/>
            </p:spPr>
            <p:txBody>
              <a:bodyPr wrap="square">
                <a:spAutoFit/>
              </a:bodyPr>
              <a:lstStyle/>
              <a:p>
                <a14:m>
                  <m:oMath xmlns:m="http://schemas.openxmlformats.org/officeDocument/2006/math">
                    <m:r>
                      <a:rPr lang="en-US" b="0" i="0" smtClean="0">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−180</m:t>
                    </m:r>
                  </m:oMath>
                </a14:m>
                <a:r>
                  <a:rPr lang="en-US" dirty="0">
                    <a:solidFill>
                      <a:srgbClr val="FF0000"/>
                    </a:solidFill>
                  </a:rPr>
                  <a:t> </a:t>
                </a:r>
                <a14:m>
                  <m:oMath xmlns:m="http://schemas.openxmlformats.org/officeDocument/2006/math">
                    <m:r>
                      <a:rPr lang="en-US">
                        <a:solidFill>
                          <a:srgbClr val="FF0000"/>
                        </a:solidFill>
                        <a:latin typeface="Cambria Math" panose="02040503050406030204" pitchFamily="18" charset="0"/>
                      </a:rPr>
                      <m:t>=</m:t>
                    </m:r>
                    <m:r>
                      <a:rPr lang="en-US" i="1">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+340</m:t>
                    </m:r>
                  </m:oMath>
                </a14:m>
                <a:r>
                  <a:rPr lang="en-JP" dirty="0"/>
                  <a:t>より</a:t>
                </a:r>
                <a14:m>
                  <m:oMath xmlns:m="http://schemas.openxmlformats.org/officeDocument/2006/math">
                    <m:r>
                      <a:rPr lang="en-US">
                        <a:solidFill>
                          <a:srgbClr val="FF0000"/>
                        </a:solidFill>
                        <a:latin typeface="Cambria Math" panose="02040503050406030204" pitchFamily="18" charset="0"/>
                      </a:rPr>
                      <m:t>4</m:t>
                    </m:r>
                    <m:r>
                      <a:rPr lang="en-US" i="1">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=52</m:t>
                    </m:r>
                    <m:r>
                      <a:rPr lang="en-US" i="1">
                        <a:solidFill>
                          <a:srgbClr val="FF0000"/>
                        </a:solidFill>
                        <a:latin typeface="Cambria Math" panose="02040503050406030204" pitchFamily="18" charset="0"/>
                      </a:rPr>
                      <m:t>0</m:t>
                    </m:r>
                  </m:oMath>
                </a14:m>
                <a:r>
                  <a:rPr lang="en-JP" dirty="0"/>
                  <a:t>なので、</a:t>
                </a:r>
                <a:r>
                  <a:rPr lang="en-US" dirty="0">
                    <a:solidFill>
                      <a:srgbClr val="FF0000"/>
                    </a:solidFill>
                  </a:rPr>
                  <a:t> </a:t>
                </a:r>
                <a14:m>
                  <m:oMath xmlns:m="http://schemas.openxmlformats.org/officeDocument/2006/math">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=130</m:t>
                    </m:r>
                  </m:oMath>
                </a14:m>
                <a:endParaRPr lang="en-JP" dirty="0"/>
              </a:p>
            </p:txBody>
          </p:sp>
        </mc:Choice>
        <mc:Fallback xmlns="">
          <p:sp>
            <p:nvSpPr>
              <p:cNvPr id="13" name="TextBox 12">
                <a:extLst>
                  <a:ext uri="{FF2B5EF4-FFF2-40B4-BE49-F238E27FC236}">
                    <a16:creationId xmlns:a16="http://schemas.microsoft.com/office/drawing/2014/main" id="{FE3817C3-8272-B7EE-7EA3-E8896B1CF8DB}"/>
                  </a:ext>
                </a:extLst>
              </p:cNvPr>
              <p:cNvSpPr txBox="1">
                <a:spLocks noRot="1" noChangeAspect="1" noMove="1" noResize="1" noEditPoints="1" noAdjustHandles="1" noChangeArrowheads="1" noChangeShapeType="1" noTextEdit="1"/>
              </p:cNvSpPr>
              <p:nvPr/>
            </p:nvSpPr>
            <p:spPr>
              <a:xfrm>
                <a:off x="5621442" y="1075748"/>
                <a:ext cx="6099048" cy="369332"/>
              </a:xfrm>
              <a:prstGeom prst="rect">
                <a:avLst/>
              </a:prstGeom>
              <a:blipFill>
                <a:blip r:embed="rId7"/>
                <a:stretch>
                  <a:fillRect t="-6667" b="-26667"/>
                </a:stretch>
              </a:blipFill>
            </p:spPr>
            <p:txBody>
              <a:bodyPr/>
              <a:lstStyle/>
              <a:p>
                <a:r>
                  <a:rPr lang="en-JP">
                    <a:noFill/>
                  </a:rPr>
                  <a:t> </a:t>
                </a:r>
              </a:p>
            </p:txBody>
          </p:sp>
        </mc:Fallback>
      </mc:AlternateContent>
      <p:sp>
        <p:nvSpPr>
          <p:cNvPr id="14" name="TextBox 13">
            <a:extLst>
              <a:ext uri="{FF2B5EF4-FFF2-40B4-BE49-F238E27FC236}">
                <a16:creationId xmlns:a16="http://schemas.microsoft.com/office/drawing/2014/main" id="{D2AC864D-2FA8-30B4-8BA7-CE26DD079D5C}"/>
              </a:ext>
            </a:extLst>
          </p:cNvPr>
          <p:cNvSpPr txBox="1"/>
          <p:nvPr/>
        </p:nvSpPr>
        <p:spPr>
          <a:xfrm>
            <a:off x="4114800" y="5852160"/>
            <a:ext cx="537327" cy="461665"/>
          </a:xfrm>
          <a:prstGeom prst="rect">
            <a:avLst/>
          </a:prstGeom>
          <a:noFill/>
        </p:spPr>
        <p:txBody>
          <a:bodyPr wrap="none" rtlCol="0">
            <a:spAutoFit/>
          </a:bodyPr>
          <a:lstStyle/>
          <a:p>
            <a:r>
              <a:rPr lang="en-JP" sz="2400" b="1" dirty="0"/>
              <a:t>80</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A7656C4-1CA5-ED73-0863-C1C844A434B1}"/>
                  </a:ext>
                </a:extLst>
              </p:cNvPr>
              <p:cNvSpPr txBox="1"/>
              <p:nvPr/>
            </p:nvSpPr>
            <p:spPr>
              <a:xfrm>
                <a:off x="6380032" y="1330158"/>
                <a:ext cx="421409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rgbClr val="FF0000"/>
                          </a:solidFill>
                          <a:latin typeface="Cambria Math" panose="02040503050406030204" pitchFamily="18" charset="0"/>
                        </a:rPr>
                        <m:t>E</m:t>
                      </m:r>
                      <m:r>
                        <m:rPr>
                          <m:sty m:val="p"/>
                        </m:rPr>
                        <a:rPr lang="en-US" b="0" i="0" smtClean="0">
                          <a:solidFill>
                            <a:srgbClr val="FF0000"/>
                          </a:solidFill>
                          <a:latin typeface="Cambria Math" panose="02040503050406030204" pitchFamily="18" charset="0"/>
                        </a:rPr>
                        <m:t>X</m:t>
                      </m:r>
                      <m:r>
                        <a:rPr lang="en-US" b="0" i="0" smtClean="0">
                          <a:solidFill>
                            <a:srgbClr val="FF0000"/>
                          </a:solidFill>
                          <a:latin typeface="Cambria Math" panose="02040503050406030204" pitchFamily="18" charset="0"/>
                        </a:rPr>
                        <m:t>=2</m:t>
                      </m:r>
                      <m:r>
                        <a:rPr lang="en-US" b="0" i="1" smtClean="0">
                          <a:solidFill>
                            <a:srgbClr val="FF0000"/>
                          </a:solidFill>
                          <a:latin typeface="Cambria Math" panose="02040503050406030204" pitchFamily="18" charset="0"/>
                        </a:rPr>
                        <m:t>∗130</m:t>
                      </m:r>
                      <m:r>
                        <a:rPr lang="en-US" i="1">
                          <a:solidFill>
                            <a:srgbClr val="FF0000"/>
                          </a:solidFill>
                          <a:latin typeface="Cambria Math" panose="02040503050406030204" pitchFamily="18" charset="0"/>
                        </a:rPr>
                        <m:t>−180</m:t>
                      </m:r>
                      <m:r>
                        <a:rPr lang="en-US" b="0" i="1" smtClean="0">
                          <a:solidFill>
                            <a:srgbClr val="FF0000"/>
                          </a:solidFill>
                          <a:latin typeface="Cambria Math" panose="02040503050406030204" pitchFamily="18" charset="0"/>
                        </a:rPr>
                        <m:t>=260−180=80</m:t>
                      </m:r>
                    </m:oMath>
                  </m:oMathPara>
                </a14:m>
                <a:endParaRPr lang="en-JP" sz="1800" dirty="0">
                  <a:solidFill>
                    <a:srgbClr val="FF0000"/>
                  </a:solidFill>
                </a:endParaRPr>
              </a:p>
            </p:txBody>
          </p:sp>
        </mc:Choice>
        <mc:Fallback xmlns="">
          <p:sp>
            <p:nvSpPr>
              <p:cNvPr id="15" name="TextBox 14">
                <a:extLst>
                  <a:ext uri="{FF2B5EF4-FFF2-40B4-BE49-F238E27FC236}">
                    <a16:creationId xmlns:a16="http://schemas.microsoft.com/office/drawing/2014/main" id="{CA7656C4-1CA5-ED73-0863-C1C844A434B1}"/>
                  </a:ext>
                </a:extLst>
              </p:cNvPr>
              <p:cNvSpPr txBox="1">
                <a:spLocks noRot="1" noChangeAspect="1" noMove="1" noResize="1" noEditPoints="1" noAdjustHandles="1" noChangeArrowheads="1" noChangeShapeType="1" noTextEdit="1"/>
              </p:cNvSpPr>
              <p:nvPr/>
            </p:nvSpPr>
            <p:spPr>
              <a:xfrm>
                <a:off x="6380032" y="1330158"/>
                <a:ext cx="4214094" cy="369332"/>
              </a:xfrm>
              <a:prstGeom prst="rect">
                <a:avLst/>
              </a:prstGeom>
              <a:blipFill>
                <a:blip r:embed="rId8"/>
                <a:stretch>
                  <a:fillRect/>
                </a:stretch>
              </a:blipFill>
            </p:spPr>
            <p:txBody>
              <a:bodyPr/>
              <a:lstStyle/>
              <a:p>
                <a:r>
                  <a:rPr lang="en-JP">
                    <a:noFill/>
                  </a:rPr>
                  <a:t> </a:t>
                </a:r>
              </a:p>
            </p:txBody>
          </p:sp>
        </mc:Fallback>
      </mc:AlternateContent>
    </p:spTree>
    <p:extLst>
      <p:ext uri="{BB962C8B-B14F-4D97-AF65-F5344CB8AC3E}">
        <p14:creationId xmlns:p14="http://schemas.microsoft.com/office/powerpoint/2010/main" val="2836172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diagram of a graph&#10;&#10;Description automatically generated">
            <a:extLst>
              <a:ext uri="{FF2B5EF4-FFF2-40B4-BE49-F238E27FC236}">
                <a16:creationId xmlns:a16="http://schemas.microsoft.com/office/drawing/2014/main" id="{88381AB0-EA7D-4D27-072A-4F300D6D214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45078" y="391332"/>
            <a:ext cx="4650922" cy="6075336"/>
          </a:xfr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82E1964-FD6B-7325-8EEF-DA18BFEE28DE}"/>
                  </a:ext>
                </a:extLst>
              </p:cNvPr>
              <p:cNvSpPr txBox="1"/>
              <p:nvPr/>
            </p:nvSpPr>
            <p:spPr>
              <a:xfrm>
                <a:off x="5262237" y="4369722"/>
                <a:ext cx="2781659"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𝐷</m:t>
                      </m:r>
                      <m:r>
                        <a:rPr lang="en-US" sz="280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+300</m:t>
                      </m:r>
                    </m:oMath>
                  </m:oMathPara>
                </a14:m>
                <a:endParaRPr lang="en-US" sz="2800" b="0" dirty="0">
                  <a:solidFill>
                    <a:srgbClr val="FF0000"/>
                  </a:solidFill>
                </a:endParaRPr>
              </a:p>
              <a:p>
                <a:pPr/>
                <a14:m>
                  <m:oMathPara xmlns:m="http://schemas.openxmlformats.org/officeDocument/2006/math">
                    <m:oMathParaPr>
                      <m:jc m:val="centerGroup"/>
                    </m:oMathParaPr>
                    <m:oMath xmlns:m="http://schemas.openxmlformats.org/officeDocument/2006/math">
                      <m:r>
                        <a:rPr lang="en-JP" sz="280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𝑃</m:t>
                      </m:r>
                      <m:r>
                        <a:rPr lang="en-US" sz="2800" b="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𝐷</m:t>
                      </m:r>
                      <m:r>
                        <a:rPr lang="en-US" sz="2800" b="0" i="1" smtClean="0">
                          <a:solidFill>
                            <a:srgbClr val="FF0000"/>
                          </a:solidFill>
                          <a:latin typeface="Cambria Math" panose="02040503050406030204" pitchFamily="18" charset="0"/>
                          <a:ea typeface="Cambria Math" panose="02040503050406030204" pitchFamily="18" charset="0"/>
                        </a:rPr>
                        <m:t>+300</m:t>
                      </m:r>
                    </m:oMath>
                  </m:oMathPara>
                </a14:m>
                <a:endParaRPr lang="en-JP" sz="2800" dirty="0">
                  <a:solidFill>
                    <a:srgbClr val="FF0000"/>
                  </a:solidFill>
                </a:endParaRPr>
              </a:p>
            </p:txBody>
          </p:sp>
        </mc:Choice>
        <mc:Fallback xmlns="">
          <p:sp>
            <p:nvSpPr>
              <p:cNvPr id="7" name="TextBox 6">
                <a:extLst>
                  <a:ext uri="{FF2B5EF4-FFF2-40B4-BE49-F238E27FC236}">
                    <a16:creationId xmlns:a16="http://schemas.microsoft.com/office/drawing/2014/main" id="{882E1964-FD6B-7325-8EEF-DA18BFEE28DE}"/>
                  </a:ext>
                </a:extLst>
              </p:cNvPr>
              <p:cNvSpPr txBox="1">
                <a:spLocks noRot="1" noChangeAspect="1" noMove="1" noResize="1" noEditPoints="1" noAdjustHandles="1" noChangeArrowheads="1" noChangeShapeType="1" noTextEdit="1"/>
              </p:cNvSpPr>
              <p:nvPr/>
            </p:nvSpPr>
            <p:spPr>
              <a:xfrm>
                <a:off x="5262237" y="4369722"/>
                <a:ext cx="2781659" cy="861774"/>
              </a:xfrm>
              <a:prstGeom prst="rect">
                <a:avLst/>
              </a:prstGeom>
              <a:blipFill>
                <a:blip r:embed="rId4"/>
                <a:stretch>
                  <a:fillRect l="-909" r="-1818" b="-4412"/>
                </a:stretch>
              </a:blipFill>
            </p:spPr>
            <p:txBody>
              <a:bodyPr/>
              <a:lstStyle/>
              <a:p>
                <a:r>
                  <a:rPr lang="en-JP">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FF697A6-64B9-3093-F35A-C46FD7E12E33}"/>
                  </a:ext>
                </a:extLst>
              </p:cNvPr>
              <p:cNvSpPr txBox="1"/>
              <p:nvPr/>
            </p:nvSpPr>
            <p:spPr>
              <a:xfrm>
                <a:off x="5262237" y="1514968"/>
                <a:ext cx="2664587" cy="8617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𝑆</m:t>
                      </m:r>
                      <m:r>
                        <a:rPr lang="en-US" sz="280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−40</m:t>
                      </m:r>
                    </m:oMath>
                  </m:oMathPara>
                </a14:m>
                <a:endParaRPr lang="en-JP" sz="2800" dirty="0">
                  <a:solidFill>
                    <a:srgbClr val="FF0000"/>
                  </a:solidFill>
                </a:endParaRPr>
              </a:p>
              <a:p>
                <a:pPr/>
                <a14:m>
                  <m:oMathPara xmlns:m="http://schemas.openxmlformats.org/officeDocument/2006/math">
                    <m:oMathParaPr>
                      <m:jc m:val="centerGroup"/>
                    </m:oMathParaPr>
                    <m:oMath xmlns:m="http://schemas.openxmlformats.org/officeDocument/2006/math">
                      <m:r>
                        <a:rPr lang="en-JP" sz="280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𝑃</m:t>
                      </m:r>
                      <m:r>
                        <a:rPr lang="en-US" sz="2800" b="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𝑆</m:t>
                      </m:r>
                      <m:r>
                        <a:rPr lang="en-US" sz="2800" b="0" i="1" smtClean="0">
                          <a:solidFill>
                            <a:srgbClr val="FF0000"/>
                          </a:solidFill>
                          <a:latin typeface="Cambria Math" panose="02040503050406030204" pitchFamily="18" charset="0"/>
                          <a:ea typeface="Cambria Math" panose="02040503050406030204" pitchFamily="18" charset="0"/>
                        </a:rPr>
                        <m:t>+40</m:t>
                      </m:r>
                    </m:oMath>
                  </m:oMathPara>
                </a14:m>
                <a:endParaRPr lang="en-JP" sz="2800" dirty="0">
                  <a:solidFill>
                    <a:srgbClr val="FF0000"/>
                  </a:solidFill>
                </a:endParaRPr>
              </a:p>
            </p:txBody>
          </p:sp>
        </mc:Choice>
        <mc:Fallback xmlns="">
          <p:sp>
            <p:nvSpPr>
              <p:cNvPr id="8" name="TextBox 7">
                <a:extLst>
                  <a:ext uri="{FF2B5EF4-FFF2-40B4-BE49-F238E27FC236}">
                    <a16:creationId xmlns:a16="http://schemas.microsoft.com/office/drawing/2014/main" id="{3FF697A6-64B9-3093-F35A-C46FD7E12E33}"/>
                  </a:ext>
                </a:extLst>
              </p:cNvPr>
              <p:cNvSpPr txBox="1">
                <a:spLocks noRot="1" noChangeAspect="1" noMove="1" noResize="1" noEditPoints="1" noAdjustHandles="1" noChangeArrowheads="1" noChangeShapeType="1" noTextEdit="1"/>
              </p:cNvSpPr>
              <p:nvPr/>
            </p:nvSpPr>
            <p:spPr>
              <a:xfrm>
                <a:off x="5262237" y="1514968"/>
                <a:ext cx="2664587" cy="861774"/>
              </a:xfrm>
              <a:prstGeom prst="rect">
                <a:avLst/>
              </a:prstGeom>
              <a:blipFill>
                <a:blip r:embed="rId5"/>
                <a:stretch>
                  <a:fillRect b="-2899"/>
                </a:stretch>
              </a:blipFill>
            </p:spPr>
            <p:txBody>
              <a:bodyPr/>
              <a:lstStyle/>
              <a:p>
                <a:r>
                  <a:rPr lang="en-JP">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08616E6-B94E-8CF2-5127-2AE620CECFB5}"/>
                  </a:ext>
                </a:extLst>
              </p:cNvPr>
              <p:cNvSpPr txBox="1"/>
              <p:nvPr/>
            </p:nvSpPr>
            <p:spPr>
              <a:xfrm>
                <a:off x="859536" y="693558"/>
                <a:ext cx="146613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価格</m:t>
                      </m:r>
                      <m:r>
                        <a:rPr lang="en-US" sz="2800" b="0" i="1" smtClean="0">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𝑃</m:t>
                      </m:r>
                      <m:r>
                        <a:rPr lang="en-US" sz="2800" b="0" i="1" smtClean="0">
                          <a:solidFill>
                            <a:schemeClr val="tx1"/>
                          </a:solidFill>
                          <a:latin typeface="Cambria Math" panose="02040503050406030204" pitchFamily="18" charset="0"/>
                          <a:ea typeface="Cambria Math" panose="02040503050406030204" pitchFamily="18" charset="0"/>
                        </a:rPr>
                        <m:t>)</m:t>
                      </m:r>
                    </m:oMath>
                  </m:oMathPara>
                </a14:m>
                <a:endParaRPr lang="en-JP" sz="2800" dirty="0">
                  <a:solidFill>
                    <a:schemeClr val="tx1"/>
                  </a:solidFill>
                </a:endParaRPr>
              </a:p>
            </p:txBody>
          </p:sp>
        </mc:Choice>
        <mc:Fallback xmlns="">
          <p:sp>
            <p:nvSpPr>
              <p:cNvPr id="3" name="TextBox 2">
                <a:extLst>
                  <a:ext uri="{FF2B5EF4-FFF2-40B4-BE49-F238E27FC236}">
                    <a16:creationId xmlns:a16="http://schemas.microsoft.com/office/drawing/2014/main" id="{908616E6-B94E-8CF2-5127-2AE620CECFB5}"/>
                  </a:ext>
                </a:extLst>
              </p:cNvPr>
              <p:cNvSpPr txBox="1">
                <a:spLocks noRot="1" noChangeAspect="1" noMove="1" noResize="1" noEditPoints="1" noAdjustHandles="1" noChangeArrowheads="1" noChangeShapeType="1" noTextEdit="1"/>
              </p:cNvSpPr>
              <p:nvPr/>
            </p:nvSpPr>
            <p:spPr>
              <a:xfrm>
                <a:off x="859536" y="693558"/>
                <a:ext cx="1466139" cy="523220"/>
              </a:xfrm>
              <a:prstGeom prst="rect">
                <a:avLst/>
              </a:prstGeom>
              <a:blipFill>
                <a:blip r:embed="rId6"/>
                <a:stretch>
                  <a:fillRect l="-3419" r="-3419" b="-19048"/>
                </a:stretch>
              </a:blipFill>
            </p:spPr>
            <p:txBody>
              <a:bodyPr/>
              <a:lstStyle/>
              <a:p>
                <a:r>
                  <a:rPr lang="en-JP">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22FA68C-691C-5967-02E2-A049241FFE6F}"/>
                  </a:ext>
                </a:extLst>
              </p:cNvPr>
              <p:cNvSpPr txBox="1"/>
              <p:nvPr/>
            </p:nvSpPr>
            <p:spPr>
              <a:xfrm>
                <a:off x="6096000" y="5702777"/>
                <a:ext cx="2781659" cy="461665"/>
              </a:xfrm>
              <a:prstGeom prst="rect">
                <a:avLst/>
              </a:prstGeom>
              <a:noFill/>
            </p:spPr>
            <p:txBody>
              <a:bodyPr wrap="square">
                <a:spAutoFit/>
              </a:bodyPr>
              <a:lstStyle/>
              <a:p>
                <a14:m>
                  <m:oMath xmlns:m="http://schemas.openxmlformats.org/officeDocument/2006/math">
                    <m:r>
                      <a:rPr lang="en-US" sz="2400" i="1" smtClean="0">
                        <a:latin typeface="Cambria Math" panose="02040503050406030204" pitchFamily="18" charset="0"/>
                      </a:rPr>
                      <m:t>需要</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𝐷</m:t>
                    </m:r>
                    <m:r>
                      <a:rPr lang="en-US" sz="2400" b="0" i="1" smtClean="0">
                        <a:solidFill>
                          <a:schemeClr val="tx1"/>
                        </a:solidFill>
                        <a:latin typeface="Cambria Math" panose="02040503050406030204" pitchFamily="18" charset="0"/>
                      </a:rPr>
                      <m:t>), </m:t>
                    </m:r>
                    <m:r>
                      <a:rPr lang="en-US" sz="2400" i="1">
                        <a:latin typeface="Cambria Math" panose="02040503050406030204" pitchFamily="18" charset="0"/>
                      </a:rPr>
                      <m:t>供給</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𝑆</m:t>
                    </m:r>
                  </m:oMath>
                </a14:m>
                <a:r>
                  <a:rPr lang="en-JP" sz="2400" dirty="0">
                    <a:solidFill>
                      <a:schemeClr val="tx1"/>
                    </a:solidFill>
                  </a:rPr>
                  <a:t>)</a:t>
                </a:r>
              </a:p>
            </p:txBody>
          </p:sp>
        </mc:Choice>
        <mc:Fallback xmlns="">
          <p:sp>
            <p:nvSpPr>
              <p:cNvPr id="5" name="TextBox 4">
                <a:extLst>
                  <a:ext uri="{FF2B5EF4-FFF2-40B4-BE49-F238E27FC236}">
                    <a16:creationId xmlns:a16="http://schemas.microsoft.com/office/drawing/2014/main" id="{022FA68C-691C-5967-02E2-A049241FFE6F}"/>
                  </a:ext>
                </a:extLst>
              </p:cNvPr>
              <p:cNvSpPr txBox="1">
                <a:spLocks noRot="1" noChangeAspect="1" noMove="1" noResize="1" noEditPoints="1" noAdjustHandles="1" noChangeArrowheads="1" noChangeShapeType="1" noTextEdit="1"/>
              </p:cNvSpPr>
              <p:nvPr/>
            </p:nvSpPr>
            <p:spPr>
              <a:xfrm>
                <a:off x="6096000" y="5702777"/>
                <a:ext cx="2781659" cy="461665"/>
              </a:xfrm>
              <a:prstGeom prst="rect">
                <a:avLst/>
              </a:prstGeom>
              <a:blipFill>
                <a:blip r:embed="rId7"/>
                <a:stretch>
                  <a:fillRect l="-1826" t="-10526" b="-28947"/>
                </a:stretch>
              </a:blipFill>
            </p:spPr>
            <p:txBody>
              <a:bodyPr/>
              <a:lstStyle/>
              <a:p>
                <a:r>
                  <a:rPr lang="en-JP">
                    <a:noFill/>
                  </a:rPr>
                  <a:t> </a:t>
                </a:r>
              </a:p>
            </p:txBody>
          </p:sp>
        </mc:Fallback>
      </mc:AlternateContent>
      <p:sp>
        <p:nvSpPr>
          <p:cNvPr id="6" name="TextBox 5">
            <a:extLst>
              <a:ext uri="{FF2B5EF4-FFF2-40B4-BE49-F238E27FC236}">
                <a16:creationId xmlns:a16="http://schemas.microsoft.com/office/drawing/2014/main" id="{C28706FB-C964-B94B-C2F1-24FB35D1BC8C}"/>
              </a:ext>
            </a:extLst>
          </p:cNvPr>
          <p:cNvSpPr txBox="1"/>
          <p:nvPr/>
        </p:nvSpPr>
        <p:spPr>
          <a:xfrm>
            <a:off x="1445078" y="1284135"/>
            <a:ext cx="713657" cy="461665"/>
          </a:xfrm>
          <a:prstGeom prst="rect">
            <a:avLst/>
          </a:prstGeom>
          <a:noFill/>
        </p:spPr>
        <p:txBody>
          <a:bodyPr wrap="none" rtlCol="0">
            <a:spAutoFit/>
          </a:bodyPr>
          <a:lstStyle/>
          <a:p>
            <a:r>
              <a:rPr lang="en-JP" sz="2400" b="1" dirty="0"/>
              <a:t>300</a:t>
            </a:r>
          </a:p>
        </p:txBody>
      </p:sp>
      <p:sp>
        <p:nvSpPr>
          <p:cNvPr id="9" name="TextBox 8">
            <a:extLst>
              <a:ext uri="{FF2B5EF4-FFF2-40B4-BE49-F238E27FC236}">
                <a16:creationId xmlns:a16="http://schemas.microsoft.com/office/drawing/2014/main" id="{8A7C548B-715A-9A97-1248-E5F9159EB435}"/>
              </a:ext>
            </a:extLst>
          </p:cNvPr>
          <p:cNvSpPr txBox="1"/>
          <p:nvPr/>
        </p:nvSpPr>
        <p:spPr>
          <a:xfrm>
            <a:off x="1445077" y="3875401"/>
            <a:ext cx="537327" cy="461665"/>
          </a:xfrm>
          <a:prstGeom prst="rect">
            <a:avLst/>
          </a:prstGeom>
          <a:noFill/>
        </p:spPr>
        <p:txBody>
          <a:bodyPr wrap="none" rtlCol="0">
            <a:spAutoFit/>
          </a:bodyPr>
          <a:lstStyle/>
          <a:p>
            <a:r>
              <a:rPr lang="en-JP" sz="2400" b="1" dirty="0"/>
              <a:t>40</a:t>
            </a:r>
          </a:p>
        </p:txBody>
      </p:sp>
      <p:cxnSp>
        <p:nvCxnSpPr>
          <p:cNvPr id="11" name="Straight Connector 10">
            <a:extLst>
              <a:ext uri="{FF2B5EF4-FFF2-40B4-BE49-F238E27FC236}">
                <a16:creationId xmlns:a16="http://schemas.microsoft.com/office/drawing/2014/main" id="{A4E68196-7C93-2339-24C3-4A4886529DDB}"/>
              </a:ext>
            </a:extLst>
          </p:cNvPr>
          <p:cNvCxnSpPr>
            <a:cxnSpLocks/>
          </p:cNvCxnSpPr>
          <p:nvPr/>
        </p:nvCxnSpPr>
        <p:spPr>
          <a:xfrm flipH="1">
            <a:off x="1982404" y="2688336"/>
            <a:ext cx="1788135"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78C9342-B521-A45D-9B32-29C17DFF2AD1}"/>
              </a:ext>
            </a:extLst>
          </p:cNvPr>
          <p:cNvSpPr txBox="1"/>
          <p:nvPr/>
        </p:nvSpPr>
        <p:spPr>
          <a:xfrm>
            <a:off x="1356913" y="2424985"/>
            <a:ext cx="713657" cy="461665"/>
          </a:xfrm>
          <a:prstGeom prst="rect">
            <a:avLst/>
          </a:prstGeom>
          <a:noFill/>
        </p:spPr>
        <p:txBody>
          <a:bodyPr wrap="none" rtlCol="0">
            <a:spAutoFit/>
          </a:bodyPr>
          <a:lstStyle/>
          <a:p>
            <a:r>
              <a:rPr lang="en-JP" sz="2400" b="1" dirty="0"/>
              <a:t>170</a:t>
            </a:r>
          </a:p>
        </p:txBody>
      </p:sp>
      <p:cxnSp>
        <p:nvCxnSpPr>
          <p:cNvPr id="16" name="Straight Connector 15">
            <a:extLst>
              <a:ext uri="{FF2B5EF4-FFF2-40B4-BE49-F238E27FC236}">
                <a16:creationId xmlns:a16="http://schemas.microsoft.com/office/drawing/2014/main" id="{636FEEFB-0034-C6A9-70C8-01938E94402C}"/>
              </a:ext>
            </a:extLst>
          </p:cNvPr>
          <p:cNvCxnSpPr>
            <a:cxnSpLocks/>
            <a:stCxn id="18" idx="0"/>
          </p:cNvCxnSpPr>
          <p:nvPr/>
        </p:nvCxnSpPr>
        <p:spPr>
          <a:xfrm flipV="1">
            <a:off x="3770539" y="2688336"/>
            <a:ext cx="0" cy="3646656"/>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E1B4564-704F-A2BA-F1D4-3D8C69192C8C}"/>
              </a:ext>
            </a:extLst>
          </p:cNvPr>
          <p:cNvSpPr txBox="1"/>
          <p:nvPr/>
        </p:nvSpPr>
        <p:spPr>
          <a:xfrm>
            <a:off x="3413710" y="6334992"/>
            <a:ext cx="713657" cy="461665"/>
          </a:xfrm>
          <a:prstGeom prst="rect">
            <a:avLst/>
          </a:prstGeom>
          <a:noFill/>
        </p:spPr>
        <p:txBody>
          <a:bodyPr wrap="none" rtlCol="0">
            <a:spAutoFit/>
          </a:bodyPr>
          <a:lstStyle/>
          <a:p>
            <a:r>
              <a:rPr lang="en-JP" sz="2400" b="1" dirty="0"/>
              <a:t>130</a:t>
            </a:r>
          </a:p>
        </p:txBody>
      </p:sp>
      <p:sp>
        <p:nvSpPr>
          <p:cNvPr id="2" name="TextBox 1">
            <a:extLst>
              <a:ext uri="{FF2B5EF4-FFF2-40B4-BE49-F238E27FC236}">
                <a16:creationId xmlns:a16="http://schemas.microsoft.com/office/drawing/2014/main" id="{4AB0A5FD-0AF7-CD3C-FF49-7758CB3D0F00}"/>
              </a:ext>
            </a:extLst>
          </p:cNvPr>
          <p:cNvSpPr txBox="1"/>
          <p:nvPr/>
        </p:nvSpPr>
        <p:spPr>
          <a:xfrm>
            <a:off x="7818344" y="545471"/>
            <a:ext cx="4373656" cy="1477328"/>
          </a:xfrm>
          <a:prstGeom prst="rect">
            <a:avLst/>
          </a:prstGeom>
          <a:noFill/>
        </p:spPr>
        <p:txBody>
          <a:bodyPr wrap="square" rtlCol="0">
            <a:spAutoFit/>
          </a:bodyPr>
          <a:lstStyle/>
          <a:p>
            <a:r>
              <a:rPr lang="en-JP" u="sng" dirty="0"/>
              <a:t>輸入関税（従量関税）20円課すと仮定。</a:t>
            </a:r>
          </a:p>
          <a:p>
            <a:r>
              <a:rPr lang="en-JP" dirty="0"/>
              <a:t>20円の関税のため、</a:t>
            </a:r>
          </a:p>
          <a:p>
            <a:r>
              <a:rPr lang="en-JP" dirty="0"/>
              <a:t>日本側は140円の価格に直面</a:t>
            </a:r>
          </a:p>
          <a:p>
            <a:r>
              <a:rPr lang="en-JP" dirty="0">
                <a:highlight>
                  <a:srgbClr val="FFFF00"/>
                </a:highlight>
              </a:rPr>
              <a:t>外国側は120円の価格に直面</a:t>
            </a:r>
          </a:p>
          <a:p>
            <a:r>
              <a:rPr lang="en-JP" dirty="0"/>
              <a:t>と仮定(日本が大国だから)。</a:t>
            </a:r>
          </a:p>
        </p:txBody>
      </p:sp>
      <p:sp>
        <p:nvSpPr>
          <p:cNvPr id="4" name="TextBox 3">
            <a:extLst>
              <a:ext uri="{FF2B5EF4-FFF2-40B4-BE49-F238E27FC236}">
                <a16:creationId xmlns:a16="http://schemas.microsoft.com/office/drawing/2014/main" id="{A6F41887-F1A5-6399-993C-0F573F884B60}"/>
              </a:ext>
            </a:extLst>
          </p:cNvPr>
          <p:cNvSpPr txBox="1"/>
          <p:nvPr/>
        </p:nvSpPr>
        <p:spPr>
          <a:xfrm>
            <a:off x="875690" y="3244334"/>
            <a:ext cx="583814" cy="369332"/>
          </a:xfrm>
          <a:prstGeom prst="rect">
            <a:avLst/>
          </a:prstGeom>
          <a:noFill/>
        </p:spPr>
        <p:txBody>
          <a:bodyPr wrap="none" rtlCol="0">
            <a:spAutoFit/>
          </a:bodyPr>
          <a:lstStyle/>
          <a:p>
            <a:r>
              <a:rPr lang="en-JP" b="1" dirty="0"/>
              <a:t>130</a:t>
            </a:r>
          </a:p>
        </p:txBody>
      </p:sp>
      <p:sp>
        <p:nvSpPr>
          <p:cNvPr id="10" name="TextBox 9">
            <a:extLst>
              <a:ext uri="{FF2B5EF4-FFF2-40B4-BE49-F238E27FC236}">
                <a16:creationId xmlns:a16="http://schemas.microsoft.com/office/drawing/2014/main" id="{091601BB-68B2-2905-554B-A718EE2F5907}"/>
              </a:ext>
            </a:extLst>
          </p:cNvPr>
          <p:cNvSpPr txBox="1"/>
          <p:nvPr/>
        </p:nvSpPr>
        <p:spPr>
          <a:xfrm>
            <a:off x="881786" y="2811518"/>
            <a:ext cx="583814" cy="369332"/>
          </a:xfrm>
          <a:prstGeom prst="rect">
            <a:avLst/>
          </a:prstGeom>
          <a:noFill/>
        </p:spPr>
        <p:txBody>
          <a:bodyPr wrap="none" rtlCol="0">
            <a:spAutoFit/>
          </a:bodyPr>
          <a:lstStyle/>
          <a:p>
            <a:r>
              <a:rPr lang="en-JP" b="1" dirty="0"/>
              <a:t>140</a:t>
            </a:r>
          </a:p>
        </p:txBody>
      </p:sp>
      <p:sp>
        <p:nvSpPr>
          <p:cNvPr id="13" name="TextBox 12">
            <a:extLst>
              <a:ext uri="{FF2B5EF4-FFF2-40B4-BE49-F238E27FC236}">
                <a16:creationId xmlns:a16="http://schemas.microsoft.com/office/drawing/2014/main" id="{0020744C-BE3C-4096-AF1D-4C6E794ADA97}"/>
              </a:ext>
            </a:extLst>
          </p:cNvPr>
          <p:cNvSpPr txBox="1"/>
          <p:nvPr/>
        </p:nvSpPr>
        <p:spPr>
          <a:xfrm>
            <a:off x="887882" y="3640574"/>
            <a:ext cx="583814" cy="369332"/>
          </a:xfrm>
          <a:prstGeom prst="rect">
            <a:avLst/>
          </a:prstGeom>
          <a:noFill/>
        </p:spPr>
        <p:txBody>
          <a:bodyPr wrap="none" rtlCol="0">
            <a:spAutoFit/>
          </a:bodyPr>
          <a:lstStyle/>
          <a:p>
            <a:r>
              <a:rPr lang="en-JP" b="1" dirty="0"/>
              <a:t>120</a:t>
            </a:r>
          </a:p>
        </p:txBody>
      </p:sp>
    </p:spTree>
    <p:extLst>
      <p:ext uri="{BB962C8B-B14F-4D97-AF65-F5344CB8AC3E}">
        <p14:creationId xmlns:p14="http://schemas.microsoft.com/office/powerpoint/2010/main" val="345595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graph&#10;&#10;Description automatically generated">
            <a:extLst>
              <a:ext uri="{FF2B5EF4-FFF2-40B4-BE49-F238E27FC236}">
                <a16:creationId xmlns:a16="http://schemas.microsoft.com/office/drawing/2014/main" id="{12B6E0FE-A3DD-A5AC-3691-AF05C7090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686" y="527050"/>
            <a:ext cx="4864100" cy="5803900"/>
          </a:xfrm>
          <a:prstGeom prst="rect">
            <a:avLst/>
          </a:prstGeom>
        </p:spPr>
      </p:pic>
      <p:sp>
        <p:nvSpPr>
          <p:cNvPr id="6" name="TextBox 5">
            <a:extLst>
              <a:ext uri="{FF2B5EF4-FFF2-40B4-BE49-F238E27FC236}">
                <a16:creationId xmlns:a16="http://schemas.microsoft.com/office/drawing/2014/main" id="{F34B0C6E-3490-6145-4FC4-D0222C851258}"/>
              </a:ext>
            </a:extLst>
          </p:cNvPr>
          <p:cNvSpPr txBox="1"/>
          <p:nvPr/>
        </p:nvSpPr>
        <p:spPr>
          <a:xfrm>
            <a:off x="2245400" y="4242816"/>
            <a:ext cx="569387" cy="369332"/>
          </a:xfrm>
          <a:prstGeom prst="rect">
            <a:avLst/>
          </a:prstGeom>
          <a:noFill/>
        </p:spPr>
        <p:txBody>
          <a:bodyPr wrap="none" rtlCol="0">
            <a:spAutoFit/>
          </a:bodyPr>
          <a:lstStyle/>
          <a:p>
            <a:r>
              <a:rPr lang="en-JP" dirty="0"/>
              <a:t>130</a:t>
            </a:r>
          </a:p>
        </p:txBody>
      </p:sp>
      <p:sp>
        <p:nvSpPr>
          <p:cNvPr id="7" name="TextBox 6">
            <a:extLst>
              <a:ext uri="{FF2B5EF4-FFF2-40B4-BE49-F238E27FC236}">
                <a16:creationId xmlns:a16="http://schemas.microsoft.com/office/drawing/2014/main" id="{6EB504C0-4B62-4282-69D8-84B9DF2237AB}"/>
              </a:ext>
            </a:extLst>
          </p:cNvPr>
          <p:cNvSpPr txBox="1"/>
          <p:nvPr/>
        </p:nvSpPr>
        <p:spPr>
          <a:xfrm>
            <a:off x="2562392" y="5145024"/>
            <a:ext cx="441146" cy="369332"/>
          </a:xfrm>
          <a:prstGeom prst="rect">
            <a:avLst/>
          </a:prstGeom>
          <a:noFill/>
        </p:spPr>
        <p:txBody>
          <a:bodyPr wrap="none" rtlCol="0">
            <a:spAutoFit/>
          </a:bodyPr>
          <a:lstStyle/>
          <a:p>
            <a:r>
              <a:rPr lang="en-JP" dirty="0"/>
              <a:t>40</a:t>
            </a:r>
          </a:p>
        </p:txBody>
      </p:sp>
      <p:sp>
        <p:nvSpPr>
          <p:cNvPr id="8" name="TextBox 7">
            <a:extLst>
              <a:ext uri="{FF2B5EF4-FFF2-40B4-BE49-F238E27FC236}">
                <a16:creationId xmlns:a16="http://schemas.microsoft.com/office/drawing/2014/main" id="{A297C1D4-0F27-4CEE-5031-1FDE2FE29215}"/>
              </a:ext>
            </a:extLst>
          </p:cNvPr>
          <p:cNvSpPr txBox="1"/>
          <p:nvPr/>
        </p:nvSpPr>
        <p:spPr>
          <a:xfrm>
            <a:off x="2489240" y="1725168"/>
            <a:ext cx="569387" cy="369332"/>
          </a:xfrm>
          <a:prstGeom prst="rect">
            <a:avLst/>
          </a:prstGeom>
          <a:noFill/>
        </p:spPr>
        <p:txBody>
          <a:bodyPr wrap="none" rtlCol="0">
            <a:spAutoFit/>
          </a:bodyPr>
          <a:lstStyle/>
          <a:p>
            <a:r>
              <a:rPr lang="en-JP" dirty="0"/>
              <a:t>300</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44E5DD8-32D6-233A-F828-D4AA1FB883D1}"/>
                  </a:ext>
                </a:extLst>
              </p:cNvPr>
              <p:cNvSpPr txBox="1"/>
              <p:nvPr/>
            </p:nvSpPr>
            <p:spPr>
              <a:xfrm>
                <a:off x="3908533" y="1430885"/>
                <a:ext cx="1947672" cy="5186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JP" i="1" smtClean="0">
                          <a:latin typeface="Cambria Math" panose="02040503050406030204" pitchFamily="18" charset="0"/>
                        </a:rPr>
                        <m:t>C</m:t>
                      </m:r>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JP"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JP"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170×170</m:t>
                      </m:r>
                    </m:oMath>
                  </m:oMathPara>
                </a14:m>
                <a:endParaRPr lang="en-JP" dirty="0"/>
              </a:p>
            </p:txBody>
          </p:sp>
        </mc:Choice>
        <mc:Fallback xmlns="">
          <p:sp>
            <p:nvSpPr>
              <p:cNvPr id="11" name="TextBox 10">
                <a:extLst>
                  <a:ext uri="{FF2B5EF4-FFF2-40B4-BE49-F238E27FC236}">
                    <a16:creationId xmlns:a16="http://schemas.microsoft.com/office/drawing/2014/main" id="{E44E5DD8-32D6-233A-F828-D4AA1FB883D1}"/>
                  </a:ext>
                </a:extLst>
              </p:cNvPr>
              <p:cNvSpPr txBox="1">
                <a:spLocks noRot="1" noChangeAspect="1" noMove="1" noResize="1" noEditPoints="1" noAdjustHandles="1" noChangeArrowheads="1" noChangeShapeType="1" noTextEdit="1"/>
              </p:cNvSpPr>
              <p:nvPr/>
            </p:nvSpPr>
            <p:spPr>
              <a:xfrm>
                <a:off x="3908533" y="1430885"/>
                <a:ext cx="1947672" cy="518604"/>
              </a:xfrm>
              <a:prstGeom prst="rect">
                <a:avLst/>
              </a:prstGeom>
              <a:blipFill>
                <a:blip r:embed="rId5"/>
                <a:stretch>
                  <a:fillRect b="-50588"/>
                </a:stretch>
              </a:blipFill>
            </p:spPr>
            <p:txBody>
              <a:bodyPr/>
              <a:lstStyle/>
              <a:p>
                <a:r>
                  <a:rPr lang="ja-JP" altLang="en-US">
                    <a:noFill/>
                  </a:rPr>
                  <a:t> </a:t>
                </a:r>
              </a:p>
            </p:txBody>
          </p:sp>
        </mc:Fallback>
      </mc:AlternateContent>
      <p:sp>
        <p:nvSpPr>
          <p:cNvPr id="12" name="TextBox 11">
            <a:extLst>
              <a:ext uri="{FF2B5EF4-FFF2-40B4-BE49-F238E27FC236}">
                <a16:creationId xmlns:a16="http://schemas.microsoft.com/office/drawing/2014/main" id="{EA91D1C2-0219-738F-00F7-AFB4517D5267}"/>
              </a:ext>
            </a:extLst>
          </p:cNvPr>
          <p:cNvSpPr txBox="1"/>
          <p:nvPr/>
        </p:nvSpPr>
        <p:spPr>
          <a:xfrm>
            <a:off x="5526613" y="6146284"/>
            <a:ext cx="583814" cy="369332"/>
          </a:xfrm>
          <a:prstGeom prst="rect">
            <a:avLst/>
          </a:prstGeom>
          <a:noFill/>
        </p:spPr>
        <p:txBody>
          <a:bodyPr wrap="none" rtlCol="0">
            <a:spAutoFit/>
          </a:bodyPr>
          <a:lstStyle/>
          <a:p>
            <a:r>
              <a:rPr lang="en-JP" b="1" dirty="0"/>
              <a:t>170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0B94325-843B-C67B-B778-E236A80B0948}"/>
                  </a:ext>
                </a:extLst>
              </p:cNvPr>
              <p:cNvSpPr txBox="1"/>
              <p:nvPr/>
            </p:nvSpPr>
            <p:spPr>
              <a:xfrm>
                <a:off x="301365" y="4893906"/>
                <a:ext cx="1947672" cy="5186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JP" i="1" smtClean="0">
                          <a:latin typeface="Cambria Math" panose="02040503050406030204" pitchFamily="18" charset="0"/>
                        </a:rPr>
                        <m:t>P</m:t>
                      </m:r>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JP"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JP"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90×90</m:t>
                      </m:r>
                    </m:oMath>
                  </m:oMathPara>
                </a14:m>
                <a:endParaRPr lang="en-JP" dirty="0"/>
              </a:p>
            </p:txBody>
          </p:sp>
        </mc:Choice>
        <mc:Fallback xmlns="">
          <p:sp>
            <p:nvSpPr>
              <p:cNvPr id="13" name="TextBox 12">
                <a:extLst>
                  <a:ext uri="{FF2B5EF4-FFF2-40B4-BE49-F238E27FC236}">
                    <a16:creationId xmlns:a16="http://schemas.microsoft.com/office/drawing/2014/main" id="{00B94325-843B-C67B-B778-E236A80B0948}"/>
                  </a:ext>
                </a:extLst>
              </p:cNvPr>
              <p:cNvSpPr txBox="1">
                <a:spLocks noRot="1" noChangeAspect="1" noMove="1" noResize="1" noEditPoints="1" noAdjustHandles="1" noChangeArrowheads="1" noChangeShapeType="1" noTextEdit="1"/>
              </p:cNvSpPr>
              <p:nvPr/>
            </p:nvSpPr>
            <p:spPr>
              <a:xfrm>
                <a:off x="301365" y="4893906"/>
                <a:ext cx="1947672" cy="518604"/>
              </a:xfrm>
              <a:prstGeom prst="rect">
                <a:avLst/>
              </a:prstGeom>
              <a:blipFill>
                <a:blip r:embed="rId6"/>
                <a:stretch>
                  <a:fillRect t="-4762" b="-11905"/>
                </a:stretch>
              </a:blipFill>
            </p:spPr>
            <p:txBody>
              <a:bodyPr/>
              <a:lstStyle/>
              <a:p>
                <a:r>
                  <a:rPr lang="en-JP">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950255E-AA3B-09D9-75F1-3A86ABCCD762}"/>
                  </a:ext>
                </a:extLst>
              </p:cNvPr>
              <p:cNvSpPr txBox="1"/>
              <p:nvPr/>
            </p:nvSpPr>
            <p:spPr>
              <a:xfrm>
                <a:off x="2426435" y="6458888"/>
                <a:ext cx="194767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=130−40=90</m:t>
                      </m:r>
                    </m:oMath>
                  </m:oMathPara>
                </a14:m>
                <a:endParaRPr lang="en-JP" dirty="0"/>
              </a:p>
            </p:txBody>
          </p:sp>
        </mc:Choice>
        <mc:Fallback xmlns="">
          <p:sp>
            <p:nvSpPr>
              <p:cNvPr id="14" name="TextBox 13">
                <a:extLst>
                  <a:ext uri="{FF2B5EF4-FFF2-40B4-BE49-F238E27FC236}">
                    <a16:creationId xmlns:a16="http://schemas.microsoft.com/office/drawing/2014/main" id="{F950255E-AA3B-09D9-75F1-3A86ABCCD762}"/>
                  </a:ext>
                </a:extLst>
              </p:cNvPr>
              <p:cNvSpPr txBox="1">
                <a:spLocks noRot="1" noChangeAspect="1" noMove="1" noResize="1" noEditPoints="1" noAdjustHandles="1" noChangeArrowheads="1" noChangeShapeType="1" noTextEdit="1"/>
              </p:cNvSpPr>
              <p:nvPr/>
            </p:nvSpPr>
            <p:spPr>
              <a:xfrm>
                <a:off x="2426435" y="6458888"/>
                <a:ext cx="1947672" cy="276999"/>
              </a:xfrm>
              <a:prstGeom prst="rect">
                <a:avLst/>
              </a:prstGeom>
              <a:blipFill>
                <a:blip r:embed="rId7"/>
                <a:stretch>
                  <a:fillRect l="-2597" r="-1948" b="-4348"/>
                </a:stretch>
              </a:blipFill>
            </p:spPr>
            <p:txBody>
              <a:bodyPr/>
              <a:lstStyle/>
              <a:p>
                <a:r>
                  <a:rPr lang="en-JP">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0E1BF35-0ACE-9976-B903-A324A5E0945B}"/>
                  </a:ext>
                </a:extLst>
              </p:cNvPr>
              <p:cNvSpPr txBox="1"/>
              <p:nvPr/>
            </p:nvSpPr>
            <p:spPr>
              <a:xfrm>
                <a:off x="4768777" y="6500551"/>
                <a:ext cx="281070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=−130+300=170</m:t>
                      </m:r>
                    </m:oMath>
                  </m:oMathPara>
                </a14:m>
                <a:endParaRPr lang="en-JP" dirty="0"/>
              </a:p>
            </p:txBody>
          </p:sp>
        </mc:Choice>
        <mc:Fallback xmlns="">
          <p:sp>
            <p:nvSpPr>
              <p:cNvPr id="15" name="TextBox 14">
                <a:extLst>
                  <a:ext uri="{FF2B5EF4-FFF2-40B4-BE49-F238E27FC236}">
                    <a16:creationId xmlns:a16="http://schemas.microsoft.com/office/drawing/2014/main" id="{00E1BF35-0ACE-9976-B903-A324A5E0945B}"/>
                  </a:ext>
                </a:extLst>
              </p:cNvPr>
              <p:cNvSpPr txBox="1">
                <a:spLocks noRot="1" noChangeAspect="1" noMove="1" noResize="1" noEditPoints="1" noAdjustHandles="1" noChangeArrowheads="1" noChangeShapeType="1" noTextEdit="1"/>
              </p:cNvSpPr>
              <p:nvPr/>
            </p:nvSpPr>
            <p:spPr>
              <a:xfrm>
                <a:off x="4768777" y="6500551"/>
                <a:ext cx="2810707" cy="276999"/>
              </a:xfrm>
              <a:prstGeom prst="rect">
                <a:avLst/>
              </a:prstGeom>
              <a:blipFill>
                <a:blip r:embed="rId8"/>
                <a:stretch>
                  <a:fillRect b="-8696"/>
                </a:stretch>
              </a:blipFill>
            </p:spPr>
            <p:txBody>
              <a:bodyPr/>
              <a:lstStyle/>
              <a:p>
                <a:r>
                  <a:rPr lang="en-JP">
                    <a:noFill/>
                  </a:rPr>
                  <a:t> </a:t>
                </a:r>
              </a:p>
            </p:txBody>
          </p:sp>
        </mc:Fallback>
      </mc:AlternateContent>
      <p:sp>
        <p:nvSpPr>
          <p:cNvPr id="16" name="TextBox 15">
            <a:extLst>
              <a:ext uri="{FF2B5EF4-FFF2-40B4-BE49-F238E27FC236}">
                <a16:creationId xmlns:a16="http://schemas.microsoft.com/office/drawing/2014/main" id="{A26795DA-7A1D-A822-B1B2-5B0DA6252D79}"/>
              </a:ext>
            </a:extLst>
          </p:cNvPr>
          <p:cNvSpPr txBox="1"/>
          <p:nvPr/>
        </p:nvSpPr>
        <p:spPr>
          <a:xfrm>
            <a:off x="3850213" y="6170668"/>
            <a:ext cx="450764" cy="369332"/>
          </a:xfrm>
          <a:prstGeom prst="rect">
            <a:avLst/>
          </a:prstGeom>
          <a:noFill/>
        </p:spPr>
        <p:txBody>
          <a:bodyPr wrap="none" rtlCol="0">
            <a:spAutoFit/>
          </a:bodyPr>
          <a:lstStyle/>
          <a:p>
            <a:r>
              <a:rPr lang="en-JP" b="1" dirty="0"/>
              <a:t>90</a:t>
            </a:r>
          </a:p>
        </p:txBody>
      </p:sp>
      <p:cxnSp>
        <p:nvCxnSpPr>
          <p:cNvPr id="18" name="Straight Arrow Connector 17">
            <a:extLst>
              <a:ext uri="{FF2B5EF4-FFF2-40B4-BE49-F238E27FC236}">
                <a16:creationId xmlns:a16="http://schemas.microsoft.com/office/drawing/2014/main" id="{8252C2A5-0625-6401-53A0-5D0AC9CD84F1}"/>
              </a:ext>
            </a:extLst>
          </p:cNvPr>
          <p:cNvCxnSpPr>
            <a:stCxn id="13" idx="3"/>
          </p:cNvCxnSpPr>
          <p:nvPr/>
        </p:nvCxnSpPr>
        <p:spPr>
          <a:xfrm flipV="1">
            <a:off x="2249037" y="4612148"/>
            <a:ext cx="1335411" cy="5410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1429B1F-82DF-A2BF-586A-2B18C7DEF164}"/>
              </a:ext>
            </a:extLst>
          </p:cNvPr>
          <p:cNvCxnSpPr/>
          <p:nvPr/>
        </p:nvCxnSpPr>
        <p:spPr>
          <a:xfrm flipH="1">
            <a:off x="3850213" y="2162453"/>
            <a:ext cx="918564" cy="12665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401DA543-5C30-37FB-448A-D4AEC700001F}"/>
                  </a:ext>
                </a:extLst>
              </p:cNvPr>
              <p:cNvSpPr txBox="1"/>
              <p:nvPr/>
            </p:nvSpPr>
            <p:spPr>
              <a:xfrm>
                <a:off x="6706111" y="1327933"/>
                <a:ext cx="2664587" cy="8617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𝑆</m:t>
                      </m:r>
                      <m:r>
                        <a:rPr lang="en-US" sz="280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−40</m:t>
                      </m:r>
                    </m:oMath>
                  </m:oMathPara>
                </a14:m>
                <a:endParaRPr lang="en-JP" sz="2800" dirty="0">
                  <a:solidFill>
                    <a:srgbClr val="FF0000"/>
                  </a:solidFill>
                </a:endParaRPr>
              </a:p>
              <a:p>
                <a:pPr/>
                <a14:m>
                  <m:oMathPara xmlns:m="http://schemas.openxmlformats.org/officeDocument/2006/math">
                    <m:oMathParaPr>
                      <m:jc m:val="centerGroup"/>
                    </m:oMathParaPr>
                    <m:oMath xmlns:m="http://schemas.openxmlformats.org/officeDocument/2006/math">
                      <m:r>
                        <a:rPr lang="en-JP" sz="280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𝑃</m:t>
                      </m:r>
                      <m:r>
                        <a:rPr lang="en-US" sz="2800" b="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𝑆</m:t>
                      </m:r>
                      <m:r>
                        <a:rPr lang="en-US" sz="2800" b="0" i="1" smtClean="0">
                          <a:solidFill>
                            <a:srgbClr val="FF0000"/>
                          </a:solidFill>
                          <a:latin typeface="Cambria Math" panose="02040503050406030204" pitchFamily="18" charset="0"/>
                          <a:ea typeface="Cambria Math" panose="02040503050406030204" pitchFamily="18" charset="0"/>
                        </a:rPr>
                        <m:t>+40</m:t>
                      </m:r>
                    </m:oMath>
                  </m:oMathPara>
                </a14:m>
                <a:endParaRPr lang="en-JP" sz="2800" dirty="0">
                  <a:solidFill>
                    <a:srgbClr val="FF0000"/>
                  </a:solidFill>
                </a:endParaRPr>
              </a:p>
            </p:txBody>
          </p:sp>
        </mc:Choice>
        <mc:Fallback>
          <p:sp>
            <p:nvSpPr>
              <p:cNvPr id="2" name="TextBox 1">
                <a:extLst>
                  <a:ext uri="{FF2B5EF4-FFF2-40B4-BE49-F238E27FC236}">
                    <a16:creationId xmlns:a16="http://schemas.microsoft.com/office/drawing/2014/main" id="{401DA543-5C30-37FB-448A-D4AEC700001F}"/>
                  </a:ext>
                </a:extLst>
              </p:cNvPr>
              <p:cNvSpPr txBox="1">
                <a:spLocks noRot="1" noChangeAspect="1" noMove="1" noResize="1" noEditPoints="1" noAdjustHandles="1" noChangeArrowheads="1" noChangeShapeType="1" noTextEdit="1"/>
              </p:cNvSpPr>
              <p:nvPr/>
            </p:nvSpPr>
            <p:spPr>
              <a:xfrm>
                <a:off x="6706111" y="1327933"/>
                <a:ext cx="2664587" cy="861774"/>
              </a:xfrm>
              <a:prstGeom prst="rect">
                <a:avLst/>
              </a:prstGeom>
              <a:blipFill>
                <a:blip r:embed="rId9"/>
                <a:stretch>
                  <a:fillRect b="-2899"/>
                </a:stretch>
              </a:blipFill>
            </p:spPr>
            <p:txBody>
              <a:bodyPr/>
              <a:lstStyle/>
              <a:p>
                <a:r>
                  <a:rPr lang="en-JP">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A28DE9A-4055-5FD8-D979-6E5104C52E83}"/>
                  </a:ext>
                </a:extLst>
              </p:cNvPr>
              <p:cNvSpPr txBox="1"/>
              <p:nvPr/>
            </p:nvSpPr>
            <p:spPr>
              <a:xfrm>
                <a:off x="6589039" y="4291434"/>
                <a:ext cx="2781659"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𝐷</m:t>
                      </m:r>
                      <m:r>
                        <a:rPr lang="en-US" sz="280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+300</m:t>
                      </m:r>
                    </m:oMath>
                  </m:oMathPara>
                </a14:m>
                <a:endParaRPr lang="en-US" sz="2800" b="0" dirty="0">
                  <a:solidFill>
                    <a:srgbClr val="FF0000"/>
                  </a:solidFill>
                </a:endParaRPr>
              </a:p>
              <a:p>
                <a:pPr/>
                <a14:m>
                  <m:oMathPara xmlns:m="http://schemas.openxmlformats.org/officeDocument/2006/math">
                    <m:oMathParaPr>
                      <m:jc m:val="centerGroup"/>
                    </m:oMathParaPr>
                    <m:oMath xmlns:m="http://schemas.openxmlformats.org/officeDocument/2006/math">
                      <m:r>
                        <a:rPr lang="en-JP" sz="280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𝑃</m:t>
                      </m:r>
                      <m:r>
                        <a:rPr lang="en-US" sz="2800" b="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𝐷</m:t>
                      </m:r>
                      <m:r>
                        <a:rPr lang="en-US" sz="2800" b="0" i="1" smtClean="0">
                          <a:solidFill>
                            <a:srgbClr val="FF0000"/>
                          </a:solidFill>
                          <a:latin typeface="Cambria Math" panose="02040503050406030204" pitchFamily="18" charset="0"/>
                          <a:ea typeface="Cambria Math" panose="02040503050406030204" pitchFamily="18" charset="0"/>
                        </a:rPr>
                        <m:t>+300</m:t>
                      </m:r>
                    </m:oMath>
                  </m:oMathPara>
                </a14:m>
                <a:endParaRPr lang="en-JP" sz="2800" dirty="0">
                  <a:solidFill>
                    <a:srgbClr val="FF0000"/>
                  </a:solidFill>
                </a:endParaRPr>
              </a:p>
            </p:txBody>
          </p:sp>
        </mc:Choice>
        <mc:Fallback>
          <p:sp>
            <p:nvSpPr>
              <p:cNvPr id="3" name="TextBox 2">
                <a:extLst>
                  <a:ext uri="{FF2B5EF4-FFF2-40B4-BE49-F238E27FC236}">
                    <a16:creationId xmlns:a16="http://schemas.microsoft.com/office/drawing/2014/main" id="{EA28DE9A-4055-5FD8-D979-6E5104C52E83}"/>
                  </a:ext>
                </a:extLst>
              </p:cNvPr>
              <p:cNvSpPr txBox="1">
                <a:spLocks noRot="1" noChangeAspect="1" noMove="1" noResize="1" noEditPoints="1" noAdjustHandles="1" noChangeArrowheads="1" noChangeShapeType="1" noTextEdit="1"/>
              </p:cNvSpPr>
              <p:nvPr/>
            </p:nvSpPr>
            <p:spPr>
              <a:xfrm>
                <a:off x="6589039" y="4291434"/>
                <a:ext cx="2781659" cy="861774"/>
              </a:xfrm>
              <a:prstGeom prst="rect">
                <a:avLst/>
              </a:prstGeom>
              <a:blipFill>
                <a:blip r:embed="rId10"/>
                <a:stretch>
                  <a:fillRect l="-909" r="-2273" b="-4348"/>
                </a:stretch>
              </a:blipFill>
            </p:spPr>
            <p:txBody>
              <a:bodyPr/>
              <a:lstStyle/>
              <a:p>
                <a:r>
                  <a:rPr lang="en-JP">
                    <a:noFill/>
                  </a:rPr>
                  <a:t> </a:t>
                </a:r>
              </a:p>
            </p:txBody>
          </p:sp>
        </mc:Fallback>
      </mc:AlternateContent>
    </p:spTree>
    <p:extLst>
      <p:ext uri="{BB962C8B-B14F-4D97-AF65-F5344CB8AC3E}">
        <p14:creationId xmlns:p14="http://schemas.microsoft.com/office/powerpoint/2010/main" val="213849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graph&#10;&#10;Description automatically generated">
            <a:extLst>
              <a:ext uri="{FF2B5EF4-FFF2-40B4-BE49-F238E27FC236}">
                <a16:creationId xmlns:a16="http://schemas.microsoft.com/office/drawing/2014/main" id="{90095E24-D577-9F81-302D-23F35A3FAE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794" y="469900"/>
            <a:ext cx="5245100" cy="59182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C0DA44B-BA83-93CC-4F9E-ABB1E4E600FE}"/>
                  </a:ext>
                </a:extLst>
              </p:cNvPr>
              <p:cNvSpPr txBox="1"/>
              <p:nvPr/>
            </p:nvSpPr>
            <p:spPr>
              <a:xfrm>
                <a:off x="7169554" y="1387507"/>
                <a:ext cx="2664587" cy="8617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𝑆</m:t>
                      </m:r>
                      <m:r>
                        <a:rPr lang="en-US" sz="280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−40</m:t>
                      </m:r>
                    </m:oMath>
                  </m:oMathPara>
                </a14:m>
                <a:endParaRPr lang="en-JP" sz="2800" dirty="0">
                  <a:solidFill>
                    <a:srgbClr val="FF0000"/>
                  </a:solidFill>
                </a:endParaRPr>
              </a:p>
              <a:p>
                <a:pPr/>
                <a14:m>
                  <m:oMathPara xmlns:m="http://schemas.openxmlformats.org/officeDocument/2006/math">
                    <m:oMathParaPr>
                      <m:jc m:val="centerGroup"/>
                    </m:oMathParaPr>
                    <m:oMath xmlns:m="http://schemas.openxmlformats.org/officeDocument/2006/math">
                      <m:r>
                        <a:rPr lang="en-JP" sz="280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𝑃</m:t>
                      </m:r>
                      <m:r>
                        <a:rPr lang="en-US" sz="2800" b="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𝑆</m:t>
                      </m:r>
                      <m:r>
                        <a:rPr lang="en-US" sz="2800" b="0" i="1" smtClean="0">
                          <a:solidFill>
                            <a:srgbClr val="FF0000"/>
                          </a:solidFill>
                          <a:latin typeface="Cambria Math" panose="02040503050406030204" pitchFamily="18" charset="0"/>
                          <a:ea typeface="Cambria Math" panose="02040503050406030204" pitchFamily="18" charset="0"/>
                        </a:rPr>
                        <m:t>+40</m:t>
                      </m:r>
                    </m:oMath>
                  </m:oMathPara>
                </a14:m>
                <a:endParaRPr lang="en-JP" sz="2800" dirty="0">
                  <a:solidFill>
                    <a:srgbClr val="FF0000"/>
                  </a:solidFill>
                </a:endParaRPr>
              </a:p>
            </p:txBody>
          </p:sp>
        </mc:Choice>
        <mc:Fallback xmlns="">
          <p:sp>
            <p:nvSpPr>
              <p:cNvPr id="4" name="TextBox 3">
                <a:extLst>
                  <a:ext uri="{FF2B5EF4-FFF2-40B4-BE49-F238E27FC236}">
                    <a16:creationId xmlns:a16="http://schemas.microsoft.com/office/drawing/2014/main" id="{BC0DA44B-BA83-93CC-4F9E-ABB1E4E600FE}"/>
                  </a:ext>
                </a:extLst>
              </p:cNvPr>
              <p:cNvSpPr txBox="1">
                <a:spLocks noRot="1" noChangeAspect="1" noMove="1" noResize="1" noEditPoints="1" noAdjustHandles="1" noChangeArrowheads="1" noChangeShapeType="1" noTextEdit="1"/>
              </p:cNvSpPr>
              <p:nvPr/>
            </p:nvSpPr>
            <p:spPr>
              <a:xfrm>
                <a:off x="7169554" y="1387507"/>
                <a:ext cx="2664587" cy="861774"/>
              </a:xfrm>
              <a:prstGeom prst="rect">
                <a:avLst/>
              </a:prstGeom>
              <a:blipFill>
                <a:blip r:embed="rId3"/>
                <a:stretch>
                  <a:fillRect b="-2899"/>
                </a:stretch>
              </a:blipFill>
            </p:spPr>
            <p:txBody>
              <a:bodyPr/>
              <a:lstStyle/>
              <a:p>
                <a:r>
                  <a:rPr lang="en-JP">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A2028E-FEF2-7E61-8475-CBB35C42527F}"/>
                  </a:ext>
                </a:extLst>
              </p:cNvPr>
              <p:cNvSpPr txBox="1"/>
              <p:nvPr/>
            </p:nvSpPr>
            <p:spPr>
              <a:xfrm>
                <a:off x="7547188" y="4883184"/>
                <a:ext cx="2781659"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𝐷</m:t>
                      </m:r>
                      <m:r>
                        <a:rPr lang="en-US" sz="280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+300</m:t>
                      </m:r>
                    </m:oMath>
                  </m:oMathPara>
                </a14:m>
                <a:endParaRPr lang="en-US" sz="2800" b="0" dirty="0">
                  <a:solidFill>
                    <a:srgbClr val="FF0000"/>
                  </a:solidFill>
                </a:endParaRPr>
              </a:p>
              <a:p>
                <a:pPr/>
                <a14:m>
                  <m:oMathPara xmlns:m="http://schemas.openxmlformats.org/officeDocument/2006/math">
                    <m:oMathParaPr>
                      <m:jc m:val="centerGroup"/>
                    </m:oMathParaPr>
                    <m:oMath xmlns:m="http://schemas.openxmlformats.org/officeDocument/2006/math">
                      <m:r>
                        <a:rPr lang="en-JP" sz="280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𝑃</m:t>
                      </m:r>
                      <m:r>
                        <a:rPr lang="en-US" sz="2800" b="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𝐷</m:t>
                      </m:r>
                      <m:r>
                        <a:rPr lang="en-US" sz="2800" b="0" i="1" smtClean="0">
                          <a:solidFill>
                            <a:srgbClr val="FF0000"/>
                          </a:solidFill>
                          <a:latin typeface="Cambria Math" panose="02040503050406030204" pitchFamily="18" charset="0"/>
                          <a:ea typeface="Cambria Math" panose="02040503050406030204" pitchFamily="18" charset="0"/>
                        </a:rPr>
                        <m:t>+300</m:t>
                      </m:r>
                    </m:oMath>
                  </m:oMathPara>
                </a14:m>
                <a:endParaRPr lang="en-JP" sz="2800" dirty="0">
                  <a:solidFill>
                    <a:srgbClr val="FF0000"/>
                  </a:solidFill>
                </a:endParaRPr>
              </a:p>
            </p:txBody>
          </p:sp>
        </mc:Choice>
        <mc:Fallback xmlns="">
          <p:sp>
            <p:nvSpPr>
              <p:cNvPr id="5" name="TextBox 4">
                <a:extLst>
                  <a:ext uri="{FF2B5EF4-FFF2-40B4-BE49-F238E27FC236}">
                    <a16:creationId xmlns:a16="http://schemas.microsoft.com/office/drawing/2014/main" id="{A2A2028E-FEF2-7E61-8475-CBB35C42527F}"/>
                  </a:ext>
                </a:extLst>
              </p:cNvPr>
              <p:cNvSpPr txBox="1">
                <a:spLocks noRot="1" noChangeAspect="1" noMove="1" noResize="1" noEditPoints="1" noAdjustHandles="1" noChangeArrowheads="1" noChangeShapeType="1" noTextEdit="1"/>
              </p:cNvSpPr>
              <p:nvPr/>
            </p:nvSpPr>
            <p:spPr>
              <a:xfrm>
                <a:off x="7547188" y="4883184"/>
                <a:ext cx="2781659" cy="861774"/>
              </a:xfrm>
              <a:prstGeom prst="rect">
                <a:avLst/>
              </a:prstGeom>
              <a:blipFill>
                <a:blip r:embed="rId4"/>
                <a:stretch>
                  <a:fillRect l="-1364" r="-1818" b="-2899"/>
                </a:stretch>
              </a:blipFill>
            </p:spPr>
            <p:txBody>
              <a:bodyPr/>
              <a:lstStyle/>
              <a:p>
                <a:r>
                  <a:rPr lang="en-JP">
                    <a:noFill/>
                  </a:rPr>
                  <a:t> </a:t>
                </a:r>
              </a:p>
            </p:txBody>
          </p:sp>
        </mc:Fallback>
      </mc:AlternateContent>
      <p:sp>
        <p:nvSpPr>
          <p:cNvPr id="6" name="TextBox 5">
            <a:extLst>
              <a:ext uri="{FF2B5EF4-FFF2-40B4-BE49-F238E27FC236}">
                <a16:creationId xmlns:a16="http://schemas.microsoft.com/office/drawing/2014/main" id="{56B46096-31DD-8D0F-CA4D-5C3016714B94}"/>
              </a:ext>
            </a:extLst>
          </p:cNvPr>
          <p:cNvSpPr txBox="1"/>
          <p:nvPr/>
        </p:nvSpPr>
        <p:spPr>
          <a:xfrm>
            <a:off x="2121408" y="4297680"/>
            <a:ext cx="569387" cy="369332"/>
          </a:xfrm>
          <a:prstGeom prst="rect">
            <a:avLst/>
          </a:prstGeom>
          <a:noFill/>
        </p:spPr>
        <p:txBody>
          <a:bodyPr wrap="none" rtlCol="0">
            <a:spAutoFit/>
          </a:bodyPr>
          <a:lstStyle/>
          <a:p>
            <a:r>
              <a:rPr lang="en-JP" dirty="0"/>
              <a:t>130</a:t>
            </a:r>
          </a:p>
        </p:txBody>
      </p:sp>
      <p:sp>
        <p:nvSpPr>
          <p:cNvPr id="7" name="TextBox 6">
            <a:extLst>
              <a:ext uri="{FF2B5EF4-FFF2-40B4-BE49-F238E27FC236}">
                <a16:creationId xmlns:a16="http://schemas.microsoft.com/office/drawing/2014/main" id="{F19FCA89-5218-AA12-C967-76E16C3F8F7A}"/>
              </a:ext>
            </a:extLst>
          </p:cNvPr>
          <p:cNvSpPr txBox="1"/>
          <p:nvPr/>
        </p:nvSpPr>
        <p:spPr>
          <a:xfrm>
            <a:off x="2139696" y="3858768"/>
            <a:ext cx="569387" cy="369332"/>
          </a:xfrm>
          <a:prstGeom prst="rect">
            <a:avLst/>
          </a:prstGeom>
          <a:noFill/>
        </p:spPr>
        <p:txBody>
          <a:bodyPr wrap="none" rtlCol="0">
            <a:spAutoFit/>
          </a:bodyPr>
          <a:lstStyle/>
          <a:p>
            <a:r>
              <a:rPr lang="en-JP" dirty="0"/>
              <a:t>140</a:t>
            </a:r>
          </a:p>
        </p:txBody>
      </p:sp>
      <p:sp>
        <p:nvSpPr>
          <p:cNvPr id="8" name="TextBox 7">
            <a:extLst>
              <a:ext uri="{FF2B5EF4-FFF2-40B4-BE49-F238E27FC236}">
                <a16:creationId xmlns:a16="http://schemas.microsoft.com/office/drawing/2014/main" id="{F20F7FF1-CB94-C481-CDD1-1FDE729D96DF}"/>
              </a:ext>
            </a:extLst>
          </p:cNvPr>
          <p:cNvSpPr txBox="1"/>
          <p:nvPr/>
        </p:nvSpPr>
        <p:spPr>
          <a:xfrm>
            <a:off x="2103120" y="4773456"/>
            <a:ext cx="569387" cy="369332"/>
          </a:xfrm>
          <a:prstGeom prst="rect">
            <a:avLst/>
          </a:prstGeom>
          <a:noFill/>
        </p:spPr>
        <p:txBody>
          <a:bodyPr wrap="none" rtlCol="0">
            <a:spAutoFit/>
          </a:bodyPr>
          <a:lstStyle/>
          <a:p>
            <a:r>
              <a:rPr lang="en-JP" dirty="0"/>
              <a:t>120</a:t>
            </a:r>
          </a:p>
        </p:txBody>
      </p:sp>
      <p:sp>
        <p:nvSpPr>
          <p:cNvPr id="9" name="Left Brace 8">
            <a:extLst>
              <a:ext uri="{FF2B5EF4-FFF2-40B4-BE49-F238E27FC236}">
                <a16:creationId xmlns:a16="http://schemas.microsoft.com/office/drawing/2014/main" id="{48EF7276-A544-EC0F-3DC4-244E344BBDE3}"/>
              </a:ext>
            </a:extLst>
          </p:cNvPr>
          <p:cNvSpPr/>
          <p:nvPr/>
        </p:nvSpPr>
        <p:spPr>
          <a:xfrm>
            <a:off x="1773936" y="3858768"/>
            <a:ext cx="329184" cy="128402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JP"/>
          </a:p>
        </p:txBody>
      </p:sp>
      <p:sp>
        <p:nvSpPr>
          <p:cNvPr id="10" name="TextBox 9">
            <a:extLst>
              <a:ext uri="{FF2B5EF4-FFF2-40B4-BE49-F238E27FC236}">
                <a16:creationId xmlns:a16="http://schemas.microsoft.com/office/drawing/2014/main" id="{E0017640-3F2B-D283-5A28-63B8985E7B82}"/>
              </a:ext>
            </a:extLst>
          </p:cNvPr>
          <p:cNvSpPr txBox="1"/>
          <p:nvPr/>
        </p:nvSpPr>
        <p:spPr>
          <a:xfrm>
            <a:off x="1270647" y="4316112"/>
            <a:ext cx="441146" cy="369332"/>
          </a:xfrm>
          <a:prstGeom prst="rect">
            <a:avLst/>
          </a:prstGeom>
          <a:noFill/>
        </p:spPr>
        <p:txBody>
          <a:bodyPr wrap="none" rtlCol="0">
            <a:spAutoFit/>
          </a:bodyPr>
          <a:lstStyle/>
          <a:p>
            <a:r>
              <a:rPr lang="en-US" dirty="0"/>
              <a:t>20</a:t>
            </a:r>
            <a:endParaRPr lang="en-JP"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11EC5F8-1A87-7151-0DF9-60073C69CDDC}"/>
                  </a:ext>
                </a:extLst>
              </p:cNvPr>
              <p:cNvSpPr txBox="1"/>
              <p:nvPr/>
            </p:nvSpPr>
            <p:spPr>
              <a:xfrm>
                <a:off x="5419344" y="6476861"/>
                <a:ext cx="281070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′=−140+300=160</m:t>
                      </m:r>
                    </m:oMath>
                  </m:oMathPara>
                </a14:m>
                <a:endParaRPr lang="en-JP" dirty="0"/>
              </a:p>
            </p:txBody>
          </p:sp>
        </mc:Choice>
        <mc:Fallback xmlns="">
          <p:sp>
            <p:nvSpPr>
              <p:cNvPr id="11" name="TextBox 10">
                <a:extLst>
                  <a:ext uri="{FF2B5EF4-FFF2-40B4-BE49-F238E27FC236}">
                    <a16:creationId xmlns:a16="http://schemas.microsoft.com/office/drawing/2014/main" id="{E11EC5F8-1A87-7151-0DF9-60073C69CDDC}"/>
                  </a:ext>
                </a:extLst>
              </p:cNvPr>
              <p:cNvSpPr txBox="1">
                <a:spLocks noRot="1" noChangeAspect="1" noMove="1" noResize="1" noEditPoints="1" noAdjustHandles="1" noChangeArrowheads="1" noChangeShapeType="1" noTextEdit="1"/>
              </p:cNvSpPr>
              <p:nvPr/>
            </p:nvSpPr>
            <p:spPr>
              <a:xfrm>
                <a:off x="5419344" y="6476861"/>
                <a:ext cx="2810707" cy="276999"/>
              </a:xfrm>
              <a:prstGeom prst="rect">
                <a:avLst/>
              </a:prstGeom>
              <a:blipFill>
                <a:blip r:embed="rId5"/>
                <a:stretch>
                  <a:fillRect t="-2174" b="-869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585E743-5807-6B3B-99F7-41ACE2CE8765}"/>
                  </a:ext>
                </a:extLst>
              </p:cNvPr>
              <p:cNvSpPr txBox="1"/>
              <p:nvPr/>
            </p:nvSpPr>
            <p:spPr>
              <a:xfrm>
                <a:off x="2968752" y="6479770"/>
                <a:ext cx="241483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′=140−40=100</m:t>
                      </m:r>
                    </m:oMath>
                  </m:oMathPara>
                </a14:m>
                <a:endParaRPr lang="en-JP" dirty="0"/>
              </a:p>
            </p:txBody>
          </p:sp>
        </mc:Choice>
        <mc:Fallback xmlns="">
          <p:sp>
            <p:nvSpPr>
              <p:cNvPr id="12" name="TextBox 11">
                <a:extLst>
                  <a:ext uri="{FF2B5EF4-FFF2-40B4-BE49-F238E27FC236}">
                    <a16:creationId xmlns:a16="http://schemas.microsoft.com/office/drawing/2014/main" id="{9585E743-5807-6B3B-99F7-41ACE2CE8765}"/>
                  </a:ext>
                </a:extLst>
              </p:cNvPr>
              <p:cNvSpPr txBox="1">
                <a:spLocks noRot="1" noChangeAspect="1" noMove="1" noResize="1" noEditPoints="1" noAdjustHandles="1" noChangeArrowheads="1" noChangeShapeType="1" noTextEdit="1"/>
              </p:cNvSpPr>
              <p:nvPr/>
            </p:nvSpPr>
            <p:spPr>
              <a:xfrm>
                <a:off x="2968752" y="6479770"/>
                <a:ext cx="2414832" cy="276999"/>
              </a:xfrm>
              <a:prstGeom prst="rect">
                <a:avLst/>
              </a:prstGeom>
              <a:blipFill>
                <a:blip r:embed="rId6"/>
                <a:stretch>
                  <a:fillRect t="-4444" b="-11111"/>
                </a:stretch>
              </a:blipFill>
            </p:spPr>
            <p:txBody>
              <a:bodyPr/>
              <a:lstStyle/>
              <a:p>
                <a:r>
                  <a:rPr lang="ja-JP" altLang="en-US">
                    <a:noFill/>
                  </a:rPr>
                  <a:t> </a:t>
                </a:r>
              </a:p>
            </p:txBody>
          </p:sp>
        </mc:Fallback>
      </mc:AlternateContent>
      <p:sp>
        <p:nvSpPr>
          <p:cNvPr id="13" name="Left Brace 12">
            <a:extLst>
              <a:ext uri="{FF2B5EF4-FFF2-40B4-BE49-F238E27FC236}">
                <a16:creationId xmlns:a16="http://schemas.microsoft.com/office/drawing/2014/main" id="{FD779BA5-82E7-EA25-9A2F-458D31FBC394}"/>
              </a:ext>
            </a:extLst>
          </p:cNvPr>
          <p:cNvSpPr/>
          <p:nvPr/>
        </p:nvSpPr>
        <p:spPr>
          <a:xfrm rot="5400000">
            <a:off x="5151795" y="5196677"/>
            <a:ext cx="430887" cy="81197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JP"/>
          </a:p>
        </p:txBody>
      </p:sp>
      <p:sp>
        <p:nvSpPr>
          <p:cNvPr id="14" name="TextBox 13">
            <a:extLst>
              <a:ext uri="{FF2B5EF4-FFF2-40B4-BE49-F238E27FC236}">
                <a16:creationId xmlns:a16="http://schemas.microsoft.com/office/drawing/2014/main" id="{7E7539C0-27EC-0F1F-37D1-E3DBC3A82094}"/>
              </a:ext>
            </a:extLst>
          </p:cNvPr>
          <p:cNvSpPr txBox="1"/>
          <p:nvPr/>
        </p:nvSpPr>
        <p:spPr>
          <a:xfrm>
            <a:off x="5120640" y="5102640"/>
            <a:ext cx="441146" cy="369332"/>
          </a:xfrm>
          <a:prstGeom prst="rect">
            <a:avLst/>
          </a:prstGeom>
          <a:noFill/>
        </p:spPr>
        <p:txBody>
          <a:bodyPr wrap="square" rtlCol="0">
            <a:spAutoFit/>
          </a:bodyPr>
          <a:lstStyle/>
          <a:p>
            <a:r>
              <a:rPr lang="en-JP" dirty="0"/>
              <a:t>60</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1C15B2E-C225-F1B2-D96D-F0AE43271592}"/>
                  </a:ext>
                </a:extLst>
              </p:cNvPr>
              <p:cNvSpPr txBox="1"/>
              <p:nvPr/>
            </p:nvSpPr>
            <p:spPr>
              <a:xfrm>
                <a:off x="3987413" y="1730677"/>
                <a:ext cx="1947672" cy="5186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JP" i="1" smtClean="0">
                          <a:latin typeface="Cambria Math" panose="02040503050406030204" pitchFamily="18" charset="0"/>
                        </a:rPr>
                        <m:t>C</m:t>
                      </m:r>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JP"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JP"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160×160</m:t>
                      </m:r>
                    </m:oMath>
                  </m:oMathPara>
                </a14:m>
                <a:endParaRPr lang="en-JP" dirty="0"/>
              </a:p>
            </p:txBody>
          </p:sp>
        </mc:Choice>
        <mc:Fallback xmlns="">
          <p:sp>
            <p:nvSpPr>
              <p:cNvPr id="15" name="TextBox 14">
                <a:extLst>
                  <a:ext uri="{FF2B5EF4-FFF2-40B4-BE49-F238E27FC236}">
                    <a16:creationId xmlns:a16="http://schemas.microsoft.com/office/drawing/2014/main" id="{01C15B2E-C225-F1B2-D96D-F0AE43271592}"/>
                  </a:ext>
                </a:extLst>
              </p:cNvPr>
              <p:cNvSpPr txBox="1">
                <a:spLocks noRot="1" noChangeAspect="1" noMove="1" noResize="1" noEditPoints="1" noAdjustHandles="1" noChangeArrowheads="1" noChangeShapeType="1" noTextEdit="1"/>
              </p:cNvSpPr>
              <p:nvPr/>
            </p:nvSpPr>
            <p:spPr>
              <a:xfrm>
                <a:off x="3987413" y="1730677"/>
                <a:ext cx="1947672" cy="518604"/>
              </a:xfrm>
              <a:prstGeom prst="rect">
                <a:avLst/>
              </a:prstGeom>
              <a:blipFill>
                <a:blip r:embed="rId7"/>
                <a:stretch>
                  <a:fillRect t="-7143" r="-645" b="-11905"/>
                </a:stretch>
              </a:blipFill>
            </p:spPr>
            <p:txBody>
              <a:bodyPr/>
              <a:lstStyle/>
              <a:p>
                <a:r>
                  <a:rPr lang="en-JP">
                    <a:noFill/>
                  </a:rPr>
                  <a:t> </a:t>
                </a:r>
              </a:p>
            </p:txBody>
          </p:sp>
        </mc:Fallback>
      </mc:AlternateContent>
      <p:sp>
        <p:nvSpPr>
          <p:cNvPr id="16" name="TextBox 15">
            <a:extLst>
              <a:ext uri="{FF2B5EF4-FFF2-40B4-BE49-F238E27FC236}">
                <a16:creationId xmlns:a16="http://schemas.microsoft.com/office/drawing/2014/main" id="{2F8DB5A0-24D3-7B96-C10A-7BA5B1E3DEB9}"/>
              </a:ext>
            </a:extLst>
          </p:cNvPr>
          <p:cNvSpPr txBox="1"/>
          <p:nvPr/>
        </p:nvSpPr>
        <p:spPr>
          <a:xfrm>
            <a:off x="2983016" y="1725168"/>
            <a:ext cx="569387" cy="369332"/>
          </a:xfrm>
          <a:prstGeom prst="rect">
            <a:avLst/>
          </a:prstGeom>
          <a:noFill/>
        </p:spPr>
        <p:txBody>
          <a:bodyPr wrap="none" rtlCol="0">
            <a:spAutoFit/>
          </a:bodyPr>
          <a:lstStyle/>
          <a:p>
            <a:r>
              <a:rPr lang="en-JP" dirty="0"/>
              <a:t>300</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414C7CE-A5B0-5440-4C63-D1051E76A6A2}"/>
                  </a:ext>
                </a:extLst>
              </p:cNvPr>
              <p:cNvSpPr txBox="1"/>
              <p:nvPr/>
            </p:nvSpPr>
            <p:spPr>
              <a:xfrm>
                <a:off x="296811" y="5508836"/>
                <a:ext cx="1947672" cy="5186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JP" i="1" smtClean="0">
                          <a:latin typeface="Cambria Math" panose="02040503050406030204" pitchFamily="18" charset="0"/>
                        </a:rPr>
                        <m:t>P</m:t>
                      </m:r>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JP"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JP"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100×100</m:t>
                      </m:r>
                    </m:oMath>
                  </m:oMathPara>
                </a14:m>
                <a:endParaRPr lang="en-JP" dirty="0"/>
              </a:p>
            </p:txBody>
          </p:sp>
        </mc:Choice>
        <mc:Fallback xmlns="">
          <p:sp>
            <p:nvSpPr>
              <p:cNvPr id="17" name="TextBox 16">
                <a:extLst>
                  <a:ext uri="{FF2B5EF4-FFF2-40B4-BE49-F238E27FC236}">
                    <a16:creationId xmlns:a16="http://schemas.microsoft.com/office/drawing/2014/main" id="{4414C7CE-A5B0-5440-4C63-D1051E76A6A2}"/>
                  </a:ext>
                </a:extLst>
              </p:cNvPr>
              <p:cNvSpPr txBox="1">
                <a:spLocks noRot="1" noChangeAspect="1" noMove="1" noResize="1" noEditPoints="1" noAdjustHandles="1" noChangeArrowheads="1" noChangeShapeType="1" noTextEdit="1"/>
              </p:cNvSpPr>
              <p:nvPr/>
            </p:nvSpPr>
            <p:spPr>
              <a:xfrm>
                <a:off x="296811" y="5508836"/>
                <a:ext cx="1947672" cy="518604"/>
              </a:xfrm>
              <a:prstGeom prst="rect">
                <a:avLst/>
              </a:prstGeom>
              <a:blipFill>
                <a:blip r:embed="rId8"/>
                <a:stretch>
                  <a:fillRect l="-649" t="-4762" r="-649" b="-14286"/>
                </a:stretch>
              </a:blipFill>
            </p:spPr>
            <p:txBody>
              <a:bodyPr/>
              <a:lstStyle/>
              <a:p>
                <a:r>
                  <a:rPr lang="en-JP">
                    <a:noFill/>
                  </a:rPr>
                  <a:t> </a:t>
                </a:r>
              </a:p>
            </p:txBody>
          </p:sp>
        </mc:Fallback>
      </mc:AlternateContent>
      <p:sp>
        <p:nvSpPr>
          <p:cNvPr id="18" name="TextBox 17">
            <a:extLst>
              <a:ext uri="{FF2B5EF4-FFF2-40B4-BE49-F238E27FC236}">
                <a16:creationId xmlns:a16="http://schemas.microsoft.com/office/drawing/2014/main" id="{49BA2D45-8D81-E073-5C92-759D70B1B03F}"/>
              </a:ext>
            </a:extLst>
          </p:cNvPr>
          <p:cNvSpPr txBox="1"/>
          <p:nvPr/>
        </p:nvSpPr>
        <p:spPr>
          <a:xfrm>
            <a:off x="3150067" y="5204343"/>
            <a:ext cx="441146" cy="369332"/>
          </a:xfrm>
          <a:prstGeom prst="rect">
            <a:avLst/>
          </a:prstGeom>
          <a:noFill/>
        </p:spPr>
        <p:txBody>
          <a:bodyPr wrap="none" rtlCol="0">
            <a:spAutoFit/>
          </a:bodyPr>
          <a:lstStyle/>
          <a:p>
            <a:r>
              <a:rPr lang="en-JP" dirty="0"/>
              <a:t>40</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B928B17-3763-2B67-9316-F70F8E0DAA6F}"/>
                  </a:ext>
                </a:extLst>
              </p:cNvPr>
              <p:cNvSpPr txBox="1"/>
              <p:nvPr/>
            </p:nvSpPr>
            <p:spPr>
              <a:xfrm>
                <a:off x="6200221" y="3572625"/>
                <a:ext cx="194767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関税</m:t>
                      </m:r>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0×60</m:t>
                      </m:r>
                    </m:oMath>
                  </m:oMathPara>
                </a14:m>
                <a:endParaRPr lang="en-JP" dirty="0"/>
              </a:p>
            </p:txBody>
          </p:sp>
        </mc:Choice>
        <mc:Fallback xmlns="">
          <p:sp>
            <p:nvSpPr>
              <p:cNvPr id="19" name="TextBox 18">
                <a:extLst>
                  <a:ext uri="{FF2B5EF4-FFF2-40B4-BE49-F238E27FC236}">
                    <a16:creationId xmlns:a16="http://schemas.microsoft.com/office/drawing/2014/main" id="{7B928B17-3763-2B67-9316-F70F8E0DAA6F}"/>
                  </a:ext>
                </a:extLst>
              </p:cNvPr>
              <p:cNvSpPr txBox="1">
                <a:spLocks noRot="1" noChangeAspect="1" noMove="1" noResize="1" noEditPoints="1" noAdjustHandles="1" noChangeArrowheads="1" noChangeShapeType="1" noTextEdit="1"/>
              </p:cNvSpPr>
              <p:nvPr/>
            </p:nvSpPr>
            <p:spPr>
              <a:xfrm>
                <a:off x="6200221" y="3572625"/>
                <a:ext cx="1947672" cy="276999"/>
              </a:xfrm>
              <a:prstGeom prst="rect">
                <a:avLst/>
              </a:prstGeom>
              <a:blipFill>
                <a:blip r:embed="rId9"/>
                <a:stretch>
                  <a:fillRect t="-13043" b="-26087"/>
                </a:stretch>
              </a:blipFill>
            </p:spPr>
            <p:txBody>
              <a:bodyPr/>
              <a:lstStyle/>
              <a:p>
                <a:r>
                  <a:rPr lang="en-JP">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FD04AA5-0EB8-4D6C-CBA6-24734CDEE293}"/>
                  </a:ext>
                </a:extLst>
              </p:cNvPr>
              <p:cNvSpPr txBox="1"/>
              <p:nvPr/>
            </p:nvSpPr>
            <p:spPr>
              <a:xfrm>
                <a:off x="325980" y="411433"/>
                <a:ext cx="2364815" cy="376963"/>
              </a:xfrm>
              <a:prstGeom prst="rect">
                <a:avLst/>
              </a:prstGeom>
              <a:noFill/>
            </p:spPr>
            <p:txBody>
              <a:bodyPr wrap="none" rtlCol="0">
                <a:spAutoFit/>
              </a:bodyPr>
              <a:lstStyle/>
              <a:p>
                <a:r>
                  <a:rPr lang="en-JP" b="1" dirty="0">
                    <a:highlight>
                      <a:srgbClr val="FFFF00"/>
                    </a:highlight>
                  </a:rPr>
                  <a:t>図中の</a:t>
                </a:r>
                <a14:m>
                  <m:oMath xmlns:m="http://schemas.openxmlformats.org/officeDocument/2006/math">
                    <m:sSup>
                      <m:sSupPr>
                        <m:ctrlPr>
                          <a:rPr lang="en-US" b="1" i="1" smtClean="0">
                            <a:highlight>
                              <a:srgbClr val="FFFF00"/>
                            </a:highlight>
                            <a:latin typeface="Cambria Math" panose="02040503050406030204" pitchFamily="18" charset="0"/>
                          </a:rPr>
                        </m:ctrlPr>
                      </m:sSupPr>
                      <m:e>
                        <m:r>
                          <a:rPr lang="en-US" b="1" i="1" smtClean="0">
                            <a:highlight>
                              <a:srgbClr val="FFFF00"/>
                            </a:highlight>
                            <a:latin typeface="Cambria Math" panose="02040503050406030204" pitchFamily="18" charset="0"/>
                          </a:rPr>
                          <m:t>𝑷</m:t>
                        </m:r>
                      </m:e>
                      <m:sup>
                        <m:r>
                          <a:rPr lang="en-US" b="1" i="1" smtClean="0">
                            <a:highlight>
                              <a:srgbClr val="FFFF00"/>
                            </a:highlight>
                            <a:latin typeface="Cambria Math" panose="02040503050406030204" pitchFamily="18" charset="0"/>
                          </a:rPr>
                          <m:t>𝒇</m:t>
                        </m:r>
                      </m:sup>
                    </m:sSup>
                    <m:r>
                      <a:rPr lang="en-US" b="1" i="1">
                        <a:highlight>
                          <a:srgbClr val="FFFF00"/>
                        </a:highlight>
                        <a:latin typeface="Cambria Math" panose="02040503050406030204" pitchFamily="18" charset="0"/>
                      </a:rPr>
                      <m:t>は</m:t>
                    </m:r>
                    <m:sSup>
                      <m:sSupPr>
                        <m:ctrlPr>
                          <a:rPr lang="en-US" b="1" i="1">
                            <a:highlight>
                              <a:srgbClr val="FFFF00"/>
                            </a:highlight>
                            <a:latin typeface="Cambria Math" panose="02040503050406030204" pitchFamily="18" charset="0"/>
                          </a:rPr>
                        </m:ctrlPr>
                      </m:sSupPr>
                      <m:e>
                        <m:r>
                          <a:rPr lang="en-US" b="1" i="1">
                            <a:highlight>
                              <a:srgbClr val="FFFF00"/>
                            </a:highlight>
                            <a:latin typeface="Cambria Math" panose="02040503050406030204" pitchFamily="18" charset="0"/>
                          </a:rPr>
                          <m:t>𝑷</m:t>
                        </m:r>
                      </m:e>
                      <m:sup>
                        <m:r>
                          <a:rPr lang="en-US" b="1" i="1" smtClean="0">
                            <a:highlight>
                              <a:srgbClr val="FFFF00"/>
                            </a:highlight>
                            <a:latin typeface="Cambria Math" panose="02040503050406030204" pitchFamily="18" charset="0"/>
                          </a:rPr>
                          <m:t>∗′</m:t>
                        </m:r>
                      </m:sup>
                    </m:sSup>
                    <m:r>
                      <a:rPr lang="en-US" b="1" i="1" smtClean="0">
                        <a:highlight>
                          <a:srgbClr val="FFFF00"/>
                        </a:highlight>
                        <a:latin typeface="Cambria Math" panose="02040503050406030204" pitchFamily="18" charset="0"/>
                      </a:rPr>
                      <m:t>のこと</m:t>
                    </m:r>
                  </m:oMath>
                </a14:m>
                <a:endParaRPr lang="en-JP" b="1" dirty="0">
                  <a:highlight>
                    <a:srgbClr val="FFFF00"/>
                  </a:highlight>
                </a:endParaRPr>
              </a:p>
            </p:txBody>
          </p:sp>
        </mc:Choice>
        <mc:Fallback xmlns="">
          <p:sp>
            <p:nvSpPr>
              <p:cNvPr id="20" name="TextBox 19">
                <a:extLst>
                  <a:ext uri="{FF2B5EF4-FFF2-40B4-BE49-F238E27FC236}">
                    <a16:creationId xmlns:a16="http://schemas.microsoft.com/office/drawing/2014/main" id="{0FD04AA5-0EB8-4D6C-CBA6-24734CDEE293}"/>
                  </a:ext>
                </a:extLst>
              </p:cNvPr>
              <p:cNvSpPr txBox="1">
                <a:spLocks noRot="1" noChangeAspect="1" noMove="1" noResize="1" noEditPoints="1" noAdjustHandles="1" noChangeArrowheads="1" noChangeShapeType="1" noTextEdit="1"/>
              </p:cNvSpPr>
              <p:nvPr/>
            </p:nvSpPr>
            <p:spPr>
              <a:xfrm>
                <a:off x="325980" y="411433"/>
                <a:ext cx="2364815" cy="376963"/>
              </a:xfrm>
              <a:prstGeom prst="rect">
                <a:avLst/>
              </a:prstGeom>
              <a:blipFill>
                <a:blip r:embed="rId10"/>
                <a:stretch>
                  <a:fillRect l="-2139" t="-3333" b="-30000"/>
                </a:stretch>
              </a:blipFill>
            </p:spPr>
            <p:txBody>
              <a:bodyPr/>
              <a:lstStyle/>
              <a:p>
                <a:r>
                  <a:rPr lang="en-JP">
                    <a:noFill/>
                  </a:rPr>
                  <a:t> </a:t>
                </a:r>
              </a:p>
            </p:txBody>
          </p:sp>
        </mc:Fallback>
      </mc:AlternateContent>
    </p:spTree>
    <p:extLst>
      <p:ext uri="{BB962C8B-B14F-4D97-AF65-F5344CB8AC3E}">
        <p14:creationId xmlns:p14="http://schemas.microsoft.com/office/powerpoint/2010/main" val="315065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74CEAED5-F9A9-2A59-B5E7-3746A599C0B2}"/>
              </a:ext>
            </a:extLst>
          </p:cNvPr>
          <p:cNvPicPr>
            <a:picLocks noGrp="1" noChangeAspect="1"/>
          </p:cNvPicPr>
          <p:nvPr>
            <p:ph sz="half" idx="2"/>
          </p:nvPr>
        </p:nvPicPr>
        <p:blipFill>
          <a:blip r:embed="rId3"/>
          <a:stretch>
            <a:fillRect/>
          </a:stretch>
        </p:blipFill>
        <p:spPr>
          <a:xfrm>
            <a:off x="5422900" y="1577912"/>
            <a:ext cx="6769100" cy="4687293"/>
          </a:xfrm>
          <a:prstGeom prst="rect">
            <a:avLst/>
          </a:prstGeom>
        </p:spPr>
      </p:pic>
      <p:sp>
        <p:nvSpPr>
          <p:cNvPr id="2" name="タイトル 1">
            <a:extLst>
              <a:ext uri="{FF2B5EF4-FFF2-40B4-BE49-F238E27FC236}">
                <a16:creationId xmlns:a16="http://schemas.microsoft.com/office/drawing/2014/main" id="{4B025626-B55A-D49E-3C33-522A08D1FBA2}"/>
              </a:ext>
            </a:extLst>
          </p:cNvPr>
          <p:cNvSpPr>
            <a:spLocks noGrp="1"/>
          </p:cNvSpPr>
          <p:nvPr>
            <p:ph type="title"/>
          </p:nvPr>
        </p:nvSpPr>
        <p:spPr>
          <a:xfrm>
            <a:off x="2540000" y="-181695"/>
            <a:ext cx="10515600" cy="1325563"/>
          </a:xfrm>
        </p:spPr>
        <p:txBody>
          <a:bodyPr/>
          <a:lstStyle/>
          <a:p>
            <a:r>
              <a:rPr kumimoji="1" lang="ja-JP" altLang="en-US" dirty="0"/>
              <a:t>大国の関税による厚生効果</a:t>
            </a:r>
          </a:p>
        </p:txBody>
      </p:sp>
      <p:sp>
        <p:nvSpPr>
          <p:cNvPr id="3" name="コンテンツ プレースホルダー 2">
            <a:extLst>
              <a:ext uri="{FF2B5EF4-FFF2-40B4-BE49-F238E27FC236}">
                <a16:creationId xmlns:a16="http://schemas.microsoft.com/office/drawing/2014/main" id="{CBCE81F5-8330-2848-F483-3B74BB2E2A43}"/>
              </a:ext>
            </a:extLst>
          </p:cNvPr>
          <p:cNvSpPr>
            <a:spLocks noGrp="1"/>
          </p:cNvSpPr>
          <p:nvPr>
            <p:ph sz="half" idx="1"/>
          </p:nvPr>
        </p:nvSpPr>
        <p:spPr>
          <a:xfrm>
            <a:off x="336550" y="1123950"/>
            <a:ext cx="6159500" cy="5575299"/>
          </a:xfrm>
        </p:spPr>
        <p:txBody>
          <a:bodyPr>
            <a:normAutofit fontScale="92500" lnSpcReduction="10000"/>
          </a:bodyPr>
          <a:lstStyle/>
          <a:p>
            <a:pPr marL="0" indent="0">
              <a:buNone/>
            </a:pPr>
            <a:r>
              <a:rPr kumimoji="1" lang="ja-JP" altLang="en-US" b="1" dirty="0"/>
              <a:t>＜自由貿易時＞</a:t>
            </a:r>
            <a:endParaRPr kumimoji="1" lang="en-US" altLang="ja-JP" b="1" dirty="0"/>
          </a:p>
          <a:p>
            <a:r>
              <a:rPr lang="en-US" altLang="ja-JP" dirty="0"/>
              <a:t>CS</a:t>
            </a:r>
            <a:r>
              <a:rPr lang="ja-JP" altLang="en-US" dirty="0"/>
              <a:t>：斜線部分（</a:t>
            </a:r>
            <a:r>
              <a:rPr lang="en-US" altLang="ja-JP" dirty="0"/>
              <a:t>170×170×1/2=14450</a:t>
            </a:r>
            <a:r>
              <a:rPr lang="ja-JP" altLang="en-US" dirty="0"/>
              <a:t>）</a:t>
            </a:r>
            <a:endParaRPr lang="en-US" altLang="ja-JP" dirty="0"/>
          </a:p>
          <a:p>
            <a:r>
              <a:rPr kumimoji="1" lang="en-US" altLang="ja-JP" dirty="0"/>
              <a:t>PS</a:t>
            </a:r>
            <a:r>
              <a:rPr kumimoji="1" lang="ja-JP" altLang="en-US" dirty="0"/>
              <a:t>：薄い網掛け部分</a:t>
            </a:r>
            <a:endParaRPr kumimoji="1" lang="en-US" altLang="ja-JP" dirty="0"/>
          </a:p>
          <a:p>
            <a:pPr marL="0" indent="0">
              <a:buNone/>
            </a:pPr>
            <a:r>
              <a:rPr kumimoji="1" lang="ja-JP" altLang="en-US" dirty="0"/>
              <a:t>（</a:t>
            </a:r>
            <a:r>
              <a:rPr kumimoji="1" lang="en-US" altLang="ja-JP" dirty="0"/>
              <a:t>90×90×1/2=4050</a:t>
            </a:r>
            <a:r>
              <a:rPr kumimoji="1" lang="ja-JP" altLang="en-US" dirty="0"/>
              <a:t>）</a:t>
            </a:r>
            <a:endParaRPr kumimoji="1" lang="en-US" altLang="ja-JP" dirty="0"/>
          </a:p>
          <a:p>
            <a:r>
              <a:rPr lang="en-US" altLang="ja-JP" dirty="0"/>
              <a:t>TS</a:t>
            </a:r>
            <a:r>
              <a:rPr lang="ja-JP" altLang="en-US" dirty="0"/>
              <a:t>：</a:t>
            </a:r>
            <a:r>
              <a:rPr lang="en-US" altLang="ja-JP" dirty="0"/>
              <a:t>14450</a:t>
            </a:r>
            <a:r>
              <a:rPr lang="ja-JP" altLang="en-US" dirty="0"/>
              <a:t>＋</a:t>
            </a:r>
            <a:r>
              <a:rPr lang="en-US" altLang="ja-JP" dirty="0"/>
              <a:t>4050</a:t>
            </a:r>
            <a:r>
              <a:rPr lang="ja-JP" altLang="en-US" dirty="0"/>
              <a:t>＝</a:t>
            </a:r>
            <a:r>
              <a:rPr lang="en-US" altLang="ja-JP" dirty="0">
                <a:highlight>
                  <a:srgbClr val="FFFF00"/>
                </a:highlight>
              </a:rPr>
              <a:t>18500</a:t>
            </a:r>
          </a:p>
          <a:p>
            <a:pPr marL="0" indent="0">
              <a:buNone/>
            </a:pPr>
            <a:endParaRPr kumimoji="1" lang="en-US" altLang="ja-JP" dirty="0"/>
          </a:p>
          <a:p>
            <a:pPr marL="0" indent="0">
              <a:buNone/>
            </a:pPr>
            <a:r>
              <a:rPr kumimoji="1" lang="ja-JP" altLang="en-US" b="1" dirty="0"/>
              <a:t>＜関税賦課時＞</a:t>
            </a:r>
            <a:endParaRPr kumimoji="1" lang="en-US" altLang="ja-JP" b="1" dirty="0"/>
          </a:p>
          <a:p>
            <a:r>
              <a:rPr lang="en-US" altLang="ja-JP" dirty="0"/>
              <a:t>CS:160×160×1/2</a:t>
            </a:r>
            <a:r>
              <a:rPr lang="ja-JP" altLang="en-US" dirty="0"/>
              <a:t>＝</a:t>
            </a:r>
            <a:r>
              <a:rPr lang="en-US" altLang="ja-JP" dirty="0"/>
              <a:t>12800</a:t>
            </a:r>
            <a:endParaRPr kumimoji="1" lang="en-US" altLang="ja-JP" dirty="0"/>
          </a:p>
          <a:p>
            <a:r>
              <a:rPr kumimoji="1" lang="en-US" altLang="ja-JP" dirty="0"/>
              <a:t>PS:</a:t>
            </a:r>
            <a:r>
              <a:rPr lang="en-US" altLang="ja-JP" dirty="0"/>
              <a:t> 100×100×1/2</a:t>
            </a:r>
            <a:r>
              <a:rPr lang="ja-JP" altLang="en-US" dirty="0"/>
              <a:t>＝</a:t>
            </a:r>
            <a:r>
              <a:rPr lang="en-US" altLang="ja-JP" dirty="0"/>
              <a:t>5000</a:t>
            </a:r>
          </a:p>
          <a:p>
            <a:r>
              <a:rPr kumimoji="1" lang="ja-JP" altLang="en-US" dirty="0"/>
              <a:t>関税収入＝</a:t>
            </a:r>
            <a:r>
              <a:rPr kumimoji="1" lang="en-US" altLang="ja-JP" dirty="0"/>
              <a:t>20×60</a:t>
            </a:r>
            <a:r>
              <a:rPr kumimoji="1" lang="ja-JP" altLang="en-US" dirty="0"/>
              <a:t>＝</a:t>
            </a:r>
            <a:r>
              <a:rPr kumimoji="1" lang="en-US" altLang="ja-JP" dirty="0"/>
              <a:t>1200</a:t>
            </a:r>
          </a:p>
          <a:p>
            <a:r>
              <a:rPr kumimoji="1" lang="en-US" altLang="ja-JP" dirty="0"/>
              <a:t>TS</a:t>
            </a:r>
            <a:r>
              <a:rPr kumimoji="1" lang="ja-JP" altLang="en-US" dirty="0"/>
              <a:t>＝</a:t>
            </a:r>
            <a:r>
              <a:rPr kumimoji="1" lang="en-US" altLang="ja-JP" dirty="0"/>
              <a:t>12800+5000+1200=</a:t>
            </a:r>
            <a:r>
              <a:rPr kumimoji="1" lang="en-US" altLang="ja-JP" dirty="0">
                <a:highlight>
                  <a:srgbClr val="FFFF00"/>
                </a:highlight>
              </a:rPr>
              <a:t>19000</a:t>
            </a:r>
          </a:p>
          <a:p>
            <a:pPr marL="0" indent="0">
              <a:buNone/>
            </a:pPr>
            <a:endParaRPr kumimoji="1" lang="ja-JP" alt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452DB99-A3E2-5CA5-8428-53D54B5D8586}"/>
                  </a:ext>
                </a:extLst>
              </p:cNvPr>
              <p:cNvSpPr txBox="1"/>
              <p:nvPr/>
            </p:nvSpPr>
            <p:spPr>
              <a:xfrm>
                <a:off x="325980" y="411433"/>
                <a:ext cx="2364815" cy="376963"/>
              </a:xfrm>
              <a:prstGeom prst="rect">
                <a:avLst/>
              </a:prstGeom>
              <a:noFill/>
            </p:spPr>
            <p:txBody>
              <a:bodyPr wrap="none" rtlCol="0">
                <a:spAutoFit/>
              </a:bodyPr>
              <a:lstStyle/>
              <a:p>
                <a:r>
                  <a:rPr lang="en-JP" b="1" dirty="0">
                    <a:highlight>
                      <a:srgbClr val="FFFF00"/>
                    </a:highlight>
                  </a:rPr>
                  <a:t>図中の</a:t>
                </a:r>
                <a14:m>
                  <m:oMath xmlns:m="http://schemas.openxmlformats.org/officeDocument/2006/math">
                    <m:sSup>
                      <m:sSupPr>
                        <m:ctrlPr>
                          <a:rPr lang="en-US" b="1" i="1" smtClean="0">
                            <a:highlight>
                              <a:srgbClr val="FFFF00"/>
                            </a:highlight>
                            <a:latin typeface="Cambria Math" panose="02040503050406030204" pitchFamily="18" charset="0"/>
                          </a:rPr>
                        </m:ctrlPr>
                      </m:sSupPr>
                      <m:e>
                        <m:r>
                          <a:rPr lang="en-US" b="1" i="1" smtClean="0">
                            <a:highlight>
                              <a:srgbClr val="FFFF00"/>
                            </a:highlight>
                            <a:latin typeface="Cambria Math" panose="02040503050406030204" pitchFamily="18" charset="0"/>
                          </a:rPr>
                          <m:t>𝑷</m:t>
                        </m:r>
                      </m:e>
                      <m:sup>
                        <m:r>
                          <a:rPr lang="en-US" b="1" i="1" smtClean="0">
                            <a:highlight>
                              <a:srgbClr val="FFFF00"/>
                            </a:highlight>
                            <a:latin typeface="Cambria Math" panose="02040503050406030204" pitchFamily="18" charset="0"/>
                          </a:rPr>
                          <m:t>𝒇</m:t>
                        </m:r>
                      </m:sup>
                    </m:sSup>
                    <m:r>
                      <a:rPr lang="en-US" b="1" i="1">
                        <a:highlight>
                          <a:srgbClr val="FFFF00"/>
                        </a:highlight>
                        <a:latin typeface="Cambria Math" panose="02040503050406030204" pitchFamily="18" charset="0"/>
                      </a:rPr>
                      <m:t>は</m:t>
                    </m:r>
                    <m:sSup>
                      <m:sSupPr>
                        <m:ctrlPr>
                          <a:rPr lang="en-US" b="1" i="1">
                            <a:highlight>
                              <a:srgbClr val="FFFF00"/>
                            </a:highlight>
                            <a:latin typeface="Cambria Math" panose="02040503050406030204" pitchFamily="18" charset="0"/>
                          </a:rPr>
                        </m:ctrlPr>
                      </m:sSupPr>
                      <m:e>
                        <m:r>
                          <a:rPr lang="en-US" b="1" i="1">
                            <a:highlight>
                              <a:srgbClr val="FFFF00"/>
                            </a:highlight>
                            <a:latin typeface="Cambria Math" panose="02040503050406030204" pitchFamily="18" charset="0"/>
                          </a:rPr>
                          <m:t>𝑷</m:t>
                        </m:r>
                      </m:e>
                      <m:sup>
                        <m:r>
                          <a:rPr lang="en-US" b="1" i="1" smtClean="0">
                            <a:highlight>
                              <a:srgbClr val="FFFF00"/>
                            </a:highlight>
                            <a:latin typeface="Cambria Math" panose="02040503050406030204" pitchFamily="18" charset="0"/>
                          </a:rPr>
                          <m:t>∗′</m:t>
                        </m:r>
                      </m:sup>
                    </m:sSup>
                    <m:r>
                      <a:rPr lang="en-US" b="1" i="1" smtClean="0">
                        <a:highlight>
                          <a:srgbClr val="FFFF00"/>
                        </a:highlight>
                        <a:latin typeface="Cambria Math" panose="02040503050406030204" pitchFamily="18" charset="0"/>
                      </a:rPr>
                      <m:t>のこと</m:t>
                    </m:r>
                  </m:oMath>
                </a14:m>
                <a:endParaRPr lang="en-JP" b="1" dirty="0">
                  <a:highlight>
                    <a:srgbClr val="FFFF00"/>
                  </a:highlight>
                </a:endParaRPr>
              </a:p>
            </p:txBody>
          </p:sp>
        </mc:Choice>
        <mc:Fallback xmlns="">
          <p:sp>
            <p:nvSpPr>
              <p:cNvPr id="4" name="TextBox 3">
                <a:extLst>
                  <a:ext uri="{FF2B5EF4-FFF2-40B4-BE49-F238E27FC236}">
                    <a16:creationId xmlns:a16="http://schemas.microsoft.com/office/drawing/2014/main" id="{9452DB99-A3E2-5CA5-8428-53D54B5D8586}"/>
                  </a:ext>
                </a:extLst>
              </p:cNvPr>
              <p:cNvSpPr txBox="1">
                <a:spLocks noRot="1" noChangeAspect="1" noMove="1" noResize="1" noEditPoints="1" noAdjustHandles="1" noChangeArrowheads="1" noChangeShapeType="1" noTextEdit="1"/>
              </p:cNvSpPr>
              <p:nvPr/>
            </p:nvSpPr>
            <p:spPr>
              <a:xfrm>
                <a:off x="325980" y="411433"/>
                <a:ext cx="2364815" cy="376963"/>
              </a:xfrm>
              <a:prstGeom prst="rect">
                <a:avLst/>
              </a:prstGeom>
              <a:blipFill>
                <a:blip r:embed="rId4"/>
                <a:stretch>
                  <a:fillRect l="-2139" t="-3333" b="-30000"/>
                </a:stretch>
              </a:blipFill>
            </p:spPr>
            <p:txBody>
              <a:bodyPr/>
              <a:lstStyle/>
              <a:p>
                <a:r>
                  <a:rPr lang="en-JP">
                    <a:noFill/>
                  </a:rPr>
                  <a:t> </a:t>
                </a:r>
              </a:p>
            </p:txBody>
          </p:sp>
        </mc:Fallback>
      </mc:AlternateContent>
      <p:sp>
        <p:nvSpPr>
          <p:cNvPr id="6" name="正方形/長方形 5">
            <a:extLst>
              <a:ext uri="{FF2B5EF4-FFF2-40B4-BE49-F238E27FC236}">
                <a16:creationId xmlns:a16="http://schemas.microsoft.com/office/drawing/2014/main" id="{4C23424F-C821-323C-1549-7113C90223F2}"/>
              </a:ext>
            </a:extLst>
          </p:cNvPr>
          <p:cNvSpPr/>
          <p:nvPr/>
        </p:nvSpPr>
        <p:spPr>
          <a:xfrm>
            <a:off x="10121774" y="4590107"/>
            <a:ext cx="606582" cy="29876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5161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a:extLst>
              <a:ext uri="{FF2B5EF4-FFF2-40B4-BE49-F238E27FC236}">
                <a16:creationId xmlns:a16="http://schemas.microsoft.com/office/drawing/2014/main" id="{2F880B46-CB98-C33F-E684-F6689B1F50CF}"/>
              </a:ext>
            </a:extLst>
          </p:cNvPr>
          <p:cNvPicPr>
            <a:picLocks noGrp="1" noChangeAspect="1"/>
          </p:cNvPicPr>
          <p:nvPr>
            <p:ph sz="half" idx="2"/>
          </p:nvPr>
        </p:nvPicPr>
        <p:blipFill>
          <a:blip r:embed="rId2"/>
          <a:stretch>
            <a:fillRect/>
          </a:stretch>
        </p:blipFill>
        <p:spPr>
          <a:xfrm>
            <a:off x="5492750" y="1102914"/>
            <a:ext cx="6769100" cy="4652172"/>
          </a:xfrm>
          <a:prstGeom prst="rect">
            <a:avLst/>
          </a:prstGeom>
        </p:spPr>
      </p:pic>
      <p:sp>
        <p:nvSpPr>
          <p:cNvPr id="2" name="タイトル 1">
            <a:extLst>
              <a:ext uri="{FF2B5EF4-FFF2-40B4-BE49-F238E27FC236}">
                <a16:creationId xmlns:a16="http://schemas.microsoft.com/office/drawing/2014/main" id="{34F4C337-5FFB-B357-2EA5-41451F6F6A84}"/>
              </a:ext>
            </a:extLst>
          </p:cNvPr>
          <p:cNvSpPr>
            <a:spLocks noGrp="1"/>
          </p:cNvSpPr>
          <p:nvPr>
            <p:ph type="title"/>
          </p:nvPr>
        </p:nvSpPr>
        <p:spPr>
          <a:xfrm>
            <a:off x="1403350" y="0"/>
            <a:ext cx="10515600" cy="1325563"/>
          </a:xfrm>
        </p:spPr>
        <p:txBody>
          <a:bodyPr/>
          <a:lstStyle/>
          <a:p>
            <a:r>
              <a:rPr kumimoji="1" lang="ja-JP" altLang="en-US" dirty="0"/>
              <a:t>大国の輸出補助金による厚生効果</a:t>
            </a:r>
          </a:p>
        </p:txBody>
      </p:sp>
      <p:sp>
        <p:nvSpPr>
          <p:cNvPr id="3" name="コンテンツ プレースホルダー 2">
            <a:extLst>
              <a:ext uri="{FF2B5EF4-FFF2-40B4-BE49-F238E27FC236}">
                <a16:creationId xmlns:a16="http://schemas.microsoft.com/office/drawing/2014/main" id="{8C26FCA8-16DF-66C8-18FB-B5F315AAAAB0}"/>
              </a:ext>
            </a:extLst>
          </p:cNvPr>
          <p:cNvSpPr>
            <a:spLocks noGrp="1"/>
          </p:cNvSpPr>
          <p:nvPr>
            <p:ph sz="half" idx="1"/>
          </p:nvPr>
        </p:nvSpPr>
        <p:spPr>
          <a:xfrm>
            <a:off x="273050" y="1250951"/>
            <a:ext cx="5429250" cy="5829300"/>
          </a:xfrm>
        </p:spPr>
        <p:txBody>
          <a:bodyPr>
            <a:normAutofit fontScale="92500" lnSpcReduction="10000"/>
          </a:bodyPr>
          <a:lstStyle/>
          <a:p>
            <a:r>
              <a:rPr lang="ja-JP" altLang="en-US" dirty="0"/>
              <a:t>アメリカの綿花への補助金支給</a:t>
            </a:r>
            <a:endParaRPr lang="en-US" altLang="ja-JP" dirty="0"/>
          </a:p>
          <a:p>
            <a:r>
              <a:rPr lang="ja-JP" altLang="en-US" dirty="0"/>
              <a:t>補助金により輸出増</a:t>
            </a:r>
            <a:r>
              <a:rPr lang="en-US" altLang="ja-JP" dirty="0">
                <a:sym typeface="Wingdings" panose="05000000000000000000" pitchFamily="2" charset="2"/>
              </a:rPr>
              <a:t></a:t>
            </a:r>
            <a:r>
              <a:rPr lang="ja-JP" altLang="en-US" dirty="0"/>
              <a:t>大国のため輸出供給増は国際市場で価格低下を招く（</a:t>
            </a:r>
            <a:r>
              <a:rPr lang="en-US" altLang="ja-JP" dirty="0"/>
              <a:t>P*</a:t>
            </a:r>
            <a:r>
              <a:rPr lang="en-US" altLang="ja-JP" dirty="0">
                <a:sym typeface="Wingdings" panose="05000000000000000000" pitchFamily="2" charset="2"/>
              </a:rPr>
              <a:t>P*’</a:t>
            </a:r>
            <a:r>
              <a:rPr lang="ja-JP" altLang="en-US" dirty="0"/>
              <a:t>）</a:t>
            </a:r>
            <a:endParaRPr kumimoji="1" lang="en-US" altLang="ja-JP" dirty="0"/>
          </a:p>
          <a:p>
            <a:r>
              <a:rPr kumimoji="1" lang="ja-JP" altLang="en-US" dirty="0"/>
              <a:t>国内価格</a:t>
            </a:r>
            <a:r>
              <a:rPr lang="ja-JP" altLang="en-US" dirty="0"/>
              <a:t>は補助金ｓで</a:t>
            </a:r>
            <a:r>
              <a:rPr kumimoji="1" lang="ja-JP" altLang="en-US" dirty="0"/>
              <a:t>上昇・</a:t>
            </a:r>
            <a:r>
              <a:rPr kumimoji="1" lang="en-US" altLang="ja-JP" dirty="0"/>
              <a:t>CS</a:t>
            </a:r>
            <a:r>
              <a:rPr kumimoji="1" lang="ja-JP" altLang="en-US"/>
              <a:t>減少（</a:t>
            </a:r>
            <a:r>
              <a:rPr kumimoji="1" lang="ja-JP" altLang="en-US">
                <a:solidFill>
                  <a:srgbClr val="FF0000"/>
                </a:solidFill>
              </a:rPr>
              <a:t>斜</a:t>
            </a:r>
            <a:r>
              <a:rPr kumimoji="1" lang="ja-JP" altLang="en-US"/>
              <a:t>線</a:t>
            </a:r>
            <a:r>
              <a:rPr kumimoji="1" lang="ja-JP" altLang="en-US" dirty="0"/>
              <a:t>部分）</a:t>
            </a:r>
            <a:endParaRPr kumimoji="1" lang="en-US" altLang="ja-JP" dirty="0"/>
          </a:p>
          <a:p>
            <a:r>
              <a:rPr lang="en-US" altLang="ja-JP" dirty="0"/>
              <a:t>PS</a:t>
            </a:r>
            <a:r>
              <a:rPr lang="ja-JP" altLang="en-US" dirty="0"/>
              <a:t>増加だが、補助金支出の</a:t>
            </a:r>
            <a:r>
              <a:rPr lang="ja-JP" altLang="en-US" b="1" dirty="0"/>
              <a:t>□</a:t>
            </a:r>
            <a:r>
              <a:rPr lang="ja-JP" altLang="en-US" dirty="0"/>
              <a:t>部分は損失で白抜き部分は</a:t>
            </a:r>
            <a:r>
              <a:rPr lang="en-US" altLang="ja-JP" dirty="0"/>
              <a:t>PS</a:t>
            </a:r>
            <a:r>
              <a:rPr lang="ja-JP" altLang="en-US" dirty="0"/>
              <a:t>相殺</a:t>
            </a:r>
            <a:endParaRPr lang="en-US" altLang="ja-JP" dirty="0"/>
          </a:p>
          <a:p>
            <a:pPr marL="0" indent="0">
              <a:buNone/>
            </a:pPr>
            <a:r>
              <a:rPr lang="en-US" altLang="ja-JP" dirty="0">
                <a:sym typeface="Wingdings" panose="05000000000000000000" pitchFamily="2" charset="2"/>
              </a:rPr>
              <a:t>TS</a:t>
            </a:r>
            <a:r>
              <a:rPr lang="ja-JP" altLang="en-US" dirty="0">
                <a:sym typeface="Wingdings" panose="05000000000000000000" pitchFamily="2" charset="2"/>
              </a:rPr>
              <a:t>＝</a:t>
            </a:r>
            <a:r>
              <a:rPr lang="en-US" altLang="ja-JP" dirty="0">
                <a:sym typeface="Wingdings" panose="05000000000000000000" pitchFamily="2" charset="2"/>
              </a:rPr>
              <a:t>CS(</a:t>
            </a:r>
            <a:r>
              <a:rPr lang="ja-JP" altLang="en-US" dirty="0">
                <a:sym typeface="Wingdings" panose="05000000000000000000" pitchFamily="2" charset="2"/>
              </a:rPr>
              <a:t>斜線部分</a:t>
            </a:r>
            <a:r>
              <a:rPr lang="en-US" altLang="ja-JP" dirty="0">
                <a:sym typeface="Wingdings" panose="05000000000000000000" pitchFamily="2" charset="2"/>
              </a:rPr>
              <a:t>)</a:t>
            </a:r>
            <a:r>
              <a:rPr lang="ja-JP" altLang="en-US" dirty="0">
                <a:sym typeface="Wingdings" panose="05000000000000000000" pitchFamily="2" charset="2"/>
              </a:rPr>
              <a:t>＋補助金支出による損失を相殺した</a:t>
            </a:r>
            <a:r>
              <a:rPr lang="en-US" altLang="ja-JP" dirty="0">
                <a:sym typeface="Wingdings" panose="05000000000000000000" pitchFamily="2" charset="2"/>
              </a:rPr>
              <a:t>PS(</a:t>
            </a:r>
            <a:r>
              <a:rPr lang="ja-JP" altLang="en-US" dirty="0">
                <a:sym typeface="Wingdings" panose="05000000000000000000" pitchFamily="2" charset="2"/>
              </a:rPr>
              <a:t>薄い網掛け部分</a:t>
            </a:r>
            <a:r>
              <a:rPr lang="en-US" altLang="ja-JP" dirty="0">
                <a:sym typeface="Wingdings" panose="05000000000000000000" pitchFamily="2" charset="2"/>
              </a:rPr>
              <a:t>)</a:t>
            </a:r>
            <a:r>
              <a:rPr lang="ja-JP" altLang="en-US" dirty="0">
                <a:sym typeface="Wingdings" panose="05000000000000000000" pitchFamily="2" charset="2"/>
              </a:rPr>
              <a:t>－△</a:t>
            </a:r>
            <a:r>
              <a:rPr lang="en-US" altLang="ja-JP" dirty="0">
                <a:sym typeface="Wingdings" panose="05000000000000000000" pitchFamily="2" charset="2"/>
              </a:rPr>
              <a:t>c</a:t>
            </a:r>
            <a:r>
              <a:rPr lang="ja-JP" altLang="en-US" dirty="0">
                <a:sym typeface="Wingdings" panose="05000000000000000000" pitchFamily="2" charset="2"/>
              </a:rPr>
              <a:t>（純損失）</a:t>
            </a:r>
            <a:endParaRPr lang="en-US" altLang="ja-JP" dirty="0">
              <a:sym typeface="Wingdings" panose="05000000000000000000" pitchFamily="2" charset="2"/>
            </a:endParaRPr>
          </a:p>
          <a:p>
            <a:pPr marL="0" indent="0">
              <a:buNone/>
            </a:pPr>
            <a:r>
              <a:rPr lang="en-US" altLang="ja-JP" dirty="0">
                <a:sym typeface="Wingdings" panose="05000000000000000000" pitchFamily="2" charset="2"/>
              </a:rPr>
              <a:t></a:t>
            </a:r>
            <a:r>
              <a:rPr lang="ja-JP" altLang="en-US" dirty="0">
                <a:sym typeface="Wingdings" panose="05000000000000000000" pitchFamily="2" charset="2"/>
              </a:rPr>
              <a:t>自由貿易に比べ経済厚生悪化</a:t>
            </a:r>
            <a:endParaRPr lang="en-US" altLang="ja-JP" dirty="0">
              <a:sym typeface="Wingdings" panose="05000000000000000000" pitchFamily="2" charset="2"/>
            </a:endParaRPr>
          </a:p>
          <a:p>
            <a:r>
              <a:rPr lang="ja-JP" altLang="en-US" dirty="0">
                <a:sym typeface="Wingdings" panose="05000000000000000000" pitchFamily="2" charset="2"/>
              </a:rPr>
              <a:t>小国との比較：</a:t>
            </a:r>
            <a:r>
              <a:rPr lang="en-US" altLang="ja-JP" dirty="0">
                <a:sym typeface="Wingdings" panose="05000000000000000000" pitchFamily="2" charset="2"/>
              </a:rPr>
              <a:t>P*’</a:t>
            </a:r>
            <a:r>
              <a:rPr lang="ja-JP" altLang="en-US" dirty="0">
                <a:sym typeface="Wingdings" panose="05000000000000000000" pitchFamily="2" charset="2"/>
              </a:rPr>
              <a:t>を</a:t>
            </a:r>
            <a:r>
              <a:rPr lang="ja-JP" altLang="en-US">
                <a:sym typeface="Wingdings" panose="05000000000000000000" pitchFamily="2" charset="2"/>
              </a:rPr>
              <a:t>ベースに</a:t>
            </a:r>
            <a:r>
              <a:rPr lang="ja-JP" altLang="en-US">
                <a:solidFill>
                  <a:srgbClr val="FF0000"/>
                </a:solidFill>
                <a:sym typeface="Wingdings" panose="05000000000000000000" pitchFamily="2" charset="2"/>
              </a:rPr>
              <a:t>考えると</a:t>
            </a:r>
            <a:r>
              <a:rPr lang="ja-JP" altLang="en-US" dirty="0">
                <a:sym typeface="Wingdings" panose="05000000000000000000" pitchFamily="2" charset="2"/>
              </a:rPr>
              <a:t>△</a:t>
            </a:r>
            <a:r>
              <a:rPr lang="en-US" altLang="ja-JP" dirty="0">
                <a:sym typeface="Wingdings" panose="05000000000000000000" pitchFamily="2" charset="2"/>
              </a:rPr>
              <a:t>a</a:t>
            </a:r>
            <a:r>
              <a:rPr lang="ja-JP" altLang="en-US" dirty="0">
                <a:sym typeface="Wingdings" panose="05000000000000000000" pitchFamily="2" charset="2"/>
              </a:rPr>
              <a:t>△</a:t>
            </a:r>
            <a:r>
              <a:rPr lang="en-US" altLang="ja-JP" dirty="0">
                <a:sym typeface="Wingdings" panose="05000000000000000000" pitchFamily="2" charset="2"/>
              </a:rPr>
              <a:t>c</a:t>
            </a:r>
            <a:r>
              <a:rPr lang="ja-JP" altLang="en-US" dirty="0">
                <a:sym typeface="Wingdings" panose="05000000000000000000" pitchFamily="2" charset="2"/>
              </a:rPr>
              <a:t>のロスに加えて□</a:t>
            </a:r>
            <a:r>
              <a:rPr lang="en-US" altLang="ja-JP" dirty="0">
                <a:sym typeface="Wingdings" panose="05000000000000000000" pitchFamily="2" charset="2"/>
              </a:rPr>
              <a:t>b</a:t>
            </a:r>
            <a:r>
              <a:rPr lang="ja-JP" altLang="en-US" dirty="0">
                <a:sym typeface="Wingdings" panose="05000000000000000000" pitchFamily="2" charset="2"/>
              </a:rPr>
              <a:t>のロスが追加される</a:t>
            </a:r>
            <a:endParaRPr lang="en-US" altLang="ja-JP" dirty="0">
              <a:sym typeface="Wingdings" panose="05000000000000000000" pitchFamily="2" charset="2"/>
            </a:endParaRPr>
          </a:p>
          <a:p>
            <a:pPr marL="0" indent="0">
              <a:buNone/>
            </a:pPr>
            <a:endParaRPr lang="en-US" altLang="ja-JP" dirty="0"/>
          </a:p>
          <a:p>
            <a:endParaRPr lang="en-US" altLang="ja-JP" dirty="0"/>
          </a:p>
          <a:p>
            <a:endParaRPr lang="en-US" altLang="ja-JP" dirty="0"/>
          </a:p>
        </p:txBody>
      </p:sp>
    </p:spTree>
    <p:extLst>
      <p:ext uri="{BB962C8B-B14F-4D97-AF65-F5344CB8AC3E}">
        <p14:creationId xmlns:p14="http://schemas.microsoft.com/office/powerpoint/2010/main" val="2208921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06A5F98B-BFD8-8969-2628-C08A13900373}"/>
              </a:ext>
            </a:extLst>
          </p:cNvPr>
          <p:cNvPicPr>
            <a:picLocks noGrp="1" noChangeAspect="1"/>
          </p:cNvPicPr>
          <p:nvPr>
            <p:ph sz="half" idx="2"/>
          </p:nvPr>
        </p:nvPicPr>
        <p:blipFill>
          <a:blip r:embed="rId3"/>
          <a:stretch>
            <a:fillRect/>
          </a:stretch>
        </p:blipFill>
        <p:spPr>
          <a:xfrm>
            <a:off x="4613079" y="1323796"/>
            <a:ext cx="8696927" cy="5454829"/>
          </a:xfrm>
          <a:prstGeom prst="rect">
            <a:avLst/>
          </a:prstGeom>
        </p:spPr>
      </p:pic>
      <p:sp>
        <p:nvSpPr>
          <p:cNvPr id="2" name="タイトル 1">
            <a:extLst>
              <a:ext uri="{FF2B5EF4-FFF2-40B4-BE49-F238E27FC236}">
                <a16:creationId xmlns:a16="http://schemas.microsoft.com/office/drawing/2014/main" id="{0C395166-3EF2-DCE4-4E5D-F8DE96822B57}"/>
              </a:ext>
            </a:extLst>
          </p:cNvPr>
          <p:cNvSpPr>
            <a:spLocks noGrp="1"/>
          </p:cNvSpPr>
          <p:nvPr>
            <p:ph type="title"/>
          </p:nvPr>
        </p:nvSpPr>
        <p:spPr/>
        <p:txBody>
          <a:bodyPr/>
          <a:lstStyle/>
          <a:p>
            <a:r>
              <a:rPr kumimoji="1" lang="ja-JP" altLang="en-US" dirty="0"/>
              <a:t>２　不完全競争下の関税の効果</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7A32F1E-331B-67B3-F395-2C6165831CFD}"/>
                  </a:ext>
                </a:extLst>
              </p:cNvPr>
              <p:cNvSpPr>
                <a:spLocks noGrp="1"/>
              </p:cNvSpPr>
              <p:nvPr>
                <p:ph sz="half" idx="1"/>
              </p:nvPr>
            </p:nvSpPr>
            <p:spPr>
              <a:xfrm>
                <a:off x="241300" y="1323796"/>
                <a:ext cx="5778500" cy="4853167"/>
              </a:xfrm>
            </p:spPr>
            <p:txBody>
              <a:bodyPr>
                <a:noAutofit/>
              </a:bodyPr>
              <a:lstStyle/>
              <a:p>
                <a:r>
                  <a:rPr kumimoji="1" lang="ja-JP" altLang="en-US" sz="2400" dirty="0"/>
                  <a:t>独占企業の行動</a:t>
                </a:r>
                <a:endParaRPr kumimoji="1" lang="en-US" altLang="ja-JP" sz="2400" dirty="0"/>
              </a:p>
              <a:p>
                <a:pPr marL="0" indent="0">
                  <a:buNone/>
                </a:pPr>
                <a:r>
                  <a:rPr lang="ja-JP" altLang="en-US" sz="2400" dirty="0"/>
                  <a:t>事例：仮に</a:t>
                </a:r>
                <a:r>
                  <a:rPr lang="en-US" altLang="ja-JP" sz="2400" dirty="0"/>
                  <a:t>Apple</a:t>
                </a:r>
                <a:r>
                  <a:rPr lang="ja-JP" altLang="en-US" sz="2400" dirty="0"/>
                  <a:t>の</a:t>
                </a:r>
                <a:r>
                  <a:rPr lang="en-US" altLang="ja-JP" sz="2400" dirty="0"/>
                  <a:t>iPhone</a:t>
                </a:r>
                <a:r>
                  <a:rPr lang="ja-JP" altLang="en-US" sz="2400" dirty="0"/>
                  <a:t>が日本市場を独占していて政府が関税を賦課したらどうなるか？</a:t>
                </a:r>
                <a:endParaRPr lang="en-US" altLang="ja-JP" sz="2400" dirty="0"/>
              </a:p>
              <a:p>
                <a:pPr>
                  <a:buFont typeface="Wingdings" panose="05000000000000000000" pitchFamily="2" charset="2"/>
                  <a:buChar char="Ø"/>
                </a:pPr>
                <a:r>
                  <a:rPr kumimoji="1" lang="ja-JP" altLang="en-US" sz="2400" dirty="0"/>
                  <a:t>スマホの国内需要</a:t>
                </a:r>
                <a14:m>
                  <m:oMath xmlns:m="http://schemas.openxmlformats.org/officeDocument/2006/math">
                    <m:r>
                      <a:rPr lang="en-US" altLang="ja-JP" sz="2400" i="1" smtClean="0">
                        <a:effectLst/>
                        <a:latin typeface="Cambria Math" panose="02040503050406030204" pitchFamily="18" charset="0"/>
                        <a:ea typeface="ＭＳ 明朝" panose="02020609040205080304" pitchFamily="17" charset="-128"/>
                        <a:cs typeface="Times New Roman" panose="02020603050405020304" pitchFamily="18" charset="0"/>
                      </a:rPr>
                      <m:t>𝐷</m:t>
                    </m:r>
                    <m:r>
                      <a:rPr lang="en-US" altLang="ja-JP" sz="2400" i="1" smtClean="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i="1" smtClean="0">
                        <a:effectLst/>
                        <a:latin typeface="Cambria Math" panose="02040503050406030204" pitchFamily="18" charset="0"/>
                        <a:ea typeface="ＭＳ 明朝" panose="02020609040205080304" pitchFamily="17" charset="-128"/>
                        <a:cs typeface="Times New Roman" panose="02020603050405020304" pitchFamily="18" charset="0"/>
                      </a:rPr>
                      <m:t>𝑃</m:t>
                    </m:r>
                    <m:r>
                      <a:rPr lang="en-US" altLang="ja-JP" sz="2400" i="1" smtClean="0">
                        <a:effectLst/>
                        <a:latin typeface="Cambria Math" panose="02040503050406030204" pitchFamily="18" charset="0"/>
                        <a:ea typeface="ＭＳ 明朝" panose="02020609040205080304" pitchFamily="17" charset="-128"/>
                        <a:cs typeface="Times New Roman" panose="02020603050405020304" pitchFamily="18" charset="0"/>
                      </a:rPr>
                      <m:t>+1600</m:t>
                    </m:r>
                  </m:oMath>
                </a14:m>
                <a:endParaRPr lang="en-US" altLang="ja-JP" sz="2400" dirty="0"/>
              </a:p>
              <a:p>
                <a:pPr>
                  <a:buFont typeface="Wingdings" panose="05000000000000000000" pitchFamily="2" charset="2"/>
                  <a:buChar char="Ø"/>
                </a:pPr>
                <a:r>
                  <a:rPr lang="ja-JP" altLang="ja-JP" sz="2400" dirty="0">
                    <a:effectLst/>
                    <a:ea typeface="ＭＳ 明朝" panose="02020609040205080304" pitchFamily="17" charset="-128"/>
                    <a:cs typeface="Times New Roman" panose="02020603050405020304" pitchFamily="18" charset="0"/>
                  </a:rPr>
                  <a:t>独占企業は競争相手がいないためすべて売り切るように価格設定が可能</a:t>
                </a:r>
                <a:endParaRPr lang="en-US" altLang="ja-JP" sz="2400" dirty="0">
                  <a:effectLst/>
                  <a:ea typeface="ＭＳ 明朝" panose="02020609040205080304" pitchFamily="17" charset="-128"/>
                  <a:cs typeface="Times New Roman" panose="02020603050405020304" pitchFamily="18" charset="0"/>
                </a:endParaRPr>
              </a:p>
              <a:p>
                <a:pPr>
                  <a:buFont typeface="Wingdings" panose="05000000000000000000" pitchFamily="2" charset="2"/>
                  <a:buChar char="Ø"/>
                </a:pPr>
                <a:r>
                  <a:rPr lang="ja-JP" altLang="ja-JP" sz="2400" dirty="0">
                    <a:effectLst/>
                    <a:ea typeface="ＭＳ 明朝" panose="02020609040205080304" pitchFamily="17" charset="-128"/>
                    <a:cs typeface="Times New Roman" panose="02020603050405020304" pitchFamily="18" charset="0"/>
                  </a:rPr>
                  <a:t>逆需要関数（</a:t>
                </a:r>
                <a14:m>
                  <m:oMath xmlns:m="http://schemas.openxmlformats.org/officeDocument/2006/math">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𝑃</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𝑌</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+1600</m:t>
                    </m:r>
                  </m:oMath>
                </a14:m>
                <a:r>
                  <a:rPr lang="ja-JP" altLang="ja-JP" sz="2400" dirty="0">
                    <a:effectLst/>
                    <a:ea typeface="ＭＳ 明朝" panose="02020609040205080304" pitchFamily="17" charset="-128"/>
                    <a:cs typeface="Times New Roman" panose="02020603050405020304" pitchFamily="18" charset="0"/>
                  </a:rPr>
                  <a:t>）から求められる</a:t>
                </a:r>
                <a:endParaRPr lang="en-US" altLang="ja-JP" sz="2400" dirty="0">
                  <a:effectLst/>
                  <a:ea typeface="ＭＳ 明朝" panose="02020609040205080304" pitchFamily="17" charset="-128"/>
                  <a:cs typeface="Times New Roman" panose="02020603050405020304" pitchFamily="18" charset="0"/>
                </a:endParaRPr>
              </a:p>
              <a:p>
                <a:pPr>
                  <a:buFont typeface="Wingdings" panose="05000000000000000000" pitchFamily="2" charset="2"/>
                  <a:buChar char="Ø"/>
                </a:pPr>
                <a:r>
                  <a:rPr lang="ja-JP" altLang="ja-JP" sz="2400" dirty="0">
                    <a:effectLst/>
                    <a:ea typeface="ＭＳ 明朝" panose="02020609040205080304" pitchFamily="17" charset="-128"/>
                    <a:cs typeface="Times New Roman" panose="02020603050405020304" pitchFamily="18" charset="0"/>
                  </a:rPr>
                  <a:t>追加的な収入（限界収入：</a:t>
                </a:r>
                <a:r>
                  <a:rPr lang="en-US" altLang="ja-JP" sz="2400" dirty="0">
                    <a:effectLst/>
                    <a:ea typeface="ＭＳ 明朝" panose="02020609040205080304" pitchFamily="17" charset="-128"/>
                    <a:cs typeface="Times New Roman" panose="02020603050405020304" pitchFamily="18" charset="0"/>
                  </a:rPr>
                  <a:t>MR</a:t>
                </a:r>
                <a:r>
                  <a:rPr lang="ja-JP" altLang="ja-JP" sz="2400" dirty="0">
                    <a:effectLst/>
                    <a:ea typeface="ＭＳ 明朝" panose="02020609040205080304" pitchFamily="17" charset="-128"/>
                    <a:cs typeface="Times New Roman" panose="02020603050405020304" pitchFamily="18" charset="0"/>
                  </a:rPr>
                  <a:t>）と１単位の追加的な供給による追加的な費用（限界費用：</a:t>
                </a:r>
                <a:r>
                  <a:rPr lang="en-US" altLang="ja-JP" sz="2400" dirty="0">
                    <a:effectLst/>
                    <a:ea typeface="ＭＳ 明朝" panose="02020609040205080304" pitchFamily="17" charset="-128"/>
                    <a:cs typeface="Times New Roman" panose="02020603050405020304" pitchFamily="18" charset="0"/>
                  </a:rPr>
                  <a:t>MC</a:t>
                </a:r>
                <a:r>
                  <a:rPr lang="ja-JP" altLang="ja-JP" sz="2400" dirty="0">
                    <a:effectLst/>
                    <a:ea typeface="ＭＳ 明朝" panose="02020609040205080304" pitchFamily="17" charset="-128"/>
                    <a:cs typeface="Times New Roman" panose="02020603050405020304" pitchFamily="18" charset="0"/>
                  </a:rPr>
                  <a:t>）が等しくなる水準で決定</a:t>
                </a:r>
                <a:endParaRPr kumimoji="1" lang="ja-JP" altLang="en-US" sz="2400" dirty="0"/>
              </a:p>
            </p:txBody>
          </p:sp>
        </mc:Choice>
        <mc:Fallback xmlns="">
          <p:sp>
            <p:nvSpPr>
              <p:cNvPr id="3" name="コンテンツ プレースホルダー 2">
                <a:extLst>
                  <a:ext uri="{FF2B5EF4-FFF2-40B4-BE49-F238E27FC236}">
                    <a16:creationId xmlns:a16="http://schemas.microsoft.com/office/drawing/2014/main" id="{B7A32F1E-331B-67B3-F395-2C6165831CFD}"/>
                  </a:ext>
                </a:extLst>
              </p:cNvPr>
              <p:cNvSpPr>
                <a:spLocks noGrp="1" noRot="1" noChangeAspect="1" noMove="1" noResize="1" noEditPoints="1" noAdjustHandles="1" noChangeArrowheads="1" noChangeShapeType="1" noTextEdit="1"/>
              </p:cNvSpPr>
              <p:nvPr>
                <p:ph sz="half" idx="1"/>
              </p:nvPr>
            </p:nvSpPr>
            <p:spPr>
              <a:xfrm>
                <a:off x="241300" y="1323796"/>
                <a:ext cx="5778500" cy="4853167"/>
              </a:xfrm>
              <a:blipFill>
                <a:blip r:embed="rId4"/>
                <a:stretch>
                  <a:fillRect l="-1688" t="-1633" r="-1582" b="-540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2958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3CD990C5-04A0-6BE1-6206-BE2190EA78AF}"/>
              </a:ext>
            </a:extLst>
          </p:cNvPr>
          <p:cNvPicPr>
            <a:picLocks noGrp="1" noChangeAspect="1"/>
          </p:cNvPicPr>
          <p:nvPr>
            <p:ph sz="half" idx="2"/>
          </p:nvPr>
        </p:nvPicPr>
        <p:blipFill>
          <a:blip r:embed="rId2"/>
          <a:stretch>
            <a:fillRect/>
          </a:stretch>
        </p:blipFill>
        <p:spPr>
          <a:xfrm>
            <a:off x="4832350" y="883742"/>
            <a:ext cx="7456730" cy="5090516"/>
          </a:xfrm>
          <a:prstGeom prst="rect">
            <a:avLst/>
          </a:prstGeom>
        </p:spPr>
      </p:pic>
      <p:sp>
        <p:nvSpPr>
          <p:cNvPr id="2" name="タイトル 1">
            <a:extLst>
              <a:ext uri="{FF2B5EF4-FFF2-40B4-BE49-F238E27FC236}">
                <a16:creationId xmlns:a16="http://schemas.microsoft.com/office/drawing/2014/main" id="{37BAB7FF-E0C5-EA2C-0ECE-D1E567ED0582}"/>
              </a:ext>
            </a:extLst>
          </p:cNvPr>
          <p:cNvSpPr>
            <a:spLocks noGrp="1"/>
          </p:cNvSpPr>
          <p:nvPr>
            <p:ph type="title"/>
          </p:nvPr>
        </p:nvSpPr>
        <p:spPr>
          <a:xfrm>
            <a:off x="514350" y="1"/>
            <a:ext cx="10839450" cy="596900"/>
          </a:xfrm>
        </p:spPr>
        <p:txBody>
          <a:bodyPr>
            <a:normAutofit/>
          </a:bodyPr>
          <a:lstStyle/>
          <a:p>
            <a:r>
              <a:rPr kumimoji="1" lang="ja-JP" altLang="en-US" sz="2800" dirty="0"/>
              <a:t>外国の独占企業に対する関税の効果</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94820918-45B1-AC32-9D3D-A23C9A73692D}"/>
                  </a:ext>
                </a:extLst>
              </p:cNvPr>
              <p:cNvSpPr>
                <a:spLocks noGrp="1"/>
              </p:cNvSpPr>
              <p:nvPr>
                <p:ph sz="half" idx="1"/>
              </p:nvPr>
            </p:nvSpPr>
            <p:spPr>
              <a:xfrm>
                <a:off x="336550" y="883742"/>
                <a:ext cx="4933950" cy="5663108"/>
              </a:xfrm>
            </p:spPr>
            <p:txBody>
              <a:bodyPr>
                <a:normAutofit lnSpcReduction="10000"/>
              </a:bodyPr>
              <a:lstStyle/>
              <a:p>
                <a:r>
                  <a:rPr lang="ja-JP" altLang="ja-JP" sz="2400" dirty="0">
                    <a:effectLst/>
                    <a:ea typeface="ＭＳ 明朝" panose="02020609040205080304" pitchFamily="17" charset="-128"/>
                    <a:cs typeface="Times New Roman" panose="02020603050405020304" pitchFamily="18" charset="0"/>
                  </a:rPr>
                  <a:t>自由貿易時の経済厚生</a:t>
                </a:r>
                <a:endParaRPr lang="en-US" altLang="ja-JP" sz="2400" dirty="0">
                  <a:effectLst/>
                  <a:ea typeface="ＭＳ 明朝" panose="02020609040205080304" pitchFamily="17" charset="-128"/>
                  <a:cs typeface="Times New Roman" panose="02020603050405020304" pitchFamily="18" charset="0"/>
                </a:endParaRPr>
              </a:p>
              <a:p>
                <a14:m>
                  <m:oMath xmlns:m="http://schemas.openxmlformats.org/officeDocument/2006/math">
                    <m:sSup>
                      <m:sSupPr>
                        <m:ctrlPr>
                          <a:rPr lang="ja-JP" altLang="ja-JP" sz="2400" i="1">
                            <a:effectLst/>
                            <a:latin typeface="Cambria Math" panose="02040503050406030204" pitchFamily="18" charset="0"/>
                            <a:ea typeface="Cambria Math" panose="02040503050406030204" pitchFamily="18" charset="0"/>
                          </a:rPr>
                        </m:ctrlPr>
                      </m:sSup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𝑌</m:t>
                        </m:r>
                      </m:e>
                      <m: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sup>
                    </m:s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=600</m:t>
                    </m:r>
                    <m:r>
                      <a:rPr lang="ja-JP" altLang="en-US" sz="2400" i="1">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400" i="1">
                            <a:effectLst/>
                            <a:latin typeface="Cambria Math" panose="02040503050406030204" pitchFamily="18" charset="0"/>
                            <a:ea typeface="Cambria Math" panose="02040503050406030204" pitchFamily="18" charset="0"/>
                          </a:rPr>
                        </m:ctrlPr>
                      </m:sSup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𝑃</m:t>
                        </m:r>
                      </m:e>
                      <m: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sup>
                    </m:s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=1000</m:t>
                    </m:r>
                  </m:oMath>
                </a14:m>
                <a:r>
                  <a:rPr lang="ja-JP" altLang="ja-JP" sz="2400" dirty="0">
                    <a:effectLst/>
                    <a:ea typeface="ＭＳ 明朝" panose="02020609040205080304" pitchFamily="17" charset="-128"/>
                    <a:cs typeface="Times New Roman" panose="02020603050405020304" pitchFamily="18" charset="0"/>
                  </a:rPr>
                  <a:t>なので</a:t>
                </a:r>
                <a:r>
                  <a:rPr lang="en-US" altLang="ja-JP" sz="2400" dirty="0">
                    <a:effectLst/>
                    <a:ea typeface="ＭＳ 明朝" panose="02020609040205080304" pitchFamily="17" charset="-128"/>
                    <a:cs typeface="Times New Roman" panose="02020603050405020304" pitchFamily="18" charset="0"/>
                  </a:rPr>
                  <a:t>CS</a:t>
                </a:r>
                <a14:m>
                  <m:oMath xmlns:m="http://schemas.openxmlformats.org/officeDocument/2006/math">
                    <m:r>
                      <a:rPr lang="ja-JP" altLang="en-US" sz="2400" i="1" dirty="0">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600×600×</m:t>
                    </m:r>
                    <m:f>
                      <m:fPr>
                        <m:ctrlPr>
                          <a:rPr lang="ja-JP" altLang="ja-JP" sz="2400" i="1">
                            <a:effectLst/>
                            <a:latin typeface="Cambria Math" panose="02040503050406030204" pitchFamily="18" charset="0"/>
                            <a:ea typeface="Cambria Math" panose="02040503050406030204" pitchFamily="18" charset="0"/>
                          </a:rPr>
                        </m:ctrlPr>
                      </m:fPr>
                      <m:num>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2</m:t>
                        </m:r>
                      </m:den>
                    </m:f>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=180000</m:t>
                    </m:r>
                  </m:oMath>
                </a14:m>
                <a:endParaRPr kumimoji="1" lang="en-US" altLang="ja-JP" sz="2400" dirty="0"/>
              </a:p>
              <a:p>
                <a:r>
                  <a:rPr lang="ja-JP" altLang="en-US" sz="2400" dirty="0"/>
                  <a:t>外国企業なので</a:t>
                </a:r>
                <a:r>
                  <a:rPr lang="en-US" altLang="ja-JP" sz="2400" dirty="0"/>
                  <a:t>PS=0</a:t>
                </a:r>
              </a:p>
              <a:p>
                <a:r>
                  <a:rPr kumimoji="1" lang="ja-JP" altLang="en-US" sz="2400" dirty="0"/>
                  <a:t>したがって</a:t>
                </a:r>
                <a:r>
                  <a:rPr kumimoji="1" lang="en-US" altLang="ja-JP" sz="2400" dirty="0"/>
                  <a:t>TS=180000</a:t>
                </a:r>
              </a:p>
              <a:p>
                <a:endParaRPr lang="en-US" altLang="ja-JP" sz="2400" dirty="0"/>
              </a:p>
              <a:p>
                <a:pPr marL="0" indent="0">
                  <a:buNone/>
                </a:pPr>
                <a:r>
                  <a:rPr kumimoji="1" lang="ja-JP" altLang="en-US" sz="2400" dirty="0"/>
                  <a:t>関税賦課時の経済厚生</a:t>
                </a:r>
                <a:endParaRPr kumimoji="1" lang="en-US" altLang="ja-JP" sz="2400" dirty="0"/>
              </a:p>
              <a:p>
                <a:pPr algn="l"/>
                <a:r>
                  <a:rPr lang="en-US" altLang="ja-JP" sz="2400" b="0" i="1" u="none" strike="noStrike" baseline="0" dirty="0">
                    <a:latin typeface="MMaCentury-Italic"/>
                  </a:rPr>
                  <a:t>MC</a:t>
                </a:r>
                <a:r>
                  <a:rPr lang="ja-JP" altLang="en-US" sz="2400" b="0" i="0" u="none" strike="noStrike" baseline="0" dirty="0">
                    <a:latin typeface="UDReiminPr6N-Light"/>
                  </a:rPr>
                  <a:t>＋関税</a:t>
                </a:r>
                <a:r>
                  <a:rPr lang="en-US" altLang="ja-JP" sz="2400" b="0" i="0" u="none" strike="noStrike" baseline="0" dirty="0">
                    <a:latin typeface="UDReiminPr6N-Light"/>
                  </a:rPr>
                  <a:t>200</a:t>
                </a:r>
                <a:r>
                  <a:rPr lang="ja-JP" altLang="en-US" sz="2400" b="0" i="0" u="none" strike="noStrike" baseline="0" dirty="0">
                    <a:latin typeface="UDReiminPr6N-Light"/>
                  </a:rPr>
                  <a:t>＝</a:t>
                </a:r>
                <a:r>
                  <a:rPr lang="en-US" altLang="ja-JP" sz="2400" b="0" i="1" u="none" strike="noStrike" baseline="0" dirty="0">
                    <a:latin typeface="MMaCentury-Italic"/>
                  </a:rPr>
                  <a:t>MR </a:t>
                </a:r>
                <a:r>
                  <a:rPr lang="ja-JP" altLang="en-US" sz="2400" b="0" i="0" u="none" strike="noStrike" baseline="0" dirty="0">
                    <a:latin typeface="UDReiminPr6N-Light"/>
                  </a:rPr>
                  <a:t>を満たす</a:t>
                </a:r>
                <a:r>
                  <a:rPr lang="en-US" altLang="ja-JP" sz="2400" b="0" i="1" u="none" strike="noStrike" baseline="0" dirty="0">
                    <a:latin typeface="MMaCentury-Italic"/>
                  </a:rPr>
                  <a:t>Y</a:t>
                </a:r>
                <a:r>
                  <a:rPr lang="en-US" altLang="ja-JP" sz="2400" dirty="0">
                    <a:latin typeface="MMaEtc-Regular"/>
                  </a:rPr>
                  <a:t>’</a:t>
                </a:r>
                <a:r>
                  <a:rPr lang="ja-JP" altLang="en-US" sz="2400" b="0" i="0" u="none" strike="noStrike" baseline="0" dirty="0">
                    <a:latin typeface="UDReiminPr6N-Light"/>
                  </a:rPr>
                  <a:t>＝</a:t>
                </a:r>
                <a:r>
                  <a:rPr lang="en-US" altLang="ja-JP" sz="2400" b="0" i="0" u="none" strike="noStrike" baseline="0" dirty="0">
                    <a:latin typeface="CenturyStd-Book"/>
                  </a:rPr>
                  <a:t>500 </a:t>
                </a:r>
                <a:r>
                  <a:rPr lang="ja-JP" altLang="en-US" sz="2400" b="0" i="0" u="none" strike="noStrike" baseline="0" dirty="0">
                    <a:latin typeface="UDReiminPr6N-Light"/>
                  </a:rPr>
                  <a:t>が供給量</a:t>
                </a:r>
                <a:r>
                  <a:rPr lang="ja-JP" altLang="en-US" sz="2400" dirty="0">
                    <a:latin typeface="UDReiminPr6N-Light"/>
                  </a:rPr>
                  <a:t>、</a:t>
                </a:r>
                <a:r>
                  <a:rPr lang="pt-BR" altLang="ja-JP" sz="2400" b="0" i="1" u="none" strike="noStrike" baseline="0" dirty="0">
                    <a:latin typeface="MMaCentury-Italic"/>
                  </a:rPr>
                  <a:t>P’</a:t>
                </a:r>
                <a:r>
                  <a:rPr lang="ja-JP" altLang="pt-BR" sz="2400" b="0" i="0" u="none" strike="noStrike" baseline="0" dirty="0">
                    <a:latin typeface="UDReiminPr6N-Light"/>
                  </a:rPr>
                  <a:t>＝</a:t>
                </a:r>
                <a:r>
                  <a:rPr lang="pt-BR" altLang="ja-JP" sz="2400" b="0" i="0" u="none" strike="noStrike" baseline="0" dirty="0">
                    <a:latin typeface="CenturyStd-Book"/>
                  </a:rPr>
                  <a:t>1100 </a:t>
                </a:r>
                <a:r>
                  <a:rPr lang="ja-JP" altLang="en-US" sz="2400" b="0" i="0" u="none" strike="noStrike" baseline="0" dirty="0">
                    <a:latin typeface="UDReiminPr6N-Light"/>
                  </a:rPr>
                  <a:t>に上昇</a:t>
                </a:r>
                <a:endParaRPr lang="en-US" altLang="ja-JP" sz="2400" b="0" i="0" u="none" strike="noStrike" baseline="0" dirty="0">
                  <a:latin typeface="UDReiminPr6N-Light"/>
                </a:endParaRPr>
              </a:p>
              <a:p>
                <a:pPr algn="l"/>
                <a:r>
                  <a:rPr kumimoji="1" lang="en-US" altLang="ja-JP" sz="2400" dirty="0">
                    <a:latin typeface="UDReiminPr6N-Light"/>
                  </a:rPr>
                  <a:t>CS=</a:t>
                </a:r>
                <a:r>
                  <a:rPr lang="en-US" altLang="ja-JP" sz="1800" dirty="0">
                    <a:effectLst/>
                    <a:ea typeface="ＭＳ 明朝" panose="02020609040205080304" pitchFamily="17" charset="-128"/>
                    <a:cs typeface="Times New Roman" panose="02020603050405020304" pitchFamily="18" charset="0"/>
                  </a:rPr>
                  <a:t> </a:t>
                </a:r>
                <a14:m>
                  <m:oMath xmlns:m="http://schemas.openxmlformats.org/officeDocument/2006/math">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5</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00×</m:t>
                    </m:r>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5</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00×</m:t>
                    </m:r>
                    <m:f>
                      <m:fPr>
                        <m:ctrlPr>
                          <a:rPr lang="ja-JP" altLang="ja-JP" sz="2400" i="1">
                            <a:effectLst/>
                            <a:latin typeface="Cambria Math" panose="02040503050406030204" pitchFamily="18" charset="0"/>
                            <a:ea typeface="Cambria Math" panose="02040503050406030204" pitchFamily="18" charset="0"/>
                          </a:rPr>
                        </m:ctrlPr>
                      </m:fPr>
                      <m:num>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2</m:t>
                        </m:r>
                      </m:den>
                    </m:f>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125</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000</m:t>
                    </m:r>
                  </m:oMath>
                </a14:m>
                <a:endParaRPr kumimoji="1" lang="en-US" altLang="ja-JP" sz="2400" dirty="0"/>
              </a:p>
              <a:p>
                <a:pPr algn="l"/>
                <a:r>
                  <a:rPr kumimoji="1" lang="ja-JP" altLang="en-US" sz="2400" dirty="0"/>
                  <a:t>関税収入＝</a:t>
                </a:r>
                <a:r>
                  <a:rPr kumimoji="1" lang="en-US" altLang="ja-JP" sz="2400" dirty="0"/>
                  <a:t>200×500=100000</a:t>
                </a:r>
              </a:p>
              <a:p>
                <a:pPr algn="l"/>
                <a:r>
                  <a:rPr lang="en-US" altLang="ja-JP" sz="2400" dirty="0"/>
                  <a:t>TS</a:t>
                </a:r>
                <a:r>
                  <a:rPr lang="ja-JP" altLang="en-US" sz="2400" dirty="0"/>
                  <a:t>＝</a:t>
                </a:r>
                <a:r>
                  <a:rPr lang="en-US" altLang="ja-JP" sz="2400" dirty="0"/>
                  <a:t>125000+100000=225000</a:t>
                </a:r>
              </a:p>
              <a:p>
                <a:pPr marL="0" indent="0" algn="l">
                  <a:buNone/>
                </a:pPr>
                <a:r>
                  <a:rPr kumimoji="1" lang="en-US" altLang="ja-JP" sz="2400" dirty="0">
                    <a:sym typeface="Wingdings" panose="05000000000000000000" pitchFamily="2" charset="2"/>
                  </a:rPr>
                  <a:t></a:t>
                </a:r>
                <a:r>
                  <a:rPr kumimoji="1" lang="ja-JP" altLang="en-US" sz="2400" dirty="0">
                    <a:sym typeface="Wingdings" panose="05000000000000000000" pitchFamily="2" charset="2"/>
                  </a:rPr>
                  <a:t>経済厚生改善</a:t>
                </a:r>
                <a:endParaRPr kumimoji="1" lang="en-US" altLang="ja-JP" sz="2400" dirty="0"/>
              </a:p>
              <a:p>
                <a:pPr marL="0" indent="0">
                  <a:buNone/>
                </a:pPr>
                <a:endParaRPr kumimoji="1" lang="ja-JP" altLang="en-US" sz="3600" dirty="0"/>
              </a:p>
            </p:txBody>
          </p:sp>
        </mc:Choice>
        <mc:Fallback xmlns="">
          <p:sp>
            <p:nvSpPr>
              <p:cNvPr id="3" name="コンテンツ プレースホルダー 2">
                <a:extLst>
                  <a:ext uri="{FF2B5EF4-FFF2-40B4-BE49-F238E27FC236}">
                    <a16:creationId xmlns:a16="http://schemas.microsoft.com/office/drawing/2014/main" id="{94820918-45B1-AC32-9D3D-A23C9A73692D}"/>
                  </a:ext>
                </a:extLst>
              </p:cNvPr>
              <p:cNvSpPr>
                <a:spLocks noGrp="1" noRot="1" noChangeAspect="1" noMove="1" noResize="1" noEditPoints="1" noAdjustHandles="1" noChangeArrowheads="1" noChangeShapeType="1" noTextEdit="1"/>
              </p:cNvSpPr>
              <p:nvPr>
                <p:ph sz="half" idx="1"/>
              </p:nvPr>
            </p:nvSpPr>
            <p:spPr>
              <a:xfrm>
                <a:off x="336550" y="883742"/>
                <a:ext cx="4933950" cy="5663108"/>
              </a:xfrm>
              <a:blipFill>
                <a:blip r:embed="rId3"/>
                <a:stretch>
                  <a:fillRect l="-1852" t="-258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39767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510F8-D78E-2BC1-3E39-2A35253D8F26}"/>
              </a:ext>
            </a:extLst>
          </p:cNvPr>
          <p:cNvSpPr>
            <a:spLocks noGrp="1"/>
          </p:cNvSpPr>
          <p:nvPr>
            <p:ph type="title"/>
          </p:nvPr>
        </p:nvSpPr>
        <p:spPr>
          <a:xfrm>
            <a:off x="996950" y="365125"/>
            <a:ext cx="10356850" cy="492125"/>
          </a:xfrm>
        </p:spPr>
        <p:txBody>
          <a:bodyPr>
            <a:normAutofit/>
          </a:bodyPr>
          <a:lstStyle/>
          <a:p>
            <a:r>
              <a:rPr lang="ja-JP" altLang="en-US" sz="2800" b="1" i="0" u="none" strike="noStrike" baseline="0" dirty="0">
                <a:latin typeface="YuGoPr6N-Bold"/>
              </a:rPr>
              <a:t>寡占市場での関税の効果</a:t>
            </a:r>
            <a:endParaRPr kumimoji="1" lang="ja-JP" altLang="en-US" sz="6000" dirty="0"/>
          </a:p>
        </p:txBody>
      </p:sp>
      <p:sp>
        <p:nvSpPr>
          <p:cNvPr id="3" name="コンテンツ プレースホルダー 2">
            <a:extLst>
              <a:ext uri="{FF2B5EF4-FFF2-40B4-BE49-F238E27FC236}">
                <a16:creationId xmlns:a16="http://schemas.microsoft.com/office/drawing/2014/main" id="{A85F8EEB-3436-AD9D-7EF8-EB6742E51887}"/>
              </a:ext>
            </a:extLst>
          </p:cNvPr>
          <p:cNvSpPr>
            <a:spLocks noGrp="1"/>
          </p:cNvSpPr>
          <p:nvPr>
            <p:ph sz="half" idx="1"/>
          </p:nvPr>
        </p:nvSpPr>
        <p:spPr>
          <a:xfrm>
            <a:off x="342900" y="1073150"/>
            <a:ext cx="5753100" cy="5103813"/>
          </a:xfrm>
        </p:spPr>
        <p:txBody>
          <a:bodyPr>
            <a:normAutofit fontScale="85000" lnSpcReduction="20000"/>
          </a:bodyPr>
          <a:lstStyle/>
          <a:p>
            <a:r>
              <a:rPr kumimoji="1" lang="ja-JP" altLang="en-US" dirty="0"/>
              <a:t>寡占市場</a:t>
            </a:r>
            <a:endParaRPr kumimoji="1" lang="en-US" altLang="ja-JP" dirty="0"/>
          </a:p>
          <a:p>
            <a:pPr marL="0" indent="0">
              <a:buNone/>
            </a:pPr>
            <a:r>
              <a:rPr kumimoji="1" lang="en-US" altLang="ja-JP" dirty="0">
                <a:sym typeface="Wingdings" panose="05000000000000000000" pitchFamily="2" charset="2"/>
              </a:rPr>
              <a:t></a:t>
            </a:r>
            <a:r>
              <a:rPr kumimoji="1" lang="ja-JP" altLang="en-US" dirty="0"/>
              <a:t>各国政府が自国企業の有利となるよう外国企業を排除する政策を発動することがある</a:t>
            </a:r>
          </a:p>
          <a:p>
            <a:pPr marL="0" indent="0">
              <a:buNone/>
            </a:pPr>
            <a:r>
              <a:rPr lang="ja-JP" altLang="en-US" dirty="0"/>
              <a:t>事例：</a:t>
            </a:r>
            <a:r>
              <a:rPr kumimoji="1" lang="en-US" altLang="ja-JP" dirty="0"/>
              <a:t>2018 </a:t>
            </a:r>
            <a:r>
              <a:rPr kumimoji="1" lang="ja-JP" altLang="en-US" dirty="0"/>
              <a:t>年米トランプ政権下で安全保障上の懸念を理由に中国の通信機器大手・華為技術（ファーウェイ）などのとくにハイテク分野で中国製品を排除</a:t>
            </a:r>
            <a:endParaRPr kumimoji="1" lang="en-US" altLang="ja-JP" dirty="0"/>
          </a:p>
          <a:p>
            <a:pPr marL="0" indent="0">
              <a:buNone/>
            </a:pPr>
            <a:r>
              <a:rPr lang="en-US" altLang="ja-JP" dirty="0">
                <a:sym typeface="Wingdings" panose="05000000000000000000" pitchFamily="2" charset="2"/>
              </a:rPr>
              <a:t></a:t>
            </a:r>
            <a:r>
              <a:rPr lang="ja-JP" altLang="en-US" dirty="0">
                <a:sym typeface="Wingdings" panose="05000000000000000000" pitchFamily="2" charset="2"/>
              </a:rPr>
              <a:t>スマホ向けアプリケーションプロセッサー（</a:t>
            </a:r>
            <a:r>
              <a:rPr lang="en-US" altLang="ja-JP" dirty="0">
                <a:sym typeface="Wingdings" panose="05000000000000000000" pitchFamily="2" charset="2"/>
              </a:rPr>
              <a:t>AP</a:t>
            </a:r>
            <a:r>
              <a:rPr lang="ja-JP" altLang="en-US" dirty="0">
                <a:sym typeface="Wingdings" panose="05000000000000000000" pitchFamily="2" charset="2"/>
              </a:rPr>
              <a:t>）</a:t>
            </a:r>
            <a:r>
              <a:rPr lang="en-US" altLang="ja-JP" dirty="0">
                <a:sym typeface="Wingdings" panose="05000000000000000000" pitchFamily="2" charset="2"/>
              </a:rPr>
              <a:t>88</a:t>
            </a:r>
            <a:r>
              <a:rPr lang="ja-JP" altLang="en-US" dirty="0">
                <a:sym typeface="Wingdings" panose="05000000000000000000" pitchFamily="2" charset="2"/>
              </a:rPr>
              <a:t>％出荷減、</a:t>
            </a:r>
            <a:r>
              <a:rPr kumimoji="1" lang="ja-JP" altLang="en-US" dirty="0">
                <a:sym typeface="Wingdings" panose="05000000000000000000" pitchFamily="2" charset="2"/>
              </a:rPr>
              <a:t>米半導体大手クアルコムがシェア拡大へ</a:t>
            </a:r>
            <a:endParaRPr kumimoji="1" lang="en-US" altLang="ja-JP" dirty="0">
              <a:sym typeface="Wingdings" panose="05000000000000000000" pitchFamily="2" charset="2"/>
            </a:endParaRPr>
          </a:p>
          <a:p>
            <a:pPr marL="0" indent="0">
              <a:buNone/>
            </a:pPr>
            <a:endParaRPr kumimoji="1" lang="en-US" altLang="ja-JP" dirty="0">
              <a:sym typeface="Wingdings" panose="05000000000000000000" pitchFamily="2" charset="2"/>
            </a:endParaRPr>
          </a:p>
          <a:p>
            <a:r>
              <a:rPr kumimoji="1" lang="ja-JP" altLang="en-US" dirty="0"/>
              <a:t>米クアルコム</a:t>
            </a:r>
            <a:r>
              <a:rPr kumimoji="1" lang="en-US" altLang="ja-JP" dirty="0"/>
              <a:t>(Q)</a:t>
            </a:r>
            <a:r>
              <a:rPr kumimoji="1" lang="ja-JP" altLang="en-US" dirty="0"/>
              <a:t>と中ファーウェイ</a:t>
            </a:r>
            <a:r>
              <a:rPr kumimoji="1" lang="en-US" altLang="ja-JP" dirty="0"/>
              <a:t>(H)</a:t>
            </a:r>
            <a:r>
              <a:rPr lang="ja-JP" altLang="en-US" dirty="0"/>
              <a:t>が米市場でシェア争い</a:t>
            </a:r>
            <a:endParaRPr lang="en-US" altLang="ja-JP" dirty="0"/>
          </a:p>
          <a:p>
            <a:pPr marL="0" indent="0">
              <a:buNone/>
            </a:pPr>
            <a:r>
              <a:rPr kumimoji="1" lang="en-US" altLang="ja-JP" dirty="0">
                <a:sym typeface="Wingdings" panose="05000000000000000000" pitchFamily="2" charset="2"/>
              </a:rPr>
              <a:t>2</a:t>
            </a:r>
            <a:r>
              <a:rPr kumimoji="1" lang="ja-JP" altLang="en-US" dirty="0">
                <a:sym typeface="Wingdings" panose="05000000000000000000" pitchFamily="2" charset="2"/>
              </a:rPr>
              <a:t>社の数量競争（クールノー競争）をモデルで表す</a:t>
            </a:r>
            <a:endParaRPr kumimoji="1" lang="en-US" altLang="ja-JP" dirty="0">
              <a:sym typeface="Wingdings" panose="05000000000000000000" pitchFamily="2" charset="2"/>
            </a:endParaRPr>
          </a:p>
          <a:p>
            <a:pPr marL="0" indent="0">
              <a:buNone/>
            </a:pPr>
            <a:endParaRPr kumimoji="1" lang="ja-JP" altLang="en-US" dirty="0"/>
          </a:p>
        </p:txBody>
      </p:sp>
      <mc:AlternateContent xmlns:mc="http://schemas.openxmlformats.org/markup-compatibility/2006" xmlns:a14="http://schemas.microsoft.com/office/drawing/2010/main">
        <mc:Choice Requires="a14">
          <p:sp>
            <p:nvSpPr>
              <p:cNvPr id="4" name="コンテンツ プレースホルダー 3">
                <a:extLst>
                  <a:ext uri="{FF2B5EF4-FFF2-40B4-BE49-F238E27FC236}">
                    <a16:creationId xmlns:a16="http://schemas.microsoft.com/office/drawing/2014/main" id="{B57B0212-FA40-F007-4067-E1C8F9F3F9D4}"/>
                  </a:ext>
                </a:extLst>
              </p:cNvPr>
              <p:cNvSpPr>
                <a:spLocks noGrp="1"/>
              </p:cNvSpPr>
              <p:nvPr>
                <p:ph sz="half" idx="2"/>
              </p:nvPr>
            </p:nvSpPr>
            <p:spPr>
              <a:xfrm>
                <a:off x="6096000" y="996950"/>
                <a:ext cx="5911850" cy="5740400"/>
              </a:xfrm>
            </p:spPr>
            <p:txBody>
              <a:bodyPr>
                <a:normAutofit fontScale="85000" lnSpcReduction="20000"/>
              </a:bodyPr>
              <a:lstStyle/>
              <a:p>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両企業の米国市場向け供給量</a:t>
                </a:r>
                <a14:m>
                  <m:oMath xmlns:m="http://schemas.openxmlformats.org/officeDocument/2006/math">
                    <m:r>
                      <a:rPr lang="ja-JP" altLang="en-US" i="1">
                        <a:latin typeface="Cambria Math" panose="02040503050406030204" pitchFamily="18" charset="0"/>
                        <a:ea typeface="Cambria Math" panose="02040503050406030204" pitchFamily="18" charset="0"/>
                      </a:rPr>
                      <m:t>：</m:t>
                    </m:r>
                    <m:sSup>
                      <m:sSupPr>
                        <m:ctrlPr>
                          <a:rPr lang="ja-JP" altLang="ja-JP" i="1">
                            <a:effectLst/>
                            <a:latin typeface="Cambria Math" panose="02040503050406030204" pitchFamily="18" charset="0"/>
                            <a:ea typeface="Cambria Math" panose="02040503050406030204" pitchFamily="18" charset="0"/>
                          </a:rPr>
                        </m:ctrlPr>
                      </m:sSup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𝑄</m:t>
                        </m:r>
                      </m:sup>
                    </m:sSup>
                  </m:oMath>
                </a14:m>
                <a:r>
                  <a:rPr lang="en-US" altLang="ja-JP" dirty="0">
                    <a:effectLst/>
                    <a:latin typeface="Century" panose="02040604050505020304" pitchFamily="18" charset="0"/>
                    <a:ea typeface="ＭＳ 明朝" panose="02020609040205080304" pitchFamily="17" charset="-128"/>
                    <a:cs typeface="Times New Roman" panose="02020603050405020304" pitchFamily="18" charset="0"/>
                  </a:rPr>
                  <a:t>, </a:t>
                </a:r>
                <a14:m>
                  <m:oMath xmlns:m="http://schemas.openxmlformats.org/officeDocument/2006/math">
                    <m:sSup>
                      <m:sSupPr>
                        <m:ctrlPr>
                          <a:rPr lang="ja-JP" altLang="ja-JP" i="1">
                            <a:effectLst/>
                            <a:latin typeface="Cambria Math" panose="02040503050406030204" pitchFamily="18" charset="0"/>
                            <a:ea typeface="Cambria Math" panose="02040503050406030204" pitchFamily="18" charset="0"/>
                          </a:rPr>
                        </m:ctrlPr>
                      </m:sSup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𝐻</m:t>
                        </m:r>
                      </m:sup>
                    </m:sSup>
                  </m:oMath>
                </a14:m>
                <a:endParaRPr lang="en-US" altLang="ja-JP"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費用は生産量に応じてかか</a:t>
                </a:r>
                <a:r>
                  <a:rPr lang="ja-JP" altLang="en-US" dirty="0">
                    <a:latin typeface="Century" panose="02040604050505020304" pitchFamily="18" charset="0"/>
                    <a:ea typeface="ＭＳ 明朝" panose="02020609040205080304" pitchFamily="17" charset="-128"/>
                    <a:cs typeface="Times New Roman" panose="02020603050405020304" pitchFamily="18" charset="0"/>
                  </a:rPr>
                  <a:t>り</a:t>
                </a:r>
                <a:r>
                  <a:rPr lang="ja-JP" altLang="en-US" dirty="0">
                    <a:effectLst/>
                    <a:latin typeface="Century" panose="02040604050505020304" pitchFamily="18" charset="0"/>
                    <a:ea typeface="ＭＳ 明朝" panose="02020609040205080304" pitchFamily="17" charset="-128"/>
                    <a:cs typeface="Times New Roman" panose="02020603050405020304" pitchFamily="18" charset="0"/>
                  </a:rPr>
                  <a:t>両者</a:t>
                </a:r>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同じと</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𝐶</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𝑄</m:t>
                        </m:r>
                      </m:sub>
                    </m:s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=20</m:t>
                    </m:r>
                    <m:sSup>
                      <m:sSupPr>
                        <m:ctrlPr>
                          <a:rPr lang="ja-JP" altLang="ja-JP" i="1">
                            <a:effectLst/>
                            <a:latin typeface="Cambria Math" panose="02040503050406030204" pitchFamily="18" charset="0"/>
                            <a:ea typeface="Cambria Math" panose="02040503050406030204" pitchFamily="18" charset="0"/>
                          </a:rPr>
                        </m:ctrlPr>
                      </m:sSup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𝑄</m:t>
                        </m:r>
                      </m:sup>
                    </m:sSup>
                  </m:oMath>
                </a14:m>
                <a:r>
                  <a:rPr lang="en-US" altLang="ja-JP" dirty="0">
                    <a:effectLst/>
                    <a:latin typeface="Century" panose="02040604050505020304" pitchFamily="18" charset="0"/>
                    <a:ea typeface="ＭＳ 明朝" panose="02020609040205080304" pitchFamily="17" charset="-128"/>
                    <a:cs typeface="Times New Roman" panose="02020603050405020304" pitchFamily="18" charset="0"/>
                  </a:rPr>
                  <a:t>,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𝐶</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𝐻</m:t>
                        </m:r>
                      </m:sub>
                    </m:s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=20</m:t>
                    </m:r>
                    <m:sSup>
                      <m:sSupPr>
                        <m:ctrlPr>
                          <a:rPr lang="ja-JP" altLang="ja-JP" i="1">
                            <a:effectLst/>
                            <a:latin typeface="Cambria Math" panose="02040503050406030204" pitchFamily="18" charset="0"/>
                            <a:ea typeface="Cambria Math" panose="02040503050406030204" pitchFamily="18" charset="0"/>
                          </a:rPr>
                        </m:ctrlPr>
                      </m:sSup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𝐻</m:t>
                        </m:r>
                      </m:sup>
                    </m:sSup>
                  </m:oMath>
                </a14:m>
                <a:endParaRPr lang="en-US" altLang="ja-JP"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両社の製品は同質、米国市場の需要関数</a:t>
                </a:r>
                <a14:m>
                  <m:oMath xmlns:m="http://schemas.openxmlformats.org/officeDocument/2006/math">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𝐷</m:t>
                    </m:r>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𝑃</m:t>
                    </m:r>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+500</m:t>
                    </m:r>
                  </m:oMath>
                </a14:m>
                <a:endParaRPr kumimoji="1" lang="en-US" altLang="ja-JP" dirty="0"/>
              </a:p>
              <a:p>
                <a:pPr indent="133350" algn="just"/>
                <a:r>
                  <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rPr>
                  <a:t>クアルコムの利潤（</a:t>
                </a:r>
                <a14:m>
                  <m:oMath xmlns:m="http://schemas.openxmlformats.org/officeDocument/2006/math">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𝜋</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oMath>
                </a14:m>
                <a:r>
                  <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rPr>
                  <a:t>）収入—</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費用</a:t>
                </a:r>
                <a:endParaRPr lang="en-US"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en-US" altLang="ja-JP" kern="100" dirty="0">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14:m>
                  <m:oMath xmlns:m="http://schemas.openxmlformats.org/officeDocument/2006/math">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𝜋</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𝑃</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−20</m:t>
                    </m:r>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oMath>
                </a14:m>
                <a:endParaRPr lang="en-US"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rPr>
                  <a:t>数量を価格に対応させた逆需要関数は、需要を供給に置換</a:t>
                </a:r>
                <a:r>
                  <a:rPr lang="en-US" altLang="ja-JP" kern="100"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14:m>
                  <m:oMath xmlns:m="http://schemas.openxmlformats.org/officeDocument/2006/math">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𝐷</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𝑌</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oMath>
                </a14:m>
                <a:endParaRPr lang="en-US" altLang="ja-JP" i="1" kern="100" dirty="0">
                  <a:effectLst/>
                  <a:latin typeface="Cambria Math" panose="02040503050406030204" pitchFamily="18" charset="0"/>
                  <a:ea typeface="ＭＳ 明朝" panose="02020609040205080304" pitchFamily="17" charset="-128"/>
                  <a:cs typeface="Times New Roman" panose="02020603050405020304" pitchFamily="18" charset="0"/>
                </a:endParaRPr>
              </a:p>
              <a:p>
                <a:pPr indent="0" algn="just">
                  <a:buNone/>
                </a:pPr>
                <a:r>
                  <a:rPr lang="en-US" altLang="ja-JP" kern="100" dirty="0">
                    <a:effectLst/>
                    <a:ea typeface="ＭＳ 明朝" panose="02020609040205080304" pitchFamily="17" charset="-128"/>
                    <a:cs typeface="Times New Roman" panose="02020603050405020304" pitchFamily="18" charset="0"/>
                    <a:sym typeface="Wingdings" panose="05000000000000000000" pitchFamily="2" charset="2"/>
                  </a:rPr>
                  <a:t></a:t>
                </a:r>
                <a14:m>
                  <m:oMath xmlns:m="http://schemas.openxmlformats.org/officeDocument/2006/math">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𝑃</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d>
                      <m:d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e>
                    </m:d>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+500</m:t>
                    </m:r>
                  </m:oMath>
                </a14:m>
                <a:endParaRPr lang="en-US" altLang="ja-JP" kern="100" dirty="0">
                  <a:effectLst/>
                  <a:ea typeface="ＭＳ 明朝" panose="02020609040205080304" pitchFamily="17" charset="-128"/>
                  <a:cs typeface="Times New Roman" panose="02020603050405020304" pitchFamily="18" charset="0"/>
                </a:endParaRPr>
              </a:p>
              <a:p>
                <a:pPr indent="0" algn="just">
                  <a:buNone/>
                </a:pPr>
                <a:r>
                  <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rPr>
                  <a:t>これを利潤に代入すると、</a:t>
                </a:r>
                <a:endParaRPr lang="en-US"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14:m>
                  <m:oMathPara xmlns:m="http://schemas.openxmlformats.org/officeDocument/2006/math">
                    <m:oMathParaPr>
                      <m:jc m:val="centerGroup"/>
                    </m:oMathParaPr>
                    <m:oMath xmlns:m="http://schemas.openxmlformats.org/officeDocument/2006/math">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𝜋</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d>
                        <m:dPr>
                          <m:begChr m:val="{"/>
                          <m:endChr m:val="}"/>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d>
                            <m:d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e>
                          </m:d>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+500</m:t>
                          </m:r>
                        </m:e>
                      </m:d>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−20</m:t>
                      </m:r>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2</m:t>
                          </m:r>
                        </m:sup>
                      </m:s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+480</m:t>
                      </m:r>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oMath>
                  </m:oMathPara>
                </a14:m>
                <a:endParaRPr lang="en-US" altLang="ja-JP" i="1" kern="100" dirty="0">
                  <a:effectLst/>
                  <a:latin typeface="Cambria Math" panose="02040503050406030204" pitchFamily="18" charset="0"/>
                  <a:ea typeface="Cambria Math" panose="02040503050406030204" pitchFamily="18" charset="0"/>
                  <a:cs typeface="Times New Roman" panose="02020603050405020304" pitchFamily="18" charset="0"/>
                </a:endParaRPr>
              </a:p>
              <a:p>
                <a:r>
                  <a:rPr kumimoji="1" lang="ja-JP" altLang="en-US" dirty="0"/>
                  <a:t>ファーウェイの利潤も同様に</a:t>
                </a:r>
                <a:endParaRPr kumimoji="1" lang="en-US" altLang="ja-JP" dirty="0"/>
              </a:p>
              <a:p>
                <a14:m>
                  <m:oMath xmlns:m="http://schemas.openxmlformats.org/officeDocument/2006/math">
                    <m:sSup>
                      <m:sSupPr>
                        <m:ctrlPr>
                          <a:rPr lang="ja-JP" altLang="ja-JP"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𝜋</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2</m:t>
                        </m:r>
                      </m:sup>
                    </m:s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+480</m:t>
                    </m:r>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oMath>
                </a14:m>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en-US" altLang="ja-JP" dirty="0"/>
              </a:p>
            </p:txBody>
          </p:sp>
        </mc:Choice>
        <mc:Fallback xmlns="">
          <p:sp>
            <p:nvSpPr>
              <p:cNvPr id="4" name="コンテンツ プレースホルダー 3">
                <a:extLst>
                  <a:ext uri="{FF2B5EF4-FFF2-40B4-BE49-F238E27FC236}">
                    <a16:creationId xmlns:a16="http://schemas.microsoft.com/office/drawing/2014/main" id="{B57B0212-FA40-F007-4067-E1C8F9F3F9D4}"/>
                  </a:ext>
                </a:extLst>
              </p:cNvPr>
              <p:cNvSpPr>
                <a:spLocks noGrp="1" noRot="1" noChangeAspect="1" noMove="1" noResize="1" noEditPoints="1" noAdjustHandles="1" noChangeArrowheads="1" noChangeShapeType="1" noTextEdit="1"/>
              </p:cNvSpPr>
              <p:nvPr>
                <p:ph sz="half" idx="2"/>
              </p:nvPr>
            </p:nvSpPr>
            <p:spPr>
              <a:xfrm>
                <a:off x="6096000" y="996950"/>
                <a:ext cx="5911850" cy="5740400"/>
              </a:xfrm>
              <a:blipFill>
                <a:blip r:embed="rId2"/>
                <a:stretch>
                  <a:fillRect l="-1340" t="-2976" r="-154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2575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628147-A86F-428D-4BF0-7E7715C0907A}"/>
              </a:ext>
            </a:extLst>
          </p:cNvPr>
          <p:cNvSpPr>
            <a:spLocks noGrp="1"/>
          </p:cNvSpPr>
          <p:nvPr>
            <p:ph type="title"/>
          </p:nvPr>
        </p:nvSpPr>
        <p:spPr/>
        <p:txBody>
          <a:bodyPr/>
          <a:lstStyle/>
          <a:p>
            <a:endParaRPr kumimoji="1" lang="ja-JP" altLang="en-US"/>
          </a:p>
        </p:txBody>
      </p:sp>
      <p:pic>
        <p:nvPicPr>
          <p:cNvPr id="4" name="コンテンツ プレースホルダー 3">
            <a:extLst>
              <a:ext uri="{FF2B5EF4-FFF2-40B4-BE49-F238E27FC236}">
                <a16:creationId xmlns:a16="http://schemas.microsoft.com/office/drawing/2014/main" id="{96E8F784-AB7C-96A7-AF8F-AEED7C843254}"/>
              </a:ext>
            </a:extLst>
          </p:cNvPr>
          <p:cNvPicPr>
            <a:picLocks noGrp="1" noChangeAspect="1"/>
          </p:cNvPicPr>
          <p:nvPr>
            <p:ph idx="1"/>
          </p:nvPr>
        </p:nvPicPr>
        <p:blipFill>
          <a:blip r:embed="rId2"/>
          <a:stretch>
            <a:fillRect/>
          </a:stretch>
        </p:blipFill>
        <p:spPr>
          <a:xfrm>
            <a:off x="1186830" y="604838"/>
            <a:ext cx="9985417" cy="5948363"/>
          </a:xfrm>
          <a:prstGeom prst="rect">
            <a:avLst/>
          </a:prstGeom>
        </p:spPr>
      </p:pic>
    </p:spTree>
    <p:extLst>
      <p:ext uri="{BB962C8B-B14F-4D97-AF65-F5344CB8AC3E}">
        <p14:creationId xmlns:p14="http://schemas.microsoft.com/office/powerpoint/2010/main" val="283919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DB1B5070-F694-3AA1-A1F1-F7A23A31B1FD}"/>
              </a:ext>
            </a:extLst>
          </p:cNvPr>
          <p:cNvPicPr>
            <a:picLocks noGrp="1" noChangeAspect="1"/>
          </p:cNvPicPr>
          <p:nvPr>
            <p:ph sz="half" idx="2"/>
          </p:nvPr>
        </p:nvPicPr>
        <p:blipFill>
          <a:blip r:embed="rId3"/>
          <a:stretch>
            <a:fillRect/>
          </a:stretch>
        </p:blipFill>
        <p:spPr>
          <a:xfrm>
            <a:off x="5832140" y="698500"/>
            <a:ext cx="6620209" cy="5426401"/>
          </a:xfrm>
          <a:prstGeom prst="rect">
            <a:avLst/>
          </a:prstGeom>
        </p:spPr>
      </p:pic>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4906BE8-EE8D-00E9-5D47-0CA1B723342E}"/>
                  </a:ext>
                </a:extLst>
              </p:cNvPr>
              <p:cNvSpPr>
                <a:spLocks noGrp="1"/>
              </p:cNvSpPr>
              <p:nvPr>
                <p:ph sz="half" idx="1"/>
              </p:nvPr>
            </p:nvSpPr>
            <p:spPr>
              <a:xfrm>
                <a:off x="158750" y="596900"/>
                <a:ext cx="5835650" cy="6134100"/>
              </a:xfrm>
            </p:spPr>
            <p:txBody>
              <a:bodyPr>
                <a:noAutofit/>
              </a:bodyPr>
              <a:lstStyle/>
              <a:p>
                <a:pPr algn="just"/>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利潤を最大化する供給量は自社の供給量で偏微分し</a:t>
                </a:r>
              </a:p>
              <a:p>
                <a:pPr algn="just"/>
                <a14:m>
                  <m:oMath xmlns:m="http://schemas.openxmlformats.org/officeDocument/2006/math">
                    <m:f>
                      <m:f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𝜋</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num>
                      <m:den>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den>
                    </m:f>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=−2</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+480</m:t>
                    </m:r>
                  </m:oMath>
                </a14:m>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14:m>
                  <m:oMath xmlns:m="http://schemas.openxmlformats.org/officeDocument/2006/math">
                    <m:f>
                      <m:f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𝜋</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num>
                      <m:den>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den>
                    </m:f>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=−2</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+480</m:t>
                    </m:r>
                  </m:oMath>
                </a14:m>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利潤最大化する供給量はこれ以上供給増やしても利潤が増えない水準</a:t>
                </a:r>
                <a:r>
                  <a:rPr lang="ja-JP" altLang="en-US" sz="2400" kern="100" dirty="0">
                    <a:effectLst/>
                    <a:latin typeface="Century" panose="02040604050505020304" pitchFamily="18" charset="0"/>
                    <a:ea typeface="ＭＳ 明朝" panose="02020609040205080304" pitchFamily="17" charset="-128"/>
                    <a:cs typeface="Times New Roman" panose="02020603050405020304" pitchFamily="18" charset="0"/>
                  </a:rPr>
                  <a:t>、</a:t>
                </a:r>
                <a14:m>
                  <m:oMath xmlns:m="http://schemas.openxmlformats.org/officeDocument/2006/math">
                    <m:r>
                      <a:rPr lang="ja-JP" altLang="en-US" sz="2400" i="1" kern="100" dirty="0">
                        <a:latin typeface="Cambria Math" panose="02040503050406030204" pitchFamily="18" charset="0"/>
                        <a:ea typeface="Cambria Math" panose="02040503050406030204" pitchFamily="18" charset="0"/>
                        <a:cs typeface="Times New Roman" panose="02020603050405020304" pitchFamily="18" charset="0"/>
                      </a:rPr>
                      <m:t>つまり</m:t>
                    </m:r>
                    <m:f>
                      <m:f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𝜋</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num>
                      <m:den>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den>
                    </m:f>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=0</m:t>
                    </m:r>
                    <m:r>
                      <a:rPr lang="ja-JP"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𝜋</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num>
                      <m:den>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den>
                    </m:f>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=0</m:t>
                    </m:r>
                  </m:oMath>
                </a14:m>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となる供給量</a:t>
                </a:r>
              </a:p>
              <a:p>
                <a:pPr marL="0" indent="0" algn="just">
                  <a:buNone/>
                </a:pPr>
                <a:r>
                  <a:rPr lang="en-US" altLang="ja-JP" sz="2400" kern="100" dirty="0">
                    <a:effectLst/>
                    <a:ea typeface="Cambria Math" panose="02040503050406030204" pitchFamily="18" charset="0"/>
                    <a:cs typeface="Times New Roman" panose="02020603050405020304" pitchFamily="18" charset="0"/>
                    <a:sym typeface="Wingdings" panose="05000000000000000000" pitchFamily="2" charset="2"/>
                  </a:rPr>
                  <a:t></a:t>
                </a:r>
                <a14:m>
                  <m:oMath xmlns:m="http://schemas.openxmlformats.org/officeDocument/2006/math">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2</m:t>
                        </m:r>
                      </m:den>
                    </m:f>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+240</m:t>
                    </m:r>
                    <m:r>
                      <a:rPr lang="en-US" altLang="ja-JP" sz="2400" b="0" i="1" kern="100" smtClean="0">
                        <a:effectLst/>
                        <a:latin typeface="Cambria Math" panose="02040503050406030204" pitchFamily="18" charset="0"/>
                        <a:ea typeface="ＭＳ 明朝" panose="02020609040205080304" pitchFamily="17" charset="-128"/>
                        <a:cs typeface="Times New Roman" panose="02020603050405020304" pitchFamily="18" charset="0"/>
                      </a:rPr>
                      <m:t> ,    </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2</m:t>
                        </m:r>
                      </m:den>
                    </m:f>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+240</m:t>
                    </m:r>
                  </m:oMath>
                </a14:m>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自らの利潤最大化する供給量は相手の供給量に依存</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反応関数と</a:t>
                </a:r>
                <a:r>
                  <a:rPr lang="ja-JP" altLang="en-US" sz="2400" dirty="0">
                    <a:latin typeface="Century" panose="02040604050505020304" pitchFamily="18" charset="0"/>
                    <a:ea typeface="ＭＳ 明朝" panose="02020609040205080304" pitchFamily="17" charset="-128"/>
                    <a:cs typeface="Times New Roman" panose="02020603050405020304" pitchFamily="18" charset="0"/>
                  </a:rPr>
                  <a:t>も</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呼</a:t>
                </a:r>
                <a:r>
                  <a:rPr lang="ja-JP" altLang="en-US" sz="2400" dirty="0">
                    <a:effectLst/>
                    <a:latin typeface="Century" panose="02040604050505020304" pitchFamily="18" charset="0"/>
                    <a:ea typeface="ＭＳ 明朝" panose="02020609040205080304" pitchFamily="17" charset="-128"/>
                    <a:cs typeface="Times New Roman" panose="02020603050405020304" pitchFamily="18" charset="0"/>
                  </a:rPr>
                  <a:t>ぶ</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a:t>
                </a:r>
                <a14:m>
                  <m:oMath xmlns:m="http://schemas.openxmlformats.org/officeDocument/2006/math">
                    <m:sSup>
                      <m:sSupPr>
                        <m:ctrlPr>
                          <a:rPr lang="ja-JP" altLang="ja-JP" sz="2400" i="1">
                            <a:effectLst/>
                            <a:latin typeface="Cambria Math" panose="02040503050406030204" pitchFamily="18" charset="0"/>
                            <a:ea typeface="Cambria Math" panose="02040503050406030204" pitchFamily="18" charset="0"/>
                          </a:rPr>
                        </m:ctrlPr>
                      </m:sSup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𝑄</m:t>
                        </m:r>
                      </m:sup>
                    </m:s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400" i="1">
                            <a:effectLst/>
                            <a:latin typeface="Cambria Math" panose="02040503050406030204" pitchFamily="18" charset="0"/>
                            <a:ea typeface="Cambria Math" panose="02040503050406030204" pitchFamily="18" charset="0"/>
                          </a:rPr>
                        </m:ctrlPr>
                      </m:sSup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𝑅</m:t>
                        </m:r>
                      </m:e>
                      <m: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𝑄</m:t>
                        </m:r>
                      </m:sup>
                    </m:sSup>
                  </m:oMath>
                </a14:m>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a:t>
                </a:r>
                <a14:m>
                  <m:oMath xmlns:m="http://schemas.openxmlformats.org/officeDocument/2006/math">
                    <m:sSup>
                      <m:sSupPr>
                        <m:ctrlPr>
                          <a:rPr lang="ja-JP" altLang="ja-JP" sz="2400" i="1">
                            <a:effectLst/>
                            <a:latin typeface="Cambria Math" panose="02040503050406030204" pitchFamily="18" charset="0"/>
                            <a:ea typeface="Cambria Math" panose="02040503050406030204" pitchFamily="18" charset="0"/>
                          </a:rPr>
                        </m:ctrlPr>
                      </m:sSup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𝐻</m:t>
                        </m:r>
                      </m:sup>
                    </m:s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400" i="1">
                            <a:effectLst/>
                            <a:latin typeface="Cambria Math" panose="02040503050406030204" pitchFamily="18" charset="0"/>
                            <a:ea typeface="Cambria Math" panose="02040503050406030204" pitchFamily="18" charset="0"/>
                          </a:rPr>
                        </m:ctrlPr>
                      </m:sSup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𝑅</m:t>
                        </m:r>
                      </m:e>
                      <m: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𝐻</m:t>
                        </m:r>
                      </m:sup>
                    </m:sSup>
                  </m:oMath>
                </a14:m>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と</a:t>
                </a:r>
                <a:r>
                  <a:rPr lang="ja-JP" altLang="en-US" sz="2400" dirty="0">
                    <a:latin typeface="Century" panose="02040604050505020304" pitchFamily="18" charset="0"/>
                    <a:ea typeface="ＭＳ 明朝" panose="02020609040205080304" pitchFamily="17" charset="-128"/>
                    <a:cs typeface="Times New Roman" panose="02020603050405020304" pitchFamily="18" charset="0"/>
                  </a:rPr>
                  <a:t>置換（図</a:t>
                </a:r>
                <a:r>
                  <a:rPr lang="en-US" altLang="ja-JP" sz="2400" dirty="0">
                    <a:latin typeface="Century" panose="02040604050505020304" pitchFamily="18" charset="0"/>
                    <a:ea typeface="ＭＳ 明朝" panose="02020609040205080304" pitchFamily="17" charset="-128"/>
                    <a:cs typeface="Times New Roman" panose="02020603050405020304" pitchFamily="18" charset="0"/>
                  </a:rPr>
                  <a:t>9</a:t>
                </a:r>
                <a:r>
                  <a:rPr lang="ja-JP" altLang="en-US" sz="24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2400" dirty="0">
                    <a:latin typeface="Century" panose="02040604050505020304" pitchFamily="18" charset="0"/>
                    <a:ea typeface="ＭＳ 明朝" panose="02020609040205080304" pitchFamily="17" charset="-128"/>
                    <a:cs typeface="Times New Roman" panose="02020603050405020304" pitchFamily="18" charset="0"/>
                  </a:rPr>
                  <a:t>7</a:t>
                </a:r>
                <a:r>
                  <a:rPr lang="ja-JP" altLang="en-US" sz="2400" dirty="0">
                    <a:latin typeface="Century" panose="02040604050505020304" pitchFamily="18" charset="0"/>
                    <a:ea typeface="ＭＳ 明朝" panose="02020609040205080304" pitchFamily="17" charset="-128"/>
                    <a:cs typeface="Times New Roman" panose="02020603050405020304" pitchFamily="18" charset="0"/>
                  </a:rPr>
                  <a:t>）</a:t>
                </a:r>
                <a:endParaRPr lang="en-US" altLang="ja-JP" sz="24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均衡供給量は両社の反応関数を同時に満たす供給量</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図中の</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rPr>
                  <a:t>E</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点で決定</a:t>
                </a:r>
                <a:endParaRPr kumimoji="1" lang="ja-JP" altLang="en-US" sz="2400" dirty="0"/>
              </a:p>
            </p:txBody>
          </p:sp>
        </mc:Choice>
        <mc:Fallback xmlns="">
          <p:sp>
            <p:nvSpPr>
              <p:cNvPr id="3" name="コンテンツ プレースホルダー 2">
                <a:extLst>
                  <a:ext uri="{FF2B5EF4-FFF2-40B4-BE49-F238E27FC236}">
                    <a16:creationId xmlns:a16="http://schemas.microsoft.com/office/drawing/2014/main" id="{D4906BE8-EE8D-00E9-5D47-0CA1B723342E}"/>
                  </a:ext>
                </a:extLst>
              </p:cNvPr>
              <p:cNvSpPr>
                <a:spLocks noGrp="1" noRot="1" noChangeAspect="1" noMove="1" noResize="1" noEditPoints="1" noAdjustHandles="1" noChangeArrowheads="1" noChangeShapeType="1" noTextEdit="1"/>
              </p:cNvSpPr>
              <p:nvPr>
                <p:ph sz="half" idx="1"/>
              </p:nvPr>
            </p:nvSpPr>
            <p:spPr>
              <a:xfrm>
                <a:off x="158750" y="596900"/>
                <a:ext cx="5835650" cy="6134100"/>
              </a:xfrm>
              <a:blipFill>
                <a:blip r:embed="rId4"/>
                <a:stretch>
                  <a:fillRect l="-1567" t="-1392" r="-167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25827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ABF5DD6-C86F-BC3F-BAA7-3730E9EA087E}"/>
                  </a:ext>
                </a:extLst>
              </p:cNvPr>
              <p:cNvSpPr>
                <a:spLocks noGrp="1"/>
              </p:cNvSpPr>
              <p:nvPr>
                <p:ph sz="half" idx="1"/>
              </p:nvPr>
            </p:nvSpPr>
            <p:spPr>
              <a:xfrm>
                <a:off x="222250" y="127000"/>
                <a:ext cx="5873750" cy="6451600"/>
              </a:xfrm>
            </p:spPr>
            <p:txBody>
              <a:bodyPr>
                <a:noAutofit/>
              </a:bodyPr>
              <a:lstStyle/>
              <a:p>
                <a:pPr indent="133350" algn="just"/>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米国政府がファーウェイを排除するため関税（従量税</a:t>
                </a:r>
                <a14:m>
                  <m:oMath xmlns:m="http://schemas.openxmlformats.org/officeDocument/2006/math">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𝑡</m:t>
                    </m:r>
                  </m:oMath>
                </a14:m>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）をかけたとしよう</a:t>
                </a:r>
                <a:r>
                  <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ファーウェイの利潤と反応関数は次のように変化</a:t>
                </a:r>
              </a:p>
              <a:p>
                <a:pPr marL="0" indent="0" algn="just">
                  <a:buNone/>
                </a:pPr>
                <a14:m>
                  <m:oMathPara xmlns:m="http://schemas.openxmlformats.org/officeDocument/2006/math">
                    <m:oMathParaPr>
                      <m:jc m:val="centerGroup"/>
                    </m:oMathParaPr>
                    <m:oMath xmlns:m="http://schemas.openxmlformats.org/officeDocument/2006/math">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𝜋</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2</m:t>
                          </m:r>
                        </m:sup>
                      </m:s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+480</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𝑡</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oMath>
                  </m:oMathPara>
                </a14:m>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2</m:t>
                          </m:r>
                        </m:den>
                      </m:f>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+240−</m:t>
                      </m:r>
                      <m:f>
                        <m:f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2</m:t>
                          </m:r>
                        </m:den>
                      </m:f>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𝑡</m:t>
                      </m:r>
                    </m:oMath>
                  </m:oMathPara>
                </a14:m>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関税賦課は、破線で示すようにファーウェイの反応関数の切片を下方にシフトさせる</a:t>
                </a:r>
                <a:endPar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ファーウェイの米国市場向けの輸出は減少、クアルコムがシェアを増やす</a:t>
                </a:r>
                <a:endPar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en-US" altLang="ja-JP" sz="2400" kern="100" dirty="0">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ファーウェイの供給の減少幅（</a:t>
                </a:r>
                <a14:m>
                  <m:oMath xmlns:m="http://schemas.openxmlformats.org/officeDocument/2006/math">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oMath>
                </a14:m>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）がクアルコムの供給の増加幅（</a:t>
                </a:r>
                <a14:m>
                  <m:oMath xmlns:m="http://schemas.openxmlformats.org/officeDocument/2006/math">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oMath>
                </a14:m>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）より大、総供給は減少する</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例：</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関税</a:t>
                </a:r>
                <a14:m>
                  <m:oMath xmlns:m="http://schemas.openxmlformats.org/officeDocument/2006/math">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𝑡</m:t>
                    </m:r>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=60</m:t>
                    </m:r>
                  </m:oMath>
                </a14:m>
                <a:r>
                  <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クールノー均衡は</a:t>
                </a:r>
                <a14:m>
                  <m:oMath xmlns:m="http://schemas.openxmlformats.org/officeDocument/2006/math">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𝑄</m:t>
                        </m:r>
                      </m:sup>
                    </m:s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=180, </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𝑦</m:t>
                        </m:r>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e>
                      <m: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𝐻</m:t>
                        </m:r>
                      </m:sup>
                    </m:sSup>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=120</m:t>
                    </m:r>
                  </m:oMath>
                </a14:m>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、自由貿易時の総供給（</a:t>
                </a:r>
                <a14:m>
                  <m:oMath xmlns:m="http://schemas.openxmlformats.org/officeDocument/2006/math">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320</m:t>
                    </m:r>
                  </m:oMath>
                </a14:m>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）を下回る</a:t>
                </a:r>
              </a:p>
              <a:p>
                <a:pPr algn="just"/>
                <a:r>
                  <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85750" indent="-285750">
                  <a:buFont typeface="Arial" panose="020B0604020202020204" pitchFamily="34" charset="0"/>
                  <a:buChar char="•"/>
                </a:pPr>
                <a:endParaRPr kumimoji="1" lang="ja-JP" altLang="en-US" sz="2400" dirty="0"/>
              </a:p>
              <a:p>
                <a:endParaRPr kumimoji="1" lang="ja-JP" altLang="en-US" sz="2400" dirty="0"/>
              </a:p>
            </p:txBody>
          </p:sp>
        </mc:Choice>
        <mc:Fallback xmlns="">
          <p:sp>
            <p:nvSpPr>
              <p:cNvPr id="3" name="コンテンツ プレースホルダー 2">
                <a:extLst>
                  <a:ext uri="{FF2B5EF4-FFF2-40B4-BE49-F238E27FC236}">
                    <a16:creationId xmlns:a16="http://schemas.microsoft.com/office/drawing/2014/main" id="{1ABF5DD6-C86F-BC3F-BAA7-3730E9EA087E}"/>
                  </a:ext>
                </a:extLst>
              </p:cNvPr>
              <p:cNvSpPr>
                <a:spLocks noGrp="1" noRot="1" noChangeAspect="1" noMove="1" noResize="1" noEditPoints="1" noAdjustHandles="1" noChangeArrowheads="1" noChangeShapeType="1" noTextEdit="1"/>
              </p:cNvSpPr>
              <p:nvPr>
                <p:ph sz="half" idx="1"/>
              </p:nvPr>
            </p:nvSpPr>
            <p:spPr>
              <a:xfrm>
                <a:off x="222250" y="127000"/>
                <a:ext cx="5873750" cy="6451600"/>
              </a:xfrm>
              <a:blipFill>
                <a:blip r:embed="rId2"/>
                <a:stretch>
                  <a:fillRect l="-1556" t="-1323" r="-1556" b="-8696"/>
                </a:stretch>
              </a:blipFill>
            </p:spPr>
            <p:txBody>
              <a:bodyPr/>
              <a:lstStyle/>
              <a:p>
                <a:r>
                  <a:rPr lang="ja-JP" altLang="en-US">
                    <a:noFill/>
                  </a:rPr>
                  <a:t> </a:t>
                </a:r>
              </a:p>
            </p:txBody>
          </p:sp>
        </mc:Fallback>
      </mc:AlternateContent>
      <p:pic>
        <p:nvPicPr>
          <p:cNvPr id="5" name="コンテンツ プレースホルダー 4">
            <a:extLst>
              <a:ext uri="{FF2B5EF4-FFF2-40B4-BE49-F238E27FC236}">
                <a16:creationId xmlns:a16="http://schemas.microsoft.com/office/drawing/2014/main" id="{AEE05F6E-4CCC-24DA-827E-B8C7899BA831}"/>
              </a:ext>
            </a:extLst>
          </p:cNvPr>
          <p:cNvPicPr>
            <a:picLocks noGrp="1" noChangeAspect="1"/>
          </p:cNvPicPr>
          <p:nvPr>
            <p:ph sz="half" idx="2"/>
          </p:nvPr>
        </p:nvPicPr>
        <p:blipFill>
          <a:blip r:embed="rId3"/>
          <a:stretch>
            <a:fillRect/>
          </a:stretch>
        </p:blipFill>
        <p:spPr>
          <a:xfrm>
            <a:off x="6172200" y="1003814"/>
            <a:ext cx="6248400" cy="5120695"/>
          </a:xfrm>
          <a:prstGeom prst="rect">
            <a:avLst/>
          </a:prstGeom>
        </p:spPr>
      </p:pic>
    </p:spTree>
    <p:extLst>
      <p:ext uri="{BB962C8B-B14F-4D97-AF65-F5344CB8AC3E}">
        <p14:creationId xmlns:p14="http://schemas.microsoft.com/office/powerpoint/2010/main" val="1053171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2FF2CE-BB32-B24A-4EA3-554BCC1BCBC2}"/>
              </a:ext>
            </a:extLst>
          </p:cNvPr>
          <p:cNvSpPr>
            <a:spLocks noGrp="1"/>
          </p:cNvSpPr>
          <p:nvPr>
            <p:ph type="title"/>
          </p:nvPr>
        </p:nvSpPr>
        <p:spPr>
          <a:xfrm>
            <a:off x="1282700" y="0"/>
            <a:ext cx="10515600" cy="758825"/>
          </a:xfrm>
        </p:spPr>
        <p:txBody>
          <a:bodyPr/>
          <a:lstStyle/>
          <a:p>
            <a:r>
              <a:rPr kumimoji="1" lang="ja-JP" altLang="en-US" dirty="0"/>
              <a:t>寡占市場での関税の厚生効果</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2BB5019-7FEA-67DA-C329-BF857A14D5CD}"/>
                  </a:ext>
                </a:extLst>
              </p:cNvPr>
              <p:cNvSpPr>
                <a:spLocks noGrp="1"/>
              </p:cNvSpPr>
              <p:nvPr>
                <p:ph sz="half" idx="1"/>
              </p:nvPr>
            </p:nvSpPr>
            <p:spPr>
              <a:xfrm>
                <a:off x="124392" y="609601"/>
                <a:ext cx="6403408" cy="6096000"/>
              </a:xfrm>
            </p:spPr>
            <p:txBody>
              <a:bodyPr>
                <a:noAutofit/>
              </a:bodyPr>
              <a:lstStyle/>
              <a:p>
                <a:pPr marL="0" indent="0">
                  <a:buNone/>
                </a:pPr>
                <a:r>
                  <a:rPr kumimoji="1" lang="en-US" altLang="ja-JP" sz="2400" dirty="0"/>
                  <a:t>&lt;</a:t>
                </a:r>
                <a:r>
                  <a:rPr kumimoji="1" lang="ja-JP" altLang="en-US" sz="2400" dirty="0"/>
                  <a:t>自由貿易時</a:t>
                </a:r>
                <a:r>
                  <a:rPr kumimoji="1" lang="en-US" altLang="ja-JP" sz="2400" dirty="0"/>
                  <a:t>&gt;</a:t>
                </a:r>
              </a:p>
              <a:p>
                <a:r>
                  <a:rPr lang="en-US" altLang="ja-JP" sz="2400" dirty="0"/>
                  <a:t>CS</a:t>
                </a:r>
                <a:r>
                  <a:rPr lang="ja-JP" altLang="en-US" sz="2400" dirty="0"/>
                  <a:t>：</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国際価格</a:t>
                </a:r>
                <a14:m>
                  <m:oMath xmlns:m="http://schemas.openxmlformats.org/officeDocument/2006/math">
                    <m:sSup>
                      <m:sSupPr>
                        <m:ctrlPr>
                          <a:rPr lang="ja-JP" altLang="ja-JP" sz="2400" i="1">
                            <a:effectLst/>
                            <a:latin typeface="Cambria Math" panose="02040503050406030204" pitchFamily="18" charset="0"/>
                            <a:ea typeface="Cambria Math" panose="02040503050406030204" pitchFamily="18" charset="0"/>
                          </a:rPr>
                        </m:ctrlPr>
                      </m:sSup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𝑃</m:t>
                        </m:r>
                      </m:e>
                      <m: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sup>
                    </m:s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=180</m:t>
                    </m:r>
                  </m:oMath>
                </a14:m>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と需要曲線で囲まれた面積（</a:t>
                </a:r>
                <a14:m>
                  <m:oMath xmlns:m="http://schemas.openxmlformats.org/officeDocument/2006/math">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320×320÷2=51200</m:t>
                    </m:r>
                  </m:oMath>
                </a14:m>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rPr>
                  <a:t>PS:</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残余の需要に基づくクアルコムの供給量と単位当たり</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rPr>
                  <a:t>P*</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rPr>
                  <a:t>MC</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の利潤を掛け合わせた</a:t>
                </a:r>
                <a:r>
                  <a:rPr lang="ja-JP" altLang="en-US" sz="2400" dirty="0">
                    <a:effectLst/>
                    <a:latin typeface="Century" panose="02040604050505020304" pitchFamily="18" charset="0"/>
                    <a:ea typeface="ＭＳ 明朝" panose="02020609040205080304" pitchFamily="17" charset="-128"/>
                    <a:cs typeface="Times New Roman" panose="02020603050405020304" pitchFamily="18" charset="0"/>
                  </a:rPr>
                  <a:t>斜線</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面積（</a:t>
                </a:r>
                <a14:m>
                  <m:oMath xmlns:m="http://schemas.openxmlformats.org/officeDocument/2006/math">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160×160=25600</m:t>
                    </m:r>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m:t>
                    </m:r>
                  </m:oMath>
                </a14:m>
                <a:endParaRPr lang="en-US" altLang="ja-JP" sz="2400" b="0" dirty="0">
                  <a:effectLst/>
                  <a:latin typeface="Century" panose="02040604050505020304" pitchFamily="18" charset="0"/>
                  <a:ea typeface="ＭＳ 明朝" panose="02020609040205080304" pitchFamily="17" charset="-128"/>
                  <a:cs typeface="Times New Roman" panose="02020603050405020304" pitchFamily="18" charset="0"/>
                </a:endParaRPr>
              </a:p>
              <a:p>
                <a:r>
                  <a:rPr kumimoji="1" lang="en-US" altLang="ja-JP" sz="2400" dirty="0"/>
                  <a:t>TS</a:t>
                </a:r>
                <a:r>
                  <a:rPr lang="ja-JP" altLang="en-US" sz="2400" dirty="0"/>
                  <a:t>＝</a:t>
                </a:r>
                <a:r>
                  <a:rPr lang="en-US" altLang="ja-JP" sz="2400" dirty="0"/>
                  <a:t>CS</a:t>
                </a:r>
                <a:r>
                  <a:rPr lang="ja-JP" altLang="en-US" sz="2400" dirty="0"/>
                  <a:t>＋</a:t>
                </a:r>
                <a:r>
                  <a:rPr lang="en-US" altLang="ja-JP" sz="2400" dirty="0"/>
                  <a:t>PS</a:t>
                </a:r>
                <a:r>
                  <a:rPr lang="ja-JP" altLang="en-US" sz="2400" dirty="0"/>
                  <a:t>＝</a:t>
                </a:r>
                <a:r>
                  <a:rPr lang="en-US" altLang="ja-JP" sz="2400" dirty="0"/>
                  <a:t>76800</a:t>
                </a:r>
              </a:p>
              <a:p>
                <a:pPr marL="0" indent="0">
                  <a:buNone/>
                </a:pPr>
                <a:r>
                  <a:rPr lang="en-US" altLang="ja-JP" sz="2400" dirty="0"/>
                  <a:t>&lt;</a:t>
                </a:r>
                <a:r>
                  <a:rPr lang="ja-JP" altLang="en-US" sz="2400" dirty="0"/>
                  <a:t>関税賦課後</a:t>
                </a:r>
                <a:r>
                  <a:rPr lang="en-US" altLang="ja-JP" sz="2400" dirty="0"/>
                  <a:t>&gt;</a:t>
                </a:r>
              </a:p>
              <a:p>
                <a:r>
                  <a:rPr lang="ja-JP" altLang="en-US" sz="2400" dirty="0">
                    <a:latin typeface="Century" panose="02040604050505020304" pitchFamily="18" charset="0"/>
                    <a:ea typeface="ＭＳ 明朝" panose="02020609040205080304" pitchFamily="17" charset="-128"/>
                    <a:cs typeface="Times New Roman" panose="02020603050405020304" pitchFamily="18" charset="0"/>
                  </a:rPr>
                  <a:t>総</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供給が減少</a:t>
                </a:r>
                <a:r>
                  <a:rPr lang="ja-JP" altLang="en-US" sz="2400" dirty="0">
                    <a:effectLst/>
                    <a:latin typeface="Century" panose="02040604050505020304" pitchFamily="18" charset="0"/>
                    <a:ea typeface="ＭＳ 明朝" panose="02020609040205080304" pitchFamily="17" charset="-128"/>
                    <a:cs typeface="Times New Roman" panose="02020603050405020304" pitchFamily="18" charset="0"/>
                  </a:rPr>
                  <a:t>し、</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価格は</a:t>
                </a:r>
                <a14:m>
                  <m:oMath xmlns:m="http://schemas.openxmlformats.org/officeDocument/2006/math">
                    <m:sSup>
                      <m:sSupPr>
                        <m:ctrlPr>
                          <a:rPr lang="ja-JP" altLang="ja-JP" sz="2400" i="1">
                            <a:effectLst/>
                            <a:latin typeface="Cambria Math" panose="02040503050406030204" pitchFamily="18" charset="0"/>
                            <a:ea typeface="Cambria Math" panose="02040503050406030204" pitchFamily="18" charset="0"/>
                          </a:rPr>
                        </m:ctrlPr>
                      </m:sSup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𝑃</m:t>
                        </m:r>
                      </m:e>
                      <m: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sup>
                    </m:s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=200</m:t>
                    </m:r>
                  </m:oMath>
                </a14:m>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に上昇</a:t>
                </a:r>
                <a:endParaRPr lang="en-US" altLang="ja-JP" sz="2400" dirty="0">
                  <a:latin typeface="Century" panose="02040604050505020304" pitchFamily="18" charset="0"/>
                  <a:ea typeface="ＭＳ 明朝" panose="02020609040205080304" pitchFamily="17" charset="-128"/>
                  <a:cs typeface="Times New Roman" panose="02020603050405020304" pitchFamily="18" charset="0"/>
                </a:endParaRPr>
              </a:p>
              <a:p>
                <a:r>
                  <a:rPr lang="en-US" altLang="ja-JP" sz="2400" dirty="0">
                    <a:latin typeface="Century" panose="02040604050505020304" pitchFamily="18" charset="0"/>
                    <a:ea typeface="ＭＳ 明朝" panose="02020609040205080304" pitchFamily="17" charset="-128"/>
                    <a:cs typeface="Times New Roman" panose="02020603050405020304" pitchFamily="18" charset="0"/>
                  </a:rPr>
                  <a:t>CS</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減少（</a:t>
                </a:r>
                <a14:m>
                  <m:oMath xmlns:m="http://schemas.openxmlformats.org/officeDocument/2006/math">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300×300÷2=45000</m:t>
                    </m:r>
                  </m:oMath>
                </a14:m>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2400" dirty="0">
                  <a:latin typeface="Century" panose="02040604050505020304" pitchFamily="18" charset="0"/>
                  <a:ea typeface="ＭＳ 明朝" panose="02020609040205080304" pitchFamily="17" charset="-128"/>
                  <a:cs typeface="Times New Roman" panose="02020603050405020304" pitchFamily="18" charset="0"/>
                </a:endParaRPr>
              </a:p>
              <a:p>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rPr>
                  <a:t>PS</a:t>
                </a:r>
                <a:r>
                  <a:rPr lang="ja-JP" altLang="en-US" sz="2400" dirty="0">
                    <a:latin typeface="Century" panose="02040604050505020304" pitchFamily="18" charset="0"/>
                    <a:ea typeface="ＭＳ 明朝" panose="02020609040205080304" pitchFamily="17" charset="-128"/>
                    <a:cs typeface="Times New Roman" panose="02020603050405020304" pitchFamily="18" charset="0"/>
                  </a:rPr>
                  <a:t>増加</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a:t>
                </a:r>
                <a14:m>
                  <m:oMath xmlns:m="http://schemas.openxmlformats.org/officeDocument/2006/math">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180×180=32400</m:t>
                    </m:r>
                  </m:oMath>
                </a14:m>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2400" dirty="0">
                    <a:effectLst/>
                    <a:latin typeface="Century" panose="02040604050505020304" pitchFamily="18" charset="0"/>
                    <a:ea typeface="ＭＳ 明朝" panose="02020609040205080304" pitchFamily="17" charset="-128"/>
                    <a:cs typeface="Times New Roman" panose="02020603050405020304" pitchFamily="18" charset="0"/>
                  </a:rPr>
                  <a:t>太枠</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部分</a:t>
                </a:r>
                <a:r>
                  <a:rPr lang="ja-JP" altLang="en-US" sz="2400" dirty="0">
                    <a:effectLst/>
                    <a:latin typeface="Century" panose="02040604050505020304" pitchFamily="18" charset="0"/>
                    <a:ea typeface="ＭＳ 明朝" panose="02020609040205080304" pitchFamily="17" charset="-128"/>
                    <a:cs typeface="Times New Roman" panose="02020603050405020304" pitchFamily="18" charset="0"/>
                  </a:rPr>
                  <a:t>が</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4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利益移転効果</a:t>
                </a:r>
                <a:r>
                  <a:rPr lang="ja-JP" altLang="en-US" sz="24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a:t>
                </a:r>
                <a:r>
                  <a:rPr lang="ja-JP" altLang="ja-JP" sz="2400" dirty="0">
                    <a:effectLst/>
                    <a:highlight>
                      <a:srgbClr val="FFFF00"/>
                    </a:highlight>
                    <a:ea typeface="ＭＳ Ｐゴシック" panose="020B0600070205080204" pitchFamily="50" charset="-128"/>
                    <a:cs typeface="Times New Roman" panose="02020603050405020304" pitchFamily="18" charset="0"/>
                  </a:rPr>
                  <a:t>レントシフティング</a:t>
                </a:r>
                <a:r>
                  <a:rPr lang="ja-JP" altLang="ja-JP" sz="24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関税収入（</a:t>
                </a:r>
                <a14:m>
                  <m:oMath xmlns:m="http://schemas.openxmlformats.org/officeDocument/2006/math">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60×120=7200</m:t>
                    </m:r>
                  </m:oMath>
                </a14:m>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2400" dirty="0">
                    <a:effectLst/>
                    <a:latin typeface="Century" panose="02040604050505020304" pitchFamily="18" charset="0"/>
                    <a:ea typeface="ＭＳ 明朝" panose="02020609040205080304" pitchFamily="17" charset="-128"/>
                    <a:cs typeface="Times New Roman" panose="02020603050405020304" pitchFamily="18" charset="0"/>
                  </a:rPr>
                  <a:t>破線枠部分</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は交易条件効果</a:t>
                </a:r>
                <a:endParaRPr lang="en-US" altLang="ja-JP" sz="24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en-US" altLang="ja-JP" sz="2400" dirty="0">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rPr>
                  <a:t>TS</a:t>
                </a:r>
                <a:r>
                  <a:rPr lang="ja-JP" altLang="en-US" sz="2400" dirty="0">
                    <a:effectLst/>
                    <a:latin typeface="Century" panose="02040604050505020304" pitchFamily="18" charset="0"/>
                    <a:ea typeface="ＭＳ 明朝" panose="02020609040205080304" pitchFamily="17" charset="-128"/>
                    <a:cs typeface="Times New Roman" panose="02020603050405020304" pitchFamily="18" charset="0"/>
                  </a:rPr>
                  <a:t>増加</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a:t>
                </a:r>
                <a14:m>
                  <m:oMath xmlns:m="http://schemas.openxmlformats.org/officeDocument/2006/math">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84600</m:t>
                    </m:r>
                  </m:oMath>
                </a14:m>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a:t>
                </a:r>
                <a:endParaRPr kumimoji="1" lang="ja-JP" altLang="en-US" sz="2400" dirty="0"/>
              </a:p>
            </p:txBody>
          </p:sp>
        </mc:Choice>
        <mc:Fallback xmlns="">
          <p:sp>
            <p:nvSpPr>
              <p:cNvPr id="3" name="コンテンツ プレースホルダー 2">
                <a:extLst>
                  <a:ext uri="{FF2B5EF4-FFF2-40B4-BE49-F238E27FC236}">
                    <a16:creationId xmlns:a16="http://schemas.microsoft.com/office/drawing/2014/main" id="{B2BB5019-7FEA-67DA-C329-BF857A14D5CD}"/>
                  </a:ext>
                </a:extLst>
              </p:cNvPr>
              <p:cNvSpPr>
                <a:spLocks noGrp="1" noRot="1" noChangeAspect="1" noMove="1" noResize="1" noEditPoints="1" noAdjustHandles="1" noChangeArrowheads="1" noChangeShapeType="1" noTextEdit="1"/>
              </p:cNvSpPr>
              <p:nvPr>
                <p:ph sz="half" idx="1"/>
              </p:nvPr>
            </p:nvSpPr>
            <p:spPr>
              <a:xfrm>
                <a:off x="124392" y="609601"/>
                <a:ext cx="6403408" cy="6096000"/>
              </a:xfrm>
              <a:blipFill>
                <a:blip r:embed="rId2"/>
                <a:stretch>
                  <a:fillRect l="-1383" t="-1458" r="-988" b="-3542"/>
                </a:stretch>
              </a:blipFill>
            </p:spPr>
            <p:txBody>
              <a:bodyPr/>
              <a:lstStyle/>
              <a:p>
                <a:r>
                  <a:rPr lang="en-JP">
                    <a:noFill/>
                  </a:rPr>
                  <a:t> </a:t>
                </a:r>
              </a:p>
            </p:txBody>
          </p:sp>
        </mc:Fallback>
      </mc:AlternateContent>
      <p:pic>
        <p:nvPicPr>
          <p:cNvPr id="5" name="コンテンツ プレースホルダー 4">
            <a:extLst>
              <a:ext uri="{FF2B5EF4-FFF2-40B4-BE49-F238E27FC236}">
                <a16:creationId xmlns:a16="http://schemas.microsoft.com/office/drawing/2014/main" id="{D903199E-04C7-3597-EC33-EB0AEE41D441}"/>
              </a:ext>
            </a:extLst>
          </p:cNvPr>
          <p:cNvPicPr>
            <a:picLocks noGrp="1" noChangeAspect="1"/>
          </p:cNvPicPr>
          <p:nvPr>
            <p:ph sz="half" idx="2"/>
          </p:nvPr>
        </p:nvPicPr>
        <p:blipFill>
          <a:blip r:embed="rId3"/>
          <a:stretch>
            <a:fillRect/>
          </a:stretch>
        </p:blipFill>
        <p:spPr>
          <a:xfrm>
            <a:off x="6449220" y="1212850"/>
            <a:ext cx="5742780" cy="3900349"/>
          </a:xfrm>
          <a:prstGeom prst="rect">
            <a:avLst/>
          </a:prstGeom>
        </p:spPr>
      </p:pic>
    </p:spTree>
    <p:extLst>
      <p:ext uri="{BB962C8B-B14F-4D97-AF65-F5344CB8AC3E}">
        <p14:creationId xmlns:p14="http://schemas.microsoft.com/office/powerpoint/2010/main" val="1952887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BBB500-1708-9B14-362D-43D4BD35D83F}"/>
              </a:ext>
            </a:extLst>
          </p:cNvPr>
          <p:cNvSpPr>
            <a:spLocks noGrp="1"/>
          </p:cNvSpPr>
          <p:nvPr>
            <p:ph type="title"/>
          </p:nvPr>
        </p:nvSpPr>
        <p:spPr>
          <a:xfrm>
            <a:off x="838200" y="36513"/>
            <a:ext cx="10515600" cy="884238"/>
          </a:xfrm>
        </p:spPr>
        <p:txBody>
          <a:bodyPr/>
          <a:lstStyle/>
          <a:p>
            <a:r>
              <a:rPr lang="ja-JP" altLang="en-US" dirty="0"/>
              <a:t>３　不完全競争下の補助金の効果</a:t>
            </a:r>
            <a:endParaRPr kumimoji="1" lang="ja-JP" altLang="en-US" dirty="0"/>
          </a:p>
        </p:txBody>
      </p:sp>
      <p:sp>
        <p:nvSpPr>
          <p:cNvPr id="3" name="コンテンツ プレースホルダー 2">
            <a:extLst>
              <a:ext uri="{FF2B5EF4-FFF2-40B4-BE49-F238E27FC236}">
                <a16:creationId xmlns:a16="http://schemas.microsoft.com/office/drawing/2014/main" id="{DF42B963-C0E0-902F-0E88-AAE917003C44}"/>
              </a:ext>
            </a:extLst>
          </p:cNvPr>
          <p:cNvSpPr>
            <a:spLocks noGrp="1"/>
          </p:cNvSpPr>
          <p:nvPr>
            <p:ph sz="half" idx="1"/>
          </p:nvPr>
        </p:nvSpPr>
        <p:spPr>
          <a:xfrm>
            <a:off x="139700" y="1022350"/>
            <a:ext cx="5905500" cy="5154613"/>
          </a:xfrm>
        </p:spPr>
        <p:txBody>
          <a:bodyPr>
            <a:noAutofit/>
          </a:bodyPr>
          <a:lstStyle/>
          <a:p>
            <a:pPr marL="0" indent="0">
              <a:buNone/>
            </a:pPr>
            <a:r>
              <a:rPr lang="ja-JP" altLang="en-US" sz="26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600" dirty="0">
                <a:effectLst/>
                <a:latin typeface="Century" panose="02040604050505020304" pitchFamily="18" charset="0"/>
                <a:ea typeface="ＭＳ 明朝" panose="02020609040205080304" pitchFamily="17" charset="-128"/>
                <a:cs typeface="Times New Roman" panose="02020603050405020304" pitchFamily="18" charset="0"/>
              </a:rPr>
              <a:t>ボーイングとエアバスの貿易紛争</a:t>
            </a:r>
            <a:r>
              <a:rPr lang="ja-JP" altLang="en-US" sz="26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26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2600" kern="100" dirty="0">
                <a:effectLst/>
                <a:latin typeface="Century" panose="02040604050505020304" pitchFamily="18" charset="0"/>
                <a:ea typeface="ＭＳ 明朝" panose="02020609040205080304" pitchFamily="17" charset="-128"/>
                <a:cs typeface="Times New Roman" panose="02020603050405020304" pitchFamily="18" charset="0"/>
              </a:rPr>
              <a:t>大規模な初期投資が必要な規模経済性が働くような産業では各国が競って補助金を支出しようとする事態</a:t>
            </a:r>
            <a:r>
              <a:rPr lang="ja-JP" altLang="en-US" sz="2600" kern="100" dirty="0">
                <a:effectLst/>
                <a:latin typeface="Century" panose="02040604050505020304" pitchFamily="18" charset="0"/>
                <a:ea typeface="ＭＳ 明朝" panose="02020609040205080304" pitchFamily="17" charset="-128"/>
                <a:cs typeface="Times New Roman" panose="02020603050405020304" pitchFamily="18" charset="0"/>
              </a:rPr>
              <a:t>に</a:t>
            </a:r>
            <a:endParaRPr lang="en-US" altLang="ja-JP" sz="2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endParaRPr lang="en-US" altLang="ja-JP" sz="2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altLang="en-US" sz="2600" kern="100" dirty="0">
                <a:effectLst/>
                <a:latin typeface="Century" panose="02040604050505020304" pitchFamily="18" charset="0"/>
                <a:ea typeface="ＭＳ 明朝" panose="02020609040205080304" pitchFamily="17" charset="-128"/>
                <a:cs typeface="Times New Roman" panose="02020603050405020304" pitchFamily="18" charset="0"/>
              </a:rPr>
              <a:t>事例：</a:t>
            </a:r>
            <a:r>
              <a:rPr lang="ja-JP" altLang="ja-JP" sz="2600" kern="100" dirty="0">
                <a:effectLst/>
                <a:latin typeface="Century" panose="02040604050505020304" pitchFamily="18" charset="0"/>
                <a:ea typeface="ＭＳ 明朝" panose="02020609040205080304" pitchFamily="17" charset="-128"/>
                <a:cs typeface="Times New Roman" panose="02020603050405020304" pitchFamily="18" charset="0"/>
              </a:rPr>
              <a:t>航空機産業、</a:t>
            </a:r>
            <a:endParaRPr lang="en-US" altLang="ja-JP" sz="2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altLang="ja-JP" sz="2600" kern="100" dirty="0">
                <a:effectLst/>
                <a:latin typeface="Century" panose="02040604050505020304" pitchFamily="18" charset="0"/>
                <a:ea typeface="ＭＳ 明朝" panose="02020609040205080304" pitchFamily="17" charset="-128"/>
                <a:cs typeface="Times New Roman" panose="02020603050405020304" pitchFamily="18" charset="0"/>
              </a:rPr>
              <a:t>補助金によって新しい機体が開発され、第三国向けに輸出で利益</a:t>
            </a:r>
            <a:endParaRPr lang="en-US" altLang="ja-JP" sz="2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en-US" altLang="ja-JP" sz="2600" kern="100"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ja-JP" sz="2600" kern="100" dirty="0">
                <a:effectLst/>
                <a:latin typeface="Century" panose="02040604050505020304" pitchFamily="18" charset="0"/>
                <a:ea typeface="ＭＳ 明朝" panose="02020609040205080304" pitchFamily="17" charset="-128"/>
                <a:cs typeface="Times New Roman" panose="02020603050405020304" pitchFamily="18" charset="0"/>
              </a:rPr>
              <a:t>中大型機市場を代表する</a:t>
            </a:r>
            <a:r>
              <a:rPr lang="ja-JP" altLang="ja-JP" sz="26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米国のボーイング</a:t>
            </a:r>
            <a:r>
              <a:rPr lang="ja-JP" altLang="ja-JP" sz="2600" kern="100" dirty="0">
                <a:effectLst/>
                <a:latin typeface="Century" panose="02040604050505020304" pitchFamily="18" charset="0"/>
                <a:ea typeface="ＭＳ 明朝" panose="02020609040205080304" pitchFamily="17" charset="-128"/>
                <a:cs typeface="Times New Roman" panose="02020603050405020304" pitchFamily="18" charset="0"/>
              </a:rPr>
              <a:t>と</a:t>
            </a:r>
            <a:r>
              <a:rPr lang="en-US" altLang="ja-JP" sz="2600" kern="100" dirty="0">
                <a:effectLst/>
                <a:highlight>
                  <a:srgbClr val="00FFFF"/>
                </a:highlight>
                <a:latin typeface="Century" panose="02040604050505020304" pitchFamily="18" charset="0"/>
                <a:ea typeface="ＭＳ 明朝" panose="02020609040205080304" pitchFamily="17" charset="-128"/>
                <a:cs typeface="Times New Roman" panose="02020603050405020304" pitchFamily="18" charset="0"/>
              </a:rPr>
              <a:t>EU</a:t>
            </a:r>
            <a:r>
              <a:rPr lang="ja-JP" altLang="ja-JP" sz="2600" kern="100" dirty="0">
                <a:effectLst/>
                <a:highlight>
                  <a:srgbClr val="00FFFF"/>
                </a:highlight>
                <a:latin typeface="Century" panose="02040604050505020304" pitchFamily="18" charset="0"/>
                <a:ea typeface="ＭＳ 明朝" panose="02020609040205080304" pitchFamily="17" charset="-128"/>
                <a:cs typeface="Times New Roman" panose="02020603050405020304" pitchFamily="18" charset="0"/>
              </a:rPr>
              <a:t>のエアバス</a:t>
            </a:r>
            <a:r>
              <a:rPr lang="ja-JP" altLang="ja-JP" sz="2600" kern="100" dirty="0">
                <a:effectLst/>
                <a:latin typeface="Century" panose="02040604050505020304" pitchFamily="18" charset="0"/>
                <a:ea typeface="ＭＳ 明朝" panose="02020609040205080304" pitchFamily="17" charset="-128"/>
                <a:cs typeface="Times New Roman" panose="02020603050405020304" pitchFamily="18" charset="0"/>
              </a:rPr>
              <a:t>との間では補助金を巡る貿易紛争が長く続いた。</a:t>
            </a:r>
          </a:p>
        </p:txBody>
      </p:sp>
      <p:sp>
        <p:nvSpPr>
          <p:cNvPr id="4" name="コンテンツ プレースホルダー 3">
            <a:extLst>
              <a:ext uri="{FF2B5EF4-FFF2-40B4-BE49-F238E27FC236}">
                <a16:creationId xmlns:a16="http://schemas.microsoft.com/office/drawing/2014/main" id="{B7656CE6-B905-6C80-25EC-6D7C4FE15B1F}"/>
              </a:ext>
            </a:extLst>
          </p:cNvPr>
          <p:cNvSpPr>
            <a:spLocks noGrp="1"/>
          </p:cNvSpPr>
          <p:nvPr>
            <p:ph sz="half" idx="2"/>
          </p:nvPr>
        </p:nvSpPr>
        <p:spPr>
          <a:xfrm>
            <a:off x="6096000" y="1104900"/>
            <a:ext cx="5530850" cy="5154613"/>
          </a:xfrm>
        </p:spPr>
        <p:txBody>
          <a:bodyPr>
            <a:normAutofit lnSpcReduction="10000"/>
          </a:bodyPr>
          <a:lstStyle/>
          <a:p>
            <a:r>
              <a:rPr lang="ja-JP" altLang="ja-JP" sz="2800" dirty="0">
                <a:effectLst/>
                <a:latin typeface="Century" panose="02040604050505020304" pitchFamily="18" charset="0"/>
                <a:ea typeface="ＭＳ 明朝" panose="02020609040205080304" pitchFamily="17" charset="-128"/>
                <a:cs typeface="Times New Roman" panose="02020603050405020304" pitchFamily="18" charset="0"/>
              </a:rPr>
              <a:t>輸出補助金は</a:t>
            </a:r>
            <a:r>
              <a:rPr lang="en-US" altLang="ja-JP" sz="2800" dirty="0">
                <a:effectLst/>
                <a:latin typeface="Century" panose="02040604050505020304" pitchFamily="18" charset="0"/>
                <a:ea typeface="ＭＳ 明朝" panose="02020609040205080304" pitchFamily="17" charset="-128"/>
                <a:cs typeface="Times New Roman" panose="02020603050405020304" pitchFamily="18" charset="0"/>
              </a:rPr>
              <a:t>WTO</a:t>
            </a:r>
            <a:r>
              <a:rPr lang="ja-JP" altLang="ja-JP" sz="2800" dirty="0">
                <a:effectLst/>
                <a:latin typeface="Century" panose="02040604050505020304" pitchFamily="18" charset="0"/>
                <a:ea typeface="ＭＳ 明朝" panose="02020609040205080304" pitchFamily="17" charset="-128"/>
                <a:cs typeface="Times New Roman" panose="02020603050405020304" pitchFamily="18" charset="0"/>
              </a:rPr>
              <a:t>ルールでは違反、米国は</a:t>
            </a:r>
            <a:r>
              <a:rPr lang="en-US" altLang="ja-JP" sz="2800" dirty="0">
                <a:effectLst/>
                <a:latin typeface="Century" panose="02040604050505020304" pitchFamily="18" charset="0"/>
                <a:ea typeface="ＭＳ 明朝" panose="02020609040205080304" pitchFamily="17" charset="-128"/>
                <a:cs typeface="Times New Roman" panose="02020603050405020304" pitchFamily="18" charset="0"/>
              </a:rPr>
              <a:t>2004</a:t>
            </a:r>
            <a:r>
              <a:rPr lang="ja-JP" altLang="ja-JP" sz="2800" dirty="0">
                <a:effectLst/>
                <a:latin typeface="Century" panose="02040604050505020304" pitchFamily="18" charset="0"/>
                <a:ea typeface="ＭＳ 明朝" panose="02020609040205080304" pitchFamily="17" charset="-128"/>
                <a:cs typeface="Times New Roman" panose="02020603050405020304" pitchFamily="18" charset="0"/>
              </a:rPr>
              <a:t>年に</a:t>
            </a:r>
            <a:r>
              <a:rPr lang="en-US" altLang="ja-JP" sz="2800" dirty="0">
                <a:effectLst/>
                <a:latin typeface="Century" panose="02040604050505020304" pitchFamily="18" charset="0"/>
                <a:ea typeface="ＭＳ 明朝" panose="02020609040205080304" pitchFamily="17" charset="-128"/>
                <a:cs typeface="Times New Roman" panose="02020603050405020304" pitchFamily="18" charset="0"/>
              </a:rPr>
              <a:t>EU</a:t>
            </a:r>
            <a:r>
              <a:rPr lang="ja-JP" altLang="en-US" sz="2800" dirty="0">
                <a:effectLst/>
                <a:latin typeface="Century" panose="02040604050505020304" pitchFamily="18" charset="0"/>
                <a:ea typeface="ＭＳ 明朝" panose="02020609040205080304" pitchFamily="17" charset="-128"/>
                <a:cs typeface="Times New Roman" panose="02020603050405020304" pitchFamily="18" charset="0"/>
              </a:rPr>
              <a:t>側を</a:t>
            </a:r>
            <a:r>
              <a:rPr lang="ja-JP" altLang="ja-JP" sz="2800" dirty="0">
                <a:effectLst/>
                <a:latin typeface="Century" panose="02040604050505020304" pitchFamily="18" charset="0"/>
                <a:ea typeface="ＭＳ 明朝" panose="02020609040205080304" pitchFamily="17" charset="-128"/>
                <a:cs typeface="Times New Roman" panose="02020603050405020304" pitchFamily="18" charset="0"/>
              </a:rPr>
              <a:t>提訴</a:t>
            </a:r>
            <a:endParaRPr lang="en-US" altLang="ja-JP" sz="28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en-US" altLang="ja-JP" sz="2800" dirty="0">
                <a:effectLst/>
                <a:latin typeface="Century" panose="02040604050505020304" pitchFamily="18" charset="0"/>
                <a:ea typeface="ＭＳ 明朝" panose="02020609040205080304" pitchFamily="17" charset="-128"/>
                <a:cs typeface="Times New Roman" panose="02020603050405020304" pitchFamily="18" charset="0"/>
              </a:rPr>
              <a:t>EU</a:t>
            </a:r>
            <a:r>
              <a:rPr lang="ja-JP" altLang="ja-JP" sz="2800" dirty="0">
                <a:effectLst/>
                <a:latin typeface="Century" panose="02040604050505020304" pitchFamily="18" charset="0"/>
                <a:ea typeface="ＭＳ 明朝" panose="02020609040205080304" pitchFamily="17" charset="-128"/>
                <a:cs typeface="Times New Roman" panose="02020603050405020304" pitchFamily="18" charset="0"/>
              </a:rPr>
              <a:t>側も米国</a:t>
            </a:r>
            <a:r>
              <a:rPr lang="ja-JP" altLang="en-US" sz="2800" dirty="0">
                <a:effectLst/>
                <a:latin typeface="Century" panose="02040604050505020304" pitchFamily="18" charset="0"/>
                <a:ea typeface="ＭＳ 明朝" panose="02020609040205080304" pitchFamily="17" charset="-128"/>
                <a:cs typeface="Times New Roman" panose="02020603050405020304" pitchFamily="18" charset="0"/>
              </a:rPr>
              <a:t>を</a:t>
            </a:r>
            <a:r>
              <a:rPr lang="ja-JP" altLang="ja-JP" sz="2800" dirty="0">
                <a:effectLst/>
                <a:latin typeface="Century" panose="02040604050505020304" pitchFamily="18" charset="0"/>
                <a:ea typeface="ＭＳ 明朝" panose="02020609040205080304" pitchFamily="17" charset="-128"/>
                <a:cs typeface="Times New Roman" panose="02020603050405020304" pitchFamily="18" charset="0"/>
              </a:rPr>
              <a:t>同年に提訴し貿易紛争</a:t>
            </a:r>
            <a:r>
              <a:rPr lang="ja-JP" altLang="en-US" sz="2800" dirty="0">
                <a:latin typeface="Century" panose="02040604050505020304" pitchFamily="18" charset="0"/>
                <a:ea typeface="ＭＳ 明朝" panose="02020609040205080304" pitchFamily="17" charset="-128"/>
                <a:cs typeface="Times New Roman" panose="02020603050405020304" pitchFamily="18" charset="0"/>
              </a:rPr>
              <a:t>へ</a:t>
            </a:r>
            <a:endParaRPr lang="en-US" altLang="ja-JP" sz="28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en-US" altLang="ja-JP" sz="2800" dirty="0">
                <a:effectLst/>
                <a:latin typeface="Century" panose="02040604050505020304" pitchFamily="18" charset="0"/>
                <a:ea typeface="ＭＳ 明朝" panose="02020609040205080304" pitchFamily="17" charset="-128"/>
                <a:cs typeface="Times New Roman" panose="02020603050405020304" pitchFamily="18" charset="0"/>
              </a:rPr>
              <a:t>WTO</a:t>
            </a:r>
            <a:r>
              <a:rPr lang="ja-JP" altLang="ja-JP" sz="2800" dirty="0">
                <a:effectLst/>
                <a:latin typeface="Century" panose="02040604050505020304" pitchFamily="18" charset="0"/>
                <a:ea typeface="ＭＳ 明朝" panose="02020609040205080304" pitchFamily="17" charset="-128"/>
                <a:cs typeface="Times New Roman" panose="02020603050405020304" pitchFamily="18" charset="0"/>
              </a:rPr>
              <a:t>は</a:t>
            </a:r>
            <a:r>
              <a:rPr lang="en-US" altLang="ja-JP" sz="2800" dirty="0">
                <a:effectLst/>
                <a:latin typeface="Century" panose="02040604050505020304" pitchFamily="18" charset="0"/>
                <a:ea typeface="ＭＳ 明朝" panose="02020609040205080304" pitchFamily="17" charset="-128"/>
                <a:cs typeface="Times New Roman" panose="02020603050405020304" pitchFamily="18" charset="0"/>
              </a:rPr>
              <a:t>2018</a:t>
            </a:r>
            <a:r>
              <a:rPr lang="ja-JP" altLang="ja-JP" sz="2800" dirty="0">
                <a:effectLst/>
                <a:latin typeface="Century" panose="02040604050505020304" pitchFamily="18" charset="0"/>
                <a:ea typeface="ＭＳ 明朝" panose="02020609040205080304" pitchFamily="17" charset="-128"/>
                <a:cs typeface="Times New Roman" panose="02020603050405020304" pitchFamily="18" charset="0"/>
              </a:rPr>
              <a:t>年に</a:t>
            </a:r>
            <a:r>
              <a:rPr lang="en-US" altLang="ja-JP" sz="2800" dirty="0">
                <a:effectLst/>
                <a:latin typeface="Century" panose="02040604050505020304" pitchFamily="18" charset="0"/>
                <a:ea typeface="ＭＳ 明朝" panose="02020609040205080304" pitchFamily="17" charset="-128"/>
                <a:cs typeface="Times New Roman" panose="02020603050405020304" pitchFamily="18" charset="0"/>
              </a:rPr>
              <a:t>EU</a:t>
            </a:r>
            <a:r>
              <a:rPr lang="ja-JP" altLang="ja-JP" sz="2800" dirty="0">
                <a:effectLst/>
                <a:latin typeface="Century" panose="02040604050505020304" pitchFamily="18" charset="0"/>
                <a:ea typeface="ＭＳ 明朝" panose="02020609040205080304" pitchFamily="17" charset="-128"/>
                <a:cs typeface="Times New Roman" panose="02020603050405020304" pitchFamily="18" charset="0"/>
              </a:rPr>
              <a:t>の補助金を違反認定、米国は</a:t>
            </a:r>
            <a:r>
              <a:rPr lang="en-US" altLang="ja-JP" sz="2800" dirty="0">
                <a:effectLst/>
                <a:latin typeface="Century" panose="02040604050505020304" pitchFamily="18" charset="0"/>
                <a:ea typeface="ＭＳ 明朝" panose="02020609040205080304" pitchFamily="17" charset="-128"/>
                <a:cs typeface="Times New Roman" panose="02020603050405020304" pitchFamily="18" charset="0"/>
              </a:rPr>
              <a:t>2019</a:t>
            </a:r>
            <a:r>
              <a:rPr lang="ja-JP" altLang="ja-JP" sz="2800" dirty="0">
                <a:effectLst/>
                <a:latin typeface="Century" panose="02040604050505020304" pitchFamily="18" charset="0"/>
                <a:ea typeface="ＭＳ 明朝" panose="02020609040205080304" pitchFamily="17" charset="-128"/>
                <a:cs typeface="Times New Roman" panose="02020603050405020304" pitchFamily="18" charset="0"/>
              </a:rPr>
              <a:t>年に報復関税</a:t>
            </a:r>
            <a:endParaRPr lang="en-US" altLang="ja-JP" sz="28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2800" dirty="0">
                <a:effectLst/>
                <a:latin typeface="Century" panose="02040604050505020304" pitchFamily="18" charset="0"/>
                <a:ea typeface="ＭＳ 明朝" panose="02020609040205080304" pitchFamily="17" charset="-128"/>
                <a:cs typeface="Times New Roman" panose="02020603050405020304" pitchFamily="18" charset="0"/>
              </a:rPr>
              <a:t>米国の補助金も</a:t>
            </a:r>
            <a:r>
              <a:rPr lang="en-US" altLang="ja-JP" sz="2800" dirty="0">
                <a:effectLst/>
                <a:latin typeface="Century" panose="02040604050505020304" pitchFamily="18" charset="0"/>
                <a:ea typeface="ＭＳ 明朝" panose="02020609040205080304" pitchFamily="17" charset="-128"/>
                <a:cs typeface="Times New Roman" panose="02020603050405020304" pitchFamily="18" charset="0"/>
              </a:rPr>
              <a:t>2019</a:t>
            </a:r>
            <a:r>
              <a:rPr lang="ja-JP" altLang="ja-JP" sz="2800" dirty="0">
                <a:effectLst/>
                <a:latin typeface="Century" panose="02040604050505020304" pitchFamily="18" charset="0"/>
                <a:ea typeface="ＭＳ 明朝" panose="02020609040205080304" pitchFamily="17" charset="-128"/>
                <a:cs typeface="Times New Roman" panose="02020603050405020304" pitchFamily="18" charset="0"/>
              </a:rPr>
              <a:t>年に違反認定、</a:t>
            </a:r>
            <a:r>
              <a:rPr lang="en-US" altLang="ja-JP" sz="2800" dirty="0">
                <a:effectLst/>
                <a:latin typeface="Century" panose="02040604050505020304" pitchFamily="18" charset="0"/>
                <a:ea typeface="ＭＳ 明朝" panose="02020609040205080304" pitchFamily="17" charset="-128"/>
                <a:cs typeface="Times New Roman" panose="02020603050405020304" pitchFamily="18" charset="0"/>
              </a:rPr>
              <a:t>2020</a:t>
            </a:r>
            <a:r>
              <a:rPr lang="ja-JP" altLang="ja-JP" sz="2800" dirty="0">
                <a:effectLst/>
                <a:latin typeface="Century" panose="02040604050505020304" pitchFamily="18" charset="0"/>
                <a:ea typeface="ＭＳ 明朝" panose="02020609040205080304" pitchFamily="17" charset="-128"/>
                <a:cs typeface="Times New Roman" panose="02020603050405020304" pitchFamily="18" charset="0"/>
              </a:rPr>
              <a:t>年に</a:t>
            </a:r>
            <a:r>
              <a:rPr lang="en-US" altLang="ja-JP" sz="2800" dirty="0">
                <a:effectLst/>
                <a:latin typeface="Century" panose="02040604050505020304" pitchFamily="18" charset="0"/>
                <a:ea typeface="ＭＳ 明朝" panose="02020609040205080304" pitchFamily="17" charset="-128"/>
                <a:cs typeface="Times New Roman" panose="02020603050405020304" pitchFamily="18" charset="0"/>
              </a:rPr>
              <a:t>EU</a:t>
            </a:r>
            <a:r>
              <a:rPr lang="ja-JP" altLang="ja-JP" sz="2800" dirty="0">
                <a:effectLst/>
                <a:latin typeface="Century" panose="02040604050505020304" pitchFamily="18" charset="0"/>
                <a:ea typeface="ＭＳ 明朝" panose="02020609040205080304" pitchFamily="17" charset="-128"/>
                <a:cs typeface="Times New Roman" panose="02020603050405020304" pitchFamily="18" charset="0"/>
              </a:rPr>
              <a:t>側にも報復措置を執ることが認められた。</a:t>
            </a:r>
            <a:endParaRPr lang="en-US" altLang="ja-JP" sz="28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en-US" altLang="ja-JP" sz="2800" dirty="0">
                <a:effectLst/>
                <a:latin typeface="Century" panose="02040604050505020304" pitchFamily="18" charset="0"/>
                <a:ea typeface="ＭＳ 明朝" panose="02020609040205080304" pitchFamily="17" charset="-128"/>
                <a:cs typeface="Times New Roman" panose="02020603050405020304" pitchFamily="18" charset="0"/>
              </a:rPr>
              <a:t>2021</a:t>
            </a:r>
            <a:r>
              <a:rPr lang="ja-JP" altLang="ja-JP" sz="2800" dirty="0">
                <a:effectLst/>
                <a:latin typeface="Century" panose="02040604050505020304" pitchFamily="18" charset="0"/>
                <a:ea typeface="ＭＳ 明朝" panose="02020609040205080304" pitchFamily="17" charset="-128"/>
                <a:cs typeface="Times New Roman" panose="02020603050405020304" pitchFamily="18" charset="0"/>
              </a:rPr>
              <a:t>年に米国でバイデン政権</a:t>
            </a:r>
            <a:r>
              <a:rPr lang="ja-JP" altLang="en-US" sz="2800" dirty="0">
                <a:effectLst/>
                <a:latin typeface="Century" panose="02040604050505020304" pitchFamily="18" charset="0"/>
                <a:ea typeface="ＭＳ 明朝" panose="02020609040205080304" pitchFamily="17" charset="-128"/>
                <a:cs typeface="Times New Roman" panose="02020603050405020304" pitchFamily="18" charset="0"/>
              </a:rPr>
              <a:t>で</a:t>
            </a:r>
            <a:r>
              <a:rPr lang="ja-JP" altLang="ja-JP" sz="2800" dirty="0">
                <a:effectLst/>
                <a:latin typeface="Century" panose="02040604050505020304" pitchFamily="18" charset="0"/>
                <a:ea typeface="ＭＳ 明朝" panose="02020609040205080304" pitchFamily="17" charset="-128"/>
                <a:cs typeface="Times New Roman" panose="02020603050405020304" pitchFamily="18" charset="0"/>
              </a:rPr>
              <a:t>和解、</a:t>
            </a:r>
            <a:r>
              <a:rPr lang="en-US" altLang="ja-JP" sz="2800" dirty="0">
                <a:effectLst/>
                <a:latin typeface="Century" panose="02040604050505020304" pitchFamily="18" charset="0"/>
                <a:ea typeface="ＭＳ 明朝" panose="02020609040205080304" pitchFamily="17" charset="-128"/>
                <a:cs typeface="Times New Roman" panose="02020603050405020304" pitchFamily="18" charset="0"/>
              </a:rPr>
              <a:t>17</a:t>
            </a:r>
            <a:r>
              <a:rPr lang="ja-JP" altLang="ja-JP" sz="2800" dirty="0">
                <a:effectLst/>
                <a:latin typeface="Century" panose="02040604050505020304" pitchFamily="18" charset="0"/>
                <a:ea typeface="ＭＳ 明朝" panose="02020609040205080304" pitchFamily="17" charset="-128"/>
                <a:cs typeface="Times New Roman" panose="02020603050405020304" pitchFamily="18" charset="0"/>
              </a:rPr>
              <a:t>年に及ぶ貿易紛争</a:t>
            </a:r>
            <a:endParaRPr kumimoji="1" lang="ja-JP" altLang="en-US" sz="2800" dirty="0"/>
          </a:p>
          <a:p>
            <a:endParaRPr kumimoji="1" lang="ja-JP" altLang="en-US" dirty="0"/>
          </a:p>
        </p:txBody>
      </p:sp>
    </p:spTree>
    <p:extLst>
      <p:ext uri="{BB962C8B-B14F-4D97-AF65-F5344CB8AC3E}">
        <p14:creationId xmlns:p14="http://schemas.microsoft.com/office/powerpoint/2010/main" val="79690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144C9-453A-2F81-672F-1DAC976834C7}"/>
              </a:ext>
            </a:extLst>
          </p:cNvPr>
          <p:cNvSpPr>
            <a:spLocks noGrp="1"/>
          </p:cNvSpPr>
          <p:nvPr>
            <p:ph type="title"/>
          </p:nvPr>
        </p:nvSpPr>
        <p:spPr>
          <a:xfrm>
            <a:off x="838200" y="365125"/>
            <a:ext cx="10515600" cy="784225"/>
          </a:xfrm>
        </p:spPr>
        <p:txBody>
          <a:bodyPr/>
          <a:lstStyle/>
          <a:p>
            <a:r>
              <a:rPr kumimoji="1" lang="ja-JP" altLang="en-US" dirty="0"/>
              <a:t>ゲーム理論による説明</a:t>
            </a:r>
          </a:p>
        </p:txBody>
      </p:sp>
      <p:pic>
        <p:nvPicPr>
          <p:cNvPr id="5" name="コンテンツ プレースホルダー 4">
            <a:extLst>
              <a:ext uri="{FF2B5EF4-FFF2-40B4-BE49-F238E27FC236}">
                <a16:creationId xmlns:a16="http://schemas.microsoft.com/office/drawing/2014/main" id="{FB91247F-4685-6EDA-B01A-BFAEEF82EBE9}"/>
              </a:ext>
            </a:extLst>
          </p:cNvPr>
          <p:cNvPicPr>
            <a:picLocks noGrp="1" noChangeAspect="1"/>
          </p:cNvPicPr>
          <p:nvPr>
            <p:ph sz="half" idx="2"/>
          </p:nvPr>
        </p:nvPicPr>
        <p:blipFill>
          <a:blip r:embed="rId2"/>
          <a:stretch>
            <a:fillRect/>
          </a:stretch>
        </p:blipFill>
        <p:spPr>
          <a:xfrm>
            <a:off x="1031619" y="1479550"/>
            <a:ext cx="9947531" cy="3255267"/>
          </a:xfrm>
          <a:prstGeom prst="rect">
            <a:avLst/>
          </a:prstGeom>
        </p:spPr>
      </p:pic>
      <p:sp>
        <p:nvSpPr>
          <p:cNvPr id="3" name="コンテンツ プレースホルダー 2">
            <a:extLst>
              <a:ext uri="{FF2B5EF4-FFF2-40B4-BE49-F238E27FC236}">
                <a16:creationId xmlns:a16="http://schemas.microsoft.com/office/drawing/2014/main" id="{BFF1E516-DFA2-FC5D-1AE1-4217C54966B8}"/>
              </a:ext>
            </a:extLst>
          </p:cNvPr>
          <p:cNvSpPr>
            <a:spLocks noGrp="1"/>
          </p:cNvSpPr>
          <p:nvPr>
            <p:ph sz="half" idx="1"/>
          </p:nvPr>
        </p:nvSpPr>
        <p:spPr>
          <a:xfrm>
            <a:off x="482600" y="4597400"/>
            <a:ext cx="11398250" cy="2381250"/>
          </a:xfrm>
        </p:spPr>
        <p:txBody>
          <a:bodyPr/>
          <a:lstStyle/>
          <a:p>
            <a:r>
              <a:rPr kumimoji="1" lang="ja-JP" altLang="en-US" dirty="0"/>
              <a:t>両社は相手の出方を予測し、相手が開発してこなければ開発に着手</a:t>
            </a:r>
          </a:p>
        </p:txBody>
      </p:sp>
      <mc:AlternateContent xmlns:mc="http://schemas.openxmlformats.org/markup-compatibility/2006" xmlns:p14="http://schemas.microsoft.com/office/powerpoint/2010/main">
        <mc:Choice Requires="p14">
          <p:contentPart p14:bwMode="auto" r:id="rId3">
            <p14:nvContentPartPr>
              <p14:cNvPr id="6" name="インク 5">
                <a:extLst>
                  <a:ext uri="{FF2B5EF4-FFF2-40B4-BE49-F238E27FC236}">
                    <a16:creationId xmlns:a16="http://schemas.microsoft.com/office/drawing/2014/main" id="{3985F1D9-EC83-3F56-BD66-267A4CE7AF28}"/>
                  </a:ext>
                </a:extLst>
              </p14:cNvPr>
              <p14:cNvContentPartPr/>
              <p14:nvPr/>
            </p14:nvContentPartPr>
            <p14:xfrm>
              <a:off x="7070543" y="2435065"/>
              <a:ext cx="1109520" cy="360"/>
            </p14:xfrm>
          </p:contentPart>
        </mc:Choice>
        <mc:Fallback xmlns="">
          <p:pic>
            <p:nvPicPr>
              <p:cNvPr id="6" name="インク 5">
                <a:extLst>
                  <a:ext uri="{FF2B5EF4-FFF2-40B4-BE49-F238E27FC236}">
                    <a16:creationId xmlns:a16="http://schemas.microsoft.com/office/drawing/2014/main" id="{3985F1D9-EC83-3F56-BD66-267A4CE7AF28}"/>
                  </a:ext>
                </a:extLst>
              </p:cNvPr>
              <p:cNvPicPr/>
              <p:nvPr/>
            </p:nvPicPr>
            <p:blipFill>
              <a:blip r:embed="rId4"/>
              <a:stretch>
                <a:fillRect/>
              </a:stretch>
            </p:blipFill>
            <p:spPr>
              <a:xfrm>
                <a:off x="7016903" y="2327425"/>
                <a:ext cx="1217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インク 6">
                <a:extLst>
                  <a:ext uri="{FF2B5EF4-FFF2-40B4-BE49-F238E27FC236}">
                    <a16:creationId xmlns:a16="http://schemas.microsoft.com/office/drawing/2014/main" id="{8588BDF8-215F-114A-45DA-7D62CC284927}"/>
                  </a:ext>
                </a:extLst>
              </p14:cNvPr>
              <p14:cNvContentPartPr/>
              <p14:nvPr/>
            </p14:nvContentPartPr>
            <p14:xfrm>
              <a:off x="2000663" y="3503905"/>
              <a:ext cx="1386000" cy="88920"/>
            </p14:xfrm>
          </p:contentPart>
        </mc:Choice>
        <mc:Fallback xmlns="">
          <p:pic>
            <p:nvPicPr>
              <p:cNvPr id="7" name="インク 6">
                <a:extLst>
                  <a:ext uri="{FF2B5EF4-FFF2-40B4-BE49-F238E27FC236}">
                    <a16:creationId xmlns:a16="http://schemas.microsoft.com/office/drawing/2014/main" id="{8588BDF8-215F-114A-45DA-7D62CC284927}"/>
                  </a:ext>
                </a:extLst>
              </p:cNvPr>
              <p:cNvPicPr/>
              <p:nvPr/>
            </p:nvPicPr>
            <p:blipFill>
              <a:blip r:embed="rId6"/>
              <a:stretch>
                <a:fillRect/>
              </a:stretch>
            </p:blipFill>
            <p:spPr>
              <a:xfrm>
                <a:off x="1946663" y="3395905"/>
                <a:ext cx="14936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インク 7">
                <a:extLst>
                  <a:ext uri="{FF2B5EF4-FFF2-40B4-BE49-F238E27FC236}">
                    <a16:creationId xmlns:a16="http://schemas.microsoft.com/office/drawing/2014/main" id="{25B3FC4B-8662-A2DE-E39E-1B27F19D9914}"/>
                  </a:ext>
                </a:extLst>
              </p14:cNvPr>
              <p14:cNvContentPartPr/>
              <p14:nvPr/>
            </p14:nvContentPartPr>
            <p14:xfrm>
              <a:off x="6319223" y="3376825"/>
              <a:ext cx="279720" cy="19080"/>
            </p14:xfrm>
          </p:contentPart>
        </mc:Choice>
        <mc:Fallback xmlns="">
          <p:pic>
            <p:nvPicPr>
              <p:cNvPr id="8" name="インク 7">
                <a:extLst>
                  <a:ext uri="{FF2B5EF4-FFF2-40B4-BE49-F238E27FC236}">
                    <a16:creationId xmlns:a16="http://schemas.microsoft.com/office/drawing/2014/main" id="{25B3FC4B-8662-A2DE-E39E-1B27F19D9914}"/>
                  </a:ext>
                </a:extLst>
              </p:cNvPr>
              <p:cNvPicPr/>
              <p:nvPr/>
            </p:nvPicPr>
            <p:blipFill>
              <a:blip r:embed="rId8"/>
              <a:stretch>
                <a:fillRect/>
              </a:stretch>
            </p:blipFill>
            <p:spPr>
              <a:xfrm>
                <a:off x="6265583" y="3268825"/>
                <a:ext cx="3873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インク 8">
                <a:extLst>
                  <a:ext uri="{FF2B5EF4-FFF2-40B4-BE49-F238E27FC236}">
                    <a16:creationId xmlns:a16="http://schemas.microsoft.com/office/drawing/2014/main" id="{21E2EB1E-1FBA-3045-A444-AF39B1C2E430}"/>
                  </a:ext>
                </a:extLst>
              </p14:cNvPr>
              <p14:cNvContentPartPr/>
              <p14:nvPr/>
            </p14:nvContentPartPr>
            <p14:xfrm>
              <a:off x="8799623" y="3358465"/>
              <a:ext cx="299160" cy="27360"/>
            </p14:xfrm>
          </p:contentPart>
        </mc:Choice>
        <mc:Fallback xmlns="">
          <p:pic>
            <p:nvPicPr>
              <p:cNvPr id="9" name="インク 8">
                <a:extLst>
                  <a:ext uri="{FF2B5EF4-FFF2-40B4-BE49-F238E27FC236}">
                    <a16:creationId xmlns:a16="http://schemas.microsoft.com/office/drawing/2014/main" id="{21E2EB1E-1FBA-3045-A444-AF39B1C2E430}"/>
                  </a:ext>
                </a:extLst>
              </p:cNvPr>
              <p:cNvPicPr/>
              <p:nvPr/>
            </p:nvPicPr>
            <p:blipFill>
              <a:blip r:embed="rId10"/>
              <a:stretch>
                <a:fillRect/>
              </a:stretch>
            </p:blipFill>
            <p:spPr>
              <a:xfrm>
                <a:off x="8745983" y="3250825"/>
                <a:ext cx="4068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インク 9">
                <a:extLst>
                  <a:ext uri="{FF2B5EF4-FFF2-40B4-BE49-F238E27FC236}">
                    <a16:creationId xmlns:a16="http://schemas.microsoft.com/office/drawing/2014/main" id="{C265A394-06B2-3205-C0DD-83EF88D9848F}"/>
                  </a:ext>
                </a:extLst>
              </p14:cNvPr>
              <p14:cNvContentPartPr/>
              <p14:nvPr/>
            </p14:nvContentPartPr>
            <p14:xfrm>
              <a:off x="6898463" y="3331465"/>
              <a:ext cx="341640" cy="360"/>
            </p14:xfrm>
          </p:contentPart>
        </mc:Choice>
        <mc:Fallback xmlns="">
          <p:pic>
            <p:nvPicPr>
              <p:cNvPr id="10" name="インク 9">
                <a:extLst>
                  <a:ext uri="{FF2B5EF4-FFF2-40B4-BE49-F238E27FC236}">
                    <a16:creationId xmlns:a16="http://schemas.microsoft.com/office/drawing/2014/main" id="{C265A394-06B2-3205-C0DD-83EF88D9848F}"/>
                  </a:ext>
                </a:extLst>
              </p:cNvPr>
              <p:cNvPicPr/>
              <p:nvPr/>
            </p:nvPicPr>
            <p:blipFill>
              <a:blip r:embed="rId12"/>
              <a:stretch>
                <a:fillRect/>
              </a:stretch>
            </p:blipFill>
            <p:spPr>
              <a:xfrm>
                <a:off x="6844823" y="3223825"/>
                <a:ext cx="449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インク 10">
                <a:extLst>
                  <a:ext uri="{FF2B5EF4-FFF2-40B4-BE49-F238E27FC236}">
                    <a16:creationId xmlns:a16="http://schemas.microsoft.com/office/drawing/2014/main" id="{44E297C4-0ADF-2910-A16E-A6C28E26FA13}"/>
                  </a:ext>
                </a:extLst>
              </p14:cNvPr>
              <p14:cNvContentPartPr/>
              <p14:nvPr/>
            </p14:nvContentPartPr>
            <p14:xfrm>
              <a:off x="9397583" y="3358105"/>
              <a:ext cx="126000" cy="10080"/>
            </p14:xfrm>
          </p:contentPart>
        </mc:Choice>
        <mc:Fallback xmlns="">
          <p:pic>
            <p:nvPicPr>
              <p:cNvPr id="11" name="インク 10">
                <a:extLst>
                  <a:ext uri="{FF2B5EF4-FFF2-40B4-BE49-F238E27FC236}">
                    <a16:creationId xmlns:a16="http://schemas.microsoft.com/office/drawing/2014/main" id="{44E297C4-0ADF-2910-A16E-A6C28E26FA13}"/>
                  </a:ext>
                </a:extLst>
              </p:cNvPr>
              <p:cNvPicPr/>
              <p:nvPr/>
            </p:nvPicPr>
            <p:blipFill>
              <a:blip r:embed="rId14"/>
              <a:stretch>
                <a:fillRect/>
              </a:stretch>
            </p:blipFill>
            <p:spPr>
              <a:xfrm>
                <a:off x="9343583" y="3250465"/>
                <a:ext cx="2336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インク 11">
                <a:extLst>
                  <a:ext uri="{FF2B5EF4-FFF2-40B4-BE49-F238E27FC236}">
                    <a16:creationId xmlns:a16="http://schemas.microsoft.com/office/drawing/2014/main" id="{D3281EE2-7856-BF5F-869F-97166F74A8E2}"/>
                  </a:ext>
                </a:extLst>
              </p14:cNvPr>
              <p14:cNvContentPartPr/>
              <p14:nvPr/>
            </p14:nvContentPartPr>
            <p14:xfrm>
              <a:off x="6753743" y="3639265"/>
              <a:ext cx="388440" cy="360"/>
            </p14:xfrm>
          </p:contentPart>
        </mc:Choice>
        <mc:Fallback xmlns="">
          <p:pic>
            <p:nvPicPr>
              <p:cNvPr id="12" name="インク 11">
                <a:extLst>
                  <a:ext uri="{FF2B5EF4-FFF2-40B4-BE49-F238E27FC236}">
                    <a16:creationId xmlns:a16="http://schemas.microsoft.com/office/drawing/2014/main" id="{D3281EE2-7856-BF5F-869F-97166F74A8E2}"/>
                  </a:ext>
                </a:extLst>
              </p:cNvPr>
              <p:cNvPicPr/>
              <p:nvPr/>
            </p:nvPicPr>
            <p:blipFill>
              <a:blip r:embed="rId16"/>
              <a:stretch>
                <a:fillRect/>
              </a:stretch>
            </p:blipFill>
            <p:spPr>
              <a:xfrm>
                <a:off x="6700103" y="3531265"/>
                <a:ext cx="496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インク 12">
                <a:extLst>
                  <a:ext uri="{FF2B5EF4-FFF2-40B4-BE49-F238E27FC236}">
                    <a16:creationId xmlns:a16="http://schemas.microsoft.com/office/drawing/2014/main" id="{F30E71CB-9B3C-1A98-61E5-4FF863B22EFF}"/>
                  </a:ext>
                </a:extLst>
              </p14:cNvPr>
              <p14:cNvContentPartPr/>
              <p14:nvPr/>
            </p14:nvContentPartPr>
            <p14:xfrm>
              <a:off x="6382583" y="3666625"/>
              <a:ext cx="108360" cy="360"/>
            </p14:xfrm>
          </p:contentPart>
        </mc:Choice>
        <mc:Fallback xmlns="">
          <p:pic>
            <p:nvPicPr>
              <p:cNvPr id="13" name="インク 12">
                <a:extLst>
                  <a:ext uri="{FF2B5EF4-FFF2-40B4-BE49-F238E27FC236}">
                    <a16:creationId xmlns:a16="http://schemas.microsoft.com/office/drawing/2014/main" id="{F30E71CB-9B3C-1A98-61E5-4FF863B22EFF}"/>
                  </a:ext>
                </a:extLst>
              </p:cNvPr>
              <p:cNvPicPr/>
              <p:nvPr/>
            </p:nvPicPr>
            <p:blipFill>
              <a:blip r:embed="rId18"/>
              <a:stretch>
                <a:fillRect/>
              </a:stretch>
            </p:blipFill>
            <p:spPr>
              <a:xfrm>
                <a:off x="6328583" y="3558625"/>
                <a:ext cx="21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インク 13">
                <a:extLst>
                  <a:ext uri="{FF2B5EF4-FFF2-40B4-BE49-F238E27FC236}">
                    <a16:creationId xmlns:a16="http://schemas.microsoft.com/office/drawing/2014/main" id="{2118A7A2-E5C1-1F94-4098-EA4F6E6044B2}"/>
                  </a:ext>
                </a:extLst>
              </p14:cNvPr>
              <p14:cNvContentPartPr/>
              <p14:nvPr/>
            </p14:nvContentPartPr>
            <p14:xfrm>
              <a:off x="8880983" y="3684625"/>
              <a:ext cx="81000" cy="25560"/>
            </p14:xfrm>
          </p:contentPart>
        </mc:Choice>
        <mc:Fallback xmlns="">
          <p:pic>
            <p:nvPicPr>
              <p:cNvPr id="14" name="インク 13">
                <a:extLst>
                  <a:ext uri="{FF2B5EF4-FFF2-40B4-BE49-F238E27FC236}">
                    <a16:creationId xmlns:a16="http://schemas.microsoft.com/office/drawing/2014/main" id="{2118A7A2-E5C1-1F94-4098-EA4F6E6044B2}"/>
                  </a:ext>
                </a:extLst>
              </p:cNvPr>
              <p:cNvPicPr/>
              <p:nvPr/>
            </p:nvPicPr>
            <p:blipFill>
              <a:blip r:embed="rId20"/>
              <a:stretch>
                <a:fillRect/>
              </a:stretch>
            </p:blipFill>
            <p:spPr>
              <a:xfrm>
                <a:off x="8827343" y="3576985"/>
                <a:ext cx="1886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インク 14">
                <a:extLst>
                  <a:ext uri="{FF2B5EF4-FFF2-40B4-BE49-F238E27FC236}">
                    <a16:creationId xmlns:a16="http://schemas.microsoft.com/office/drawing/2014/main" id="{D185F95B-1C43-1A92-27B9-E6DB8432E696}"/>
                  </a:ext>
                </a:extLst>
              </p14:cNvPr>
              <p14:cNvContentPartPr/>
              <p14:nvPr/>
            </p14:nvContentPartPr>
            <p14:xfrm>
              <a:off x="9270503" y="3666625"/>
              <a:ext cx="90000" cy="360"/>
            </p14:xfrm>
          </p:contentPart>
        </mc:Choice>
        <mc:Fallback xmlns="">
          <p:pic>
            <p:nvPicPr>
              <p:cNvPr id="15" name="インク 14">
                <a:extLst>
                  <a:ext uri="{FF2B5EF4-FFF2-40B4-BE49-F238E27FC236}">
                    <a16:creationId xmlns:a16="http://schemas.microsoft.com/office/drawing/2014/main" id="{D185F95B-1C43-1A92-27B9-E6DB8432E696}"/>
                  </a:ext>
                </a:extLst>
              </p:cNvPr>
              <p:cNvPicPr/>
              <p:nvPr/>
            </p:nvPicPr>
            <p:blipFill>
              <a:blip r:embed="rId22"/>
              <a:stretch>
                <a:fillRect/>
              </a:stretch>
            </p:blipFill>
            <p:spPr>
              <a:xfrm>
                <a:off x="9216863" y="3558625"/>
                <a:ext cx="197640" cy="216000"/>
              </a:xfrm>
              <a:prstGeom prst="rect">
                <a:avLst/>
              </a:prstGeom>
            </p:spPr>
          </p:pic>
        </mc:Fallback>
      </mc:AlternateContent>
    </p:spTree>
    <p:extLst>
      <p:ext uri="{BB962C8B-B14F-4D97-AF65-F5344CB8AC3E}">
        <p14:creationId xmlns:p14="http://schemas.microsoft.com/office/powerpoint/2010/main" val="4024144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close-up of a box&#10;&#10;AI-generated content may be incorrect.">
            <a:extLst>
              <a:ext uri="{FF2B5EF4-FFF2-40B4-BE49-F238E27FC236}">
                <a16:creationId xmlns:a16="http://schemas.microsoft.com/office/drawing/2014/main" id="{3D15980A-935B-630A-37CF-399403E64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59" y="590259"/>
            <a:ext cx="11375881" cy="2973378"/>
          </a:xfrm>
          <a:prstGeom prst="rect">
            <a:avLst/>
          </a:prstGeom>
        </p:spPr>
      </p:pic>
      <p:sp>
        <p:nvSpPr>
          <p:cNvPr id="3" name="コンテンツ プレースホルダー 2">
            <a:extLst>
              <a:ext uri="{FF2B5EF4-FFF2-40B4-BE49-F238E27FC236}">
                <a16:creationId xmlns:a16="http://schemas.microsoft.com/office/drawing/2014/main" id="{117FB281-5998-0053-D320-74318876E4A2}"/>
              </a:ext>
            </a:extLst>
          </p:cNvPr>
          <p:cNvSpPr>
            <a:spLocks noGrp="1"/>
          </p:cNvSpPr>
          <p:nvPr>
            <p:ph sz="half" idx="1"/>
          </p:nvPr>
        </p:nvSpPr>
        <p:spPr>
          <a:xfrm>
            <a:off x="247650" y="4025899"/>
            <a:ext cx="11772900" cy="2151063"/>
          </a:xfrm>
        </p:spPr>
        <p:txBody>
          <a:bodyPr/>
          <a:lstStyle/>
          <a:p>
            <a:r>
              <a:rPr kumimoji="1" lang="en-US" altLang="ja-JP" dirty="0"/>
              <a:t>EU</a:t>
            </a:r>
            <a:r>
              <a:rPr kumimoji="1" lang="ja-JP" altLang="en-US" dirty="0"/>
              <a:t>はエアバスに補助金を支給することで開発に着手させることが可能</a:t>
            </a:r>
            <a:endParaRPr kumimoji="1" lang="en-US" altLang="ja-JP" dirty="0"/>
          </a:p>
          <a:p>
            <a:pPr marL="0" indent="0">
              <a:buNone/>
            </a:pPr>
            <a:r>
              <a:rPr kumimoji="1" lang="en-US" altLang="ja-JP" dirty="0">
                <a:sym typeface="Wingdings" panose="05000000000000000000" pitchFamily="2" charset="2"/>
              </a:rPr>
              <a:t></a:t>
            </a:r>
            <a:r>
              <a:rPr kumimoji="1" lang="en-US" altLang="ja-JP" dirty="0"/>
              <a:t>EU</a:t>
            </a:r>
            <a:r>
              <a:rPr kumimoji="1" lang="ja-JP" altLang="en-US" dirty="0"/>
              <a:t>がエアバスに対して開発した場合に限り補助金を</a:t>
            </a:r>
            <a:r>
              <a:rPr kumimoji="1" lang="en-US" altLang="ja-JP" dirty="0"/>
              <a:t>30</a:t>
            </a:r>
            <a:r>
              <a:rPr kumimoji="1" lang="ja-JP" altLang="en-US" dirty="0"/>
              <a:t>支給する</a:t>
            </a:r>
            <a:r>
              <a:rPr lang="ja-JP" altLang="en-US" dirty="0"/>
              <a:t>と</a:t>
            </a:r>
            <a:endParaRPr lang="en-US" altLang="ja-JP" dirty="0"/>
          </a:p>
          <a:p>
            <a:pPr marL="0" indent="0">
              <a:buNone/>
            </a:pPr>
            <a:r>
              <a:rPr kumimoji="1" lang="ja-JP" altLang="en-US" dirty="0"/>
              <a:t>エアバス</a:t>
            </a:r>
            <a:r>
              <a:rPr kumimoji="1" lang="en-US" altLang="ja-JP" dirty="0">
                <a:sym typeface="Wingdings" panose="05000000000000000000" pitchFamily="2" charset="2"/>
              </a:rPr>
              <a:t></a:t>
            </a:r>
            <a:r>
              <a:rPr kumimoji="1" lang="ja-JP" altLang="en-US" dirty="0">
                <a:sym typeface="Wingdings" panose="05000000000000000000" pitchFamily="2" charset="2"/>
              </a:rPr>
              <a:t>ボーイングが開発しようがしまいが必ず「開発する」</a:t>
            </a:r>
            <a:endParaRPr kumimoji="1" lang="en-US" altLang="ja-JP" dirty="0">
              <a:sym typeface="Wingdings" panose="05000000000000000000" pitchFamily="2" charset="2"/>
            </a:endParaRPr>
          </a:p>
          <a:p>
            <a:pPr marL="0" indent="0">
              <a:buNone/>
            </a:pPr>
            <a:r>
              <a:rPr lang="en-US" altLang="ja-JP" dirty="0">
                <a:sym typeface="Wingdings" panose="05000000000000000000" pitchFamily="2" charset="2"/>
              </a:rPr>
              <a:t>EU</a:t>
            </a:r>
            <a:r>
              <a:rPr lang="ja-JP" altLang="en-US" dirty="0">
                <a:sym typeface="Wingdings" panose="05000000000000000000" pitchFamily="2" charset="2"/>
              </a:rPr>
              <a:t>の補助金はボーイングを市場から排除する効果</a:t>
            </a:r>
            <a:endParaRPr kumimoji="1" lang="ja-JP" altLang="en-US" dirty="0"/>
          </a:p>
        </p:txBody>
      </p:sp>
      <mc:AlternateContent xmlns:mc="http://schemas.openxmlformats.org/markup-compatibility/2006" xmlns:p14="http://schemas.microsoft.com/office/powerpoint/2010/main">
        <mc:Choice Requires="p14">
          <p:contentPart p14:bwMode="auto" r:id="rId3">
            <p14:nvContentPartPr>
              <p14:cNvPr id="2" name="インク 1">
                <a:extLst>
                  <a:ext uri="{FF2B5EF4-FFF2-40B4-BE49-F238E27FC236}">
                    <a16:creationId xmlns:a16="http://schemas.microsoft.com/office/drawing/2014/main" id="{7E502332-2A6E-0058-508C-5EC253C00C01}"/>
                  </a:ext>
                </a:extLst>
              </p14:cNvPr>
              <p14:cNvContentPartPr/>
              <p14:nvPr/>
            </p14:nvContentPartPr>
            <p14:xfrm>
              <a:off x="1511783" y="4227651"/>
              <a:ext cx="1185480" cy="360"/>
            </p14:xfrm>
          </p:contentPart>
        </mc:Choice>
        <mc:Fallback xmlns="">
          <p:pic>
            <p:nvPicPr>
              <p:cNvPr id="2" name="インク 1">
                <a:extLst>
                  <a:ext uri="{FF2B5EF4-FFF2-40B4-BE49-F238E27FC236}">
                    <a16:creationId xmlns:a16="http://schemas.microsoft.com/office/drawing/2014/main" id="{7E502332-2A6E-0058-508C-5EC253C00C01}"/>
                  </a:ext>
                </a:extLst>
              </p:cNvPr>
              <p:cNvPicPr/>
              <p:nvPr/>
            </p:nvPicPr>
            <p:blipFill>
              <a:blip r:embed="rId6"/>
              <a:stretch>
                <a:fillRect/>
              </a:stretch>
            </p:blipFill>
            <p:spPr>
              <a:xfrm>
                <a:off x="1457783" y="4120011"/>
                <a:ext cx="12931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インク 3">
                <a:extLst>
                  <a:ext uri="{FF2B5EF4-FFF2-40B4-BE49-F238E27FC236}">
                    <a16:creationId xmlns:a16="http://schemas.microsoft.com/office/drawing/2014/main" id="{C30B19EF-5420-D0BC-D2B1-91B0B039E4D5}"/>
                  </a:ext>
                </a:extLst>
              </p14:cNvPr>
              <p14:cNvContentPartPr/>
              <p14:nvPr/>
            </p14:nvContentPartPr>
            <p14:xfrm>
              <a:off x="1656863" y="4761891"/>
              <a:ext cx="1275120" cy="9360"/>
            </p14:xfrm>
          </p:contentPart>
        </mc:Choice>
        <mc:Fallback xmlns="">
          <p:pic>
            <p:nvPicPr>
              <p:cNvPr id="4" name="インク 3">
                <a:extLst>
                  <a:ext uri="{FF2B5EF4-FFF2-40B4-BE49-F238E27FC236}">
                    <a16:creationId xmlns:a16="http://schemas.microsoft.com/office/drawing/2014/main" id="{C30B19EF-5420-D0BC-D2B1-91B0B039E4D5}"/>
                  </a:ext>
                </a:extLst>
              </p:cNvPr>
              <p:cNvPicPr/>
              <p:nvPr/>
            </p:nvPicPr>
            <p:blipFill>
              <a:blip r:embed="rId8"/>
              <a:stretch>
                <a:fillRect/>
              </a:stretch>
            </p:blipFill>
            <p:spPr>
              <a:xfrm>
                <a:off x="1602863" y="4654251"/>
                <a:ext cx="13827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インク 7">
                <a:extLst>
                  <a:ext uri="{FF2B5EF4-FFF2-40B4-BE49-F238E27FC236}">
                    <a16:creationId xmlns:a16="http://schemas.microsoft.com/office/drawing/2014/main" id="{060F4DFB-9414-7658-3791-7AC1C14713B0}"/>
                  </a:ext>
                </a:extLst>
              </p14:cNvPr>
              <p14:cNvContentPartPr/>
              <p14:nvPr/>
            </p14:nvContentPartPr>
            <p14:xfrm>
              <a:off x="7704503" y="4743531"/>
              <a:ext cx="2487240" cy="46080"/>
            </p14:xfrm>
          </p:contentPart>
        </mc:Choice>
        <mc:Fallback xmlns="">
          <p:pic>
            <p:nvPicPr>
              <p:cNvPr id="8" name="インク 7">
                <a:extLst>
                  <a:ext uri="{FF2B5EF4-FFF2-40B4-BE49-F238E27FC236}">
                    <a16:creationId xmlns:a16="http://schemas.microsoft.com/office/drawing/2014/main" id="{060F4DFB-9414-7658-3791-7AC1C14713B0}"/>
                  </a:ext>
                </a:extLst>
              </p:cNvPr>
              <p:cNvPicPr/>
              <p:nvPr/>
            </p:nvPicPr>
            <p:blipFill>
              <a:blip r:embed="rId10"/>
              <a:stretch>
                <a:fillRect/>
              </a:stretch>
            </p:blipFill>
            <p:spPr>
              <a:xfrm>
                <a:off x="7650503" y="4635531"/>
                <a:ext cx="25948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インク 8">
                <a:extLst>
                  <a:ext uri="{FF2B5EF4-FFF2-40B4-BE49-F238E27FC236}">
                    <a16:creationId xmlns:a16="http://schemas.microsoft.com/office/drawing/2014/main" id="{FFDDF7B4-4E73-C976-E5C3-B276B851CD4F}"/>
                  </a:ext>
                </a:extLst>
              </p14:cNvPr>
              <p14:cNvContentPartPr/>
              <p14:nvPr/>
            </p14:nvContentPartPr>
            <p14:xfrm>
              <a:off x="1575143" y="2906091"/>
              <a:ext cx="831240" cy="18720"/>
            </p14:xfrm>
          </p:contentPart>
        </mc:Choice>
        <mc:Fallback xmlns="">
          <p:pic>
            <p:nvPicPr>
              <p:cNvPr id="9" name="インク 8">
                <a:extLst>
                  <a:ext uri="{FF2B5EF4-FFF2-40B4-BE49-F238E27FC236}">
                    <a16:creationId xmlns:a16="http://schemas.microsoft.com/office/drawing/2014/main" id="{FFDDF7B4-4E73-C976-E5C3-B276B851CD4F}"/>
                  </a:ext>
                </a:extLst>
              </p:cNvPr>
              <p:cNvPicPr/>
              <p:nvPr/>
            </p:nvPicPr>
            <p:blipFill>
              <a:blip r:embed="rId12"/>
              <a:stretch>
                <a:fillRect/>
              </a:stretch>
            </p:blipFill>
            <p:spPr>
              <a:xfrm>
                <a:off x="1521503" y="2798091"/>
                <a:ext cx="9388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インク 9">
                <a:extLst>
                  <a:ext uri="{FF2B5EF4-FFF2-40B4-BE49-F238E27FC236}">
                    <a16:creationId xmlns:a16="http://schemas.microsoft.com/office/drawing/2014/main" id="{D9FC4A99-277E-00FC-EAF1-67CEF10F5E97}"/>
                  </a:ext>
                </a:extLst>
              </p14:cNvPr>
              <p14:cNvContentPartPr/>
              <p14:nvPr/>
            </p14:nvContentPartPr>
            <p14:xfrm>
              <a:off x="6355583" y="2652291"/>
              <a:ext cx="307080" cy="37080"/>
            </p14:xfrm>
          </p:contentPart>
        </mc:Choice>
        <mc:Fallback xmlns="">
          <p:pic>
            <p:nvPicPr>
              <p:cNvPr id="10" name="インク 9">
                <a:extLst>
                  <a:ext uri="{FF2B5EF4-FFF2-40B4-BE49-F238E27FC236}">
                    <a16:creationId xmlns:a16="http://schemas.microsoft.com/office/drawing/2014/main" id="{D9FC4A99-277E-00FC-EAF1-67CEF10F5E97}"/>
                  </a:ext>
                </a:extLst>
              </p:cNvPr>
              <p:cNvPicPr/>
              <p:nvPr/>
            </p:nvPicPr>
            <p:blipFill>
              <a:blip r:embed="rId14"/>
              <a:stretch>
                <a:fillRect/>
              </a:stretch>
            </p:blipFill>
            <p:spPr>
              <a:xfrm>
                <a:off x="6301583" y="2544651"/>
                <a:ext cx="4147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インク 10">
                <a:extLst>
                  <a:ext uri="{FF2B5EF4-FFF2-40B4-BE49-F238E27FC236}">
                    <a16:creationId xmlns:a16="http://schemas.microsoft.com/office/drawing/2014/main" id="{0962AAC1-6845-91B6-6C42-6B98F715ABA5}"/>
                  </a:ext>
                </a:extLst>
              </p14:cNvPr>
              <p14:cNvContentPartPr/>
              <p14:nvPr/>
            </p14:nvContentPartPr>
            <p14:xfrm>
              <a:off x="9026063" y="2670651"/>
              <a:ext cx="433800" cy="28440"/>
            </p14:xfrm>
          </p:contentPart>
        </mc:Choice>
        <mc:Fallback xmlns="">
          <p:pic>
            <p:nvPicPr>
              <p:cNvPr id="11" name="インク 10">
                <a:extLst>
                  <a:ext uri="{FF2B5EF4-FFF2-40B4-BE49-F238E27FC236}">
                    <a16:creationId xmlns:a16="http://schemas.microsoft.com/office/drawing/2014/main" id="{0962AAC1-6845-91B6-6C42-6B98F715ABA5}"/>
                  </a:ext>
                </a:extLst>
              </p:cNvPr>
              <p:cNvPicPr/>
              <p:nvPr/>
            </p:nvPicPr>
            <p:blipFill>
              <a:blip r:embed="rId16"/>
              <a:stretch>
                <a:fillRect/>
              </a:stretch>
            </p:blipFill>
            <p:spPr>
              <a:xfrm>
                <a:off x="8972423" y="2562651"/>
                <a:ext cx="541440" cy="244080"/>
              </a:xfrm>
              <a:prstGeom prst="rect">
                <a:avLst/>
              </a:prstGeom>
            </p:spPr>
          </p:pic>
        </mc:Fallback>
      </mc:AlternateContent>
      <p:grpSp>
        <p:nvGrpSpPr>
          <p:cNvPr id="14" name="グループ化 13">
            <a:extLst>
              <a:ext uri="{FF2B5EF4-FFF2-40B4-BE49-F238E27FC236}">
                <a16:creationId xmlns:a16="http://schemas.microsoft.com/office/drawing/2014/main" id="{1F623921-1E98-E7C7-229D-4B3EE9B31CB0}"/>
              </a:ext>
            </a:extLst>
          </p:cNvPr>
          <p:cNvGrpSpPr/>
          <p:nvPr/>
        </p:nvGrpSpPr>
        <p:grpSpPr>
          <a:xfrm>
            <a:off x="6599663" y="673731"/>
            <a:ext cx="3334680" cy="1879560"/>
            <a:chOff x="6599663" y="673731"/>
            <a:chExt cx="3334680" cy="1879560"/>
          </a:xfrm>
        </p:grpSpPr>
        <mc:AlternateContent xmlns:mc="http://schemas.openxmlformats.org/markup-compatibility/2006" xmlns:p14="http://schemas.microsoft.com/office/powerpoint/2010/main">
          <mc:Choice Requires="p14">
            <p:contentPart p14:bwMode="auto" r:id="rId17">
              <p14:nvContentPartPr>
                <p14:cNvPr id="12" name="インク 11">
                  <a:extLst>
                    <a:ext uri="{FF2B5EF4-FFF2-40B4-BE49-F238E27FC236}">
                      <a16:creationId xmlns:a16="http://schemas.microsoft.com/office/drawing/2014/main" id="{5EF2727C-E701-7D35-72D4-268D4688D9FB}"/>
                    </a:ext>
                  </a:extLst>
                </p14:cNvPr>
                <p14:cNvContentPartPr/>
                <p14:nvPr/>
              </p14:nvContentPartPr>
              <p14:xfrm>
                <a:off x="6599663" y="673731"/>
                <a:ext cx="2693880" cy="1879560"/>
              </p14:xfrm>
            </p:contentPart>
          </mc:Choice>
          <mc:Fallback xmlns="">
            <p:pic>
              <p:nvPicPr>
                <p:cNvPr id="12" name="インク 11">
                  <a:extLst>
                    <a:ext uri="{FF2B5EF4-FFF2-40B4-BE49-F238E27FC236}">
                      <a16:creationId xmlns:a16="http://schemas.microsoft.com/office/drawing/2014/main" id="{5EF2727C-E701-7D35-72D4-268D4688D9FB}"/>
                    </a:ext>
                  </a:extLst>
                </p:cNvPr>
                <p:cNvPicPr/>
                <p:nvPr/>
              </p:nvPicPr>
              <p:blipFill>
                <a:blip r:embed="rId18"/>
                <a:stretch>
                  <a:fillRect/>
                </a:stretch>
              </p:blipFill>
              <p:spPr>
                <a:xfrm>
                  <a:off x="6564023" y="637731"/>
                  <a:ext cx="2765520" cy="1951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インク 12">
                  <a:extLst>
                    <a:ext uri="{FF2B5EF4-FFF2-40B4-BE49-F238E27FC236}">
                      <a16:creationId xmlns:a16="http://schemas.microsoft.com/office/drawing/2014/main" id="{59FA0D60-AC11-067E-F12D-D498A08DA7E6}"/>
                    </a:ext>
                  </a:extLst>
                </p14:cNvPr>
                <p14:cNvContentPartPr/>
                <p14:nvPr/>
              </p14:nvContentPartPr>
              <p14:xfrm>
                <a:off x="9270503" y="796491"/>
                <a:ext cx="663840" cy="1738440"/>
              </p14:xfrm>
            </p:contentPart>
          </mc:Choice>
          <mc:Fallback xmlns="">
            <p:pic>
              <p:nvPicPr>
                <p:cNvPr id="13" name="インク 12">
                  <a:extLst>
                    <a:ext uri="{FF2B5EF4-FFF2-40B4-BE49-F238E27FC236}">
                      <a16:creationId xmlns:a16="http://schemas.microsoft.com/office/drawing/2014/main" id="{59FA0D60-AC11-067E-F12D-D498A08DA7E6}"/>
                    </a:ext>
                  </a:extLst>
                </p:cNvPr>
                <p:cNvPicPr/>
                <p:nvPr/>
              </p:nvPicPr>
              <p:blipFill>
                <a:blip r:embed="rId20"/>
                <a:stretch>
                  <a:fillRect/>
                </a:stretch>
              </p:blipFill>
              <p:spPr>
                <a:xfrm>
                  <a:off x="9234863" y="760851"/>
                  <a:ext cx="735480" cy="1810080"/>
                </a:xfrm>
                <a:prstGeom prst="rect">
                  <a:avLst/>
                </a:prstGeom>
              </p:spPr>
            </p:pic>
          </mc:Fallback>
        </mc:AlternateContent>
      </p:grpSp>
      <p:sp>
        <p:nvSpPr>
          <p:cNvPr id="15" name="テキスト ボックス 14">
            <a:extLst>
              <a:ext uri="{FF2B5EF4-FFF2-40B4-BE49-F238E27FC236}">
                <a16:creationId xmlns:a16="http://schemas.microsoft.com/office/drawing/2014/main" id="{7028FFB3-9334-2B91-F998-5EA022960797}"/>
              </a:ext>
            </a:extLst>
          </p:cNvPr>
          <p:cNvSpPr txBox="1"/>
          <p:nvPr/>
        </p:nvSpPr>
        <p:spPr>
          <a:xfrm>
            <a:off x="9459863" y="329641"/>
            <a:ext cx="1314784" cy="369332"/>
          </a:xfrm>
          <a:prstGeom prst="rect">
            <a:avLst/>
          </a:prstGeom>
          <a:noFill/>
        </p:spPr>
        <p:txBody>
          <a:bodyPr wrap="none" rtlCol="0">
            <a:spAutoFit/>
          </a:bodyPr>
          <a:lstStyle/>
          <a:p>
            <a:r>
              <a:rPr kumimoji="1" lang="ja-JP" altLang="en-US" b="1" dirty="0"/>
              <a:t>補助金</a:t>
            </a:r>
            <a:r>
              <a:rPr kumimoji="1" lang="en-US" altLang="ja-JP" b="1" dirty="0"/>
              <a:t>+30</a:t>
            </a:r>
            <a:endParaRPr kumimoji="1" lang="ja-JP" altLang="en-US" b="1" dirty="0"/>
          </a:p>
        </p:txBody>
      </p:sp>
      <mc:AlternateContent xmlns:mc="http://schemas.openxmlformats.org/markup-compatibility/2006" xmlns:p14="http://schemas.microsoft.com/office/powerpoint/2010/main">
        <mc:Choice Requires="p14">
          <p:contentPart p14:bwMode="auto" r:id="rId21">
            <p14:nvContentPartPr>
              <p14:cNvPr id="25" name="インク 24">
                <a:extLst>
                  <a:ext uri="{FF2B5EF4-FFF2-40B4-BE49-F238E27FC236}">
                    <a16:creationId xmlns:a16="http://schemas.microsoft.com/office/drawing/2014/main" id="{E76128A2-C29D-724B-AF1B-1AE31F0C359A}"/>
                  </a:ext>
                </a:extLst>
              </p14:cNvPr>
              <p14:cNvContentPartPr/>
              <p14:nvPr/>
            </p14:nvContentPartPr>
            <p14:xfrm>
              <a:off x="3701663" y="2461851"/>
              <a:ext cx="1207080" cy="400320"/>
            </p14:xfrm>
          </p:contentPart>
        </mc:Choice>
        <mc:Fallback xmlns="">
          <p:pic>
            <p:nvPicPr>
              <p:cNvPr id="25" name="インク 24">
                <a:extLst>
                  <a:ext uri="{FF2B5EF4-FFF2-40B4-BE49-F238E27FC236}">
                    <a16:creationId xmlns:a16="http://schemas.microsoft.com/office/drawing/2014/main" id="{E76128A2-C29D-724B-AF1B-1AE31F0C359A}"/>
                  </a:ext>
                </a:extLst>
              </p:cNvPr>
              <p:cNvPicPr/>
              <p:nvPr/>
            </p:nvPicPr>
            <p:blipFill>
              <a:blip r:embed="rId34"/>
              <a:stretch>
                <a:fillRect/>
              </a:stretch>
            </p:blipFill>
            <p:spPr>
              <a:xfrm>
                <a:off x="3665663" y="2425851"/>
                <a:ext cx="1278720" cy="471960"/>
              </a:xfrm>
              <a:prstGeom prst="rect">
                <a:avLst/>
              </a:prstGeom>
            </p:spPr>
          </p:pic>
        </mc:Fallback>
      </mc:AlternateContent>
    </p:spTree>
    <p:extLst>
      <p:ext uri="{BB962C8B-B14F-4D97-AF65-F5344CB8AC3E}">
        <p14:creationId xmlns:p14="http://schemas.microsoft.com/office/powerpoint/2010/main" val="2420344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E11EF177-E707-2B1E-404E-CD8AD301449D}"/>
              </a:ext>
            </a:extLst>
          </p:cNvPr>
          <p:cNvPicPr>
            <a:picLocks noGrp="1" noChangeAspect="1"/>
          </p:cNvPicPr>
          <p:nvPr>
            <p:ph sz="half" idx="2"/>
          </p:nvPr>
        </p:nvPicPr>
        <p:blipFill>
          <a:blip r:embed="rId2"/>
          <a:stretch>
            <a:fillRect/>
          </a:stretch>
        </p:blipFill>
        <p:spPr>
          <a:xfrm>
            <a:off x="338002" y="146050"/>
            <a:ext cx="11060248" cy="3533625"/>
          </a:xfrm>
          <a:prstGeom prst="rect">
            <a:avLst/>
          </a:prstGeom>
        </p:spPr>
      </p:pic>
      <p:sp>
        <p:nvSpPr>
          <p:cNvPr id="3" name="コンテンツ プレースホルダー 2">
            <a:extLst>
              <a:ext uri="{FF2B5EF4-FFF2-40B4-BE49-F238E27FC236}">
                <a16:creationId xmlns:a16="http://schemas.microsoft.com/office/drawing/2014/main" id="{310D3F8A-181F-7F5A-A3D3-BA01FEEEA620}"/>
              </a:ext>
            </a:extLst>
          </p:cNvPr>
          <p:cNvSpPr>
            <a:spLocks noGrp="1"/>
          </p:cNvSpPr>
          <p:nvPr>
            <p:ph sz="half" idx="1"/>
          </p:nvPr>
        </p:nvSpPr>
        <p:spPr>
          <a:xfrm>
            <a:off x="838200" y="3505199"/>
            <a:ext cx="9652000" cy="2671763"/>
          </a:xfrm>
        </p:spPr>
        <p:txBody>
          <a:bodyPr>
            <a:normAutofit fontScale="92500" lnSpcReduction="20000"/>
          </a:bodyPr>
          <a:lstStyle/>
          <a:p>
            <a:r>
              <a:rPr kumimoji="1" lang="ja-JP" altLang="en-US" dirty="0"/>
              <a:t>米も対抗して補助金をボーイングに</a:t>
            </a:r>
            <a:r>
              <a:rPr kumimoji="1" lang="en-US" altLang="ja-JP" dirty="0"/>
              <a:t>30</a:t>
            </a:r>
            <a:r>
              <a:rPr kumimoji="1" lang="ja-JP" altLang="en-US" dirty="0"/>
              <a:t>支給した場合</a:t>
            </a:r>
            <a:endParaRPr kumimoji="1" lang="en-US" altLang="ja-JP" dirty="0"/>
          </a:p>
          <a:p>
            <a:pPr marL="0" indent="0">
              <a:buNone/>
            </a:pPr>
            <a:r>
              <a:rPr kumimoji="1" lang="en-US" altLang="ja-JP" dirty="0">
                <a:sym typeface="Wingdings" panose="05000000000000000000" pitchFamily="2" charset="2"/>
              </a:rPr>
              <a:t></a:t>
            </a:r>
            <a:r>
              <a:rPr kumimoji="1" lang="ja-JP" altLang="en-US" dirty="0"/>
              <a:t>ボーイングにとって最適な戦略はエアバスと同様に相手がどう出ようと必ず開発</a:t>
            </a:r>
            <a:r>
              <a:rPr kumimoji="1" lang="en-US" altLang="ja-JP" dirty="0">
                <a:sym typeface="Wingdings" panose="05000000000000000000" pitchFamily="2" charset="2"/>
              </a:rPr>
              <a:t></a:t>
            </a:r>
            <a:r>
              <a:rPr kumimoji="1" lang="ja-JP" altLang="en-US" dirty="0"/>
              <a:t>左上の</a:t>
            </a:r>
            <a:r>
              <a:rPr kumimoji="1" lang="en-US" altLang="ja-JP" dirty="0"/>
              <a:t>(25, 25)</a:t>
            </a:r>
            <a:r>
              <a:rPr kumimoji="1" lang="ja-JP" altLang="en-US" dirty="0"/>
              <a:t>、双方ともにプラスの利得</a:t>
            </a:r>
            <a:r>
              <a:rPr kumimoji="1" lang="en-US" altLang="ja-JP" dirty="0">
                <a:sym typeface="Wingdings" panose="05000000000000000000" pitchFamily="2" charset="2"/>
              </a:rPr>
              <a:t></a:t>
            </a:r>
            <a:r>
              <a:rPr kumimoji="1" lang="ja-JP" altLang="en-US" dirty="0">
                <a:sym typeface="Wingdings" panose="05000000000000000000" pitchFamily="2" charset="2"/>
              </a:rPr>
              <a:t>他方で</a:t>
            </a:r>
            <a:r>
              <a:rPr kumimoji="1" lang="ja-JP" altLang="en-US" dirty="0"/>
              <a:t>経済厚生は</a:t>
            </a:r>
            <a:r>
              <a:rPr kumimoji="1" lang="ja-JP" altLang="en-US" dirty="0">
                <a:highlight>
                  <a:srgbClr val="FFFF00"/>
                </a:highlight>
              </a:rPr>
              <a:t>補助金の税支出－</a:t>
            </a:r>
            <a:r>
              <a:rPr kumimoji="1" lang="en-US" altLang="ja-JP" dirty="0">
                <a:highlight>
                  <a:srgbClr val="FFFF00"/>
                </a:highlight>
              </a:rPr>
              <a:t>30</a:t>
            </a:r>
            <a:r>
              <a:rPr kumimoji="1" lang="ja-JP" altLang="en-US" dirty="0"/>
              <a:t>と差し引きするとマイナスの経済厚生</a:t>
            </a:r>
            <a:endParaRPr kumimoji="1" lang="en-US" altLang="ja-JP" dirty="0"/>
          </a:p>
          <a:p>
            <a:pPr marL="0" indent="0">
              <a:buNone/>
            </a:pPr>
            <a:r>
              <a:rPr kumimoji="1" lang="en-US" altLang="ja-JP" dirty="0">
                <a:sym typeface="Wingdings" panose="05000000000000000000" pitchFamily="2" charset="2"/>
              </a:rPr>
              <a:t></a:t>
            </a:r>
            <a:r>
              <a:rPr kumimoji="1" lang="ja-JP" altLang="en-US" dirty="0"/>
              <a:t>両国が補助金を競って支給した結果、悪い結果に</a:t>
            </a:r>
            <a:endParaRPr kumimoji="1" lang="en-US" altLang="ja-JP" dirty="0"/>
          </a:p>
          <a:p>
            <a:pPr marL="0" indent="0">
              <a:buNone/>
            </a:pPr>
            <a:r>
              <a:rPr lang="ja-JP" altLang="en-US" dirty="0"/>
              <a:t>一種の</a:t>
            </a:r>
            <a:r>
              <a:rPr kumimoji="1" lang="ja-JP" altLang="en-US" dirty="0"/>
              <a:t>「囚人のジレンマ」</a:t>
            </a:r>
          </a:p>
        </p:txBody>
      </p:sp>
      <mc:AlternateContent xmlns:mc="http://schemas.openxmlformats.org/markup-compatibility/2006" xmlns:p14="http://schemas.microsoft.com/office/powerpoint/2010/main">
        <mc:Choice Requires="p14">
          <p:contentPart p14:bwMode="auto" r:id="rId3">
            <p14:nvContentPartPr>
              <p14:cNvPr id="2" name="インク 1">
                <a:extLst>
                  <a:ext uri="{FF2B5EF4-FFF2-40B4-BE49-F238E27FC236}">
                    <a16:creationId xmlns:a16="http://schemas.microsoft.com/office/drawing/2014/main" id="{CFA74530-0C05-0453-8F55-8DDA524DC91E}"/>
                  </a:ext>
                </a:extLst>
              </p14:cNvPr>
              <p14:cNvContentPartPr/>
              <p14:nvPr/>
            </p14:nvContentPartPr>
            <p14:xfrm>
              <a:off x="1312343" y="2489571"/>
              <a:ext cx="924480" cy="19080"/>
            </p14:xfrm>
          </p:contentPart>
        </mc:Choice>
        <mc:Fallback xmlns="">
          <p:pic>
            <p:nvPicPr>
              <p:cNvPr id="2" name="インク 1">
                <a:extLst>
                  <a:ext uri="{FF2B5EF4-FFF2-40B4-BE49-F238E27FC236}">
                    <a16:creationId xmlns:a16="http://schemas.microsoft.com/office/drawing/2014/main" id="{CFA74530-0C05-0453-8F55-8DDA524DC91E}"/>
                  </a:ext>
                </a:extLst>
              </p:cNvPr>
              <p:cNvPicPr/>
              <p:nvPr/>
            </p:nvPicPr>
            <p:blipFill>
              <a:blip r:embed="rId4"/>
              <a:stretch>
                <a:fillRect/>
              </a:stretch>
            </p:blipFill>
            <p:spPr>
              <a:xfrm>
                <a:off x="1258703" y="2381571"/>
                <a:ext cx="10321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インク 3">
                <a:extLst>
                  <a:ext uri="{FF2B5EF4-FFF2-40B4-BE49-F238E27FC236}">
                    <a16:creationId xmlns:a16="http://schemas.microsoft.com/office/drawing/2014/main" id="{E6123EEA-CCD5-0F3E-70EF-0D03432C36BF}"/>
                  </a:ext>
                </a:extLst>
              </p14:cNvPr>
              <p14:cNvContentPartPr/>
              <p14:nvPr/>
            </p14:nvContentPartPr>
            <p14:xfrm>
              <a:off x="6301223" y="2263131"/>
              <a:ext cx="216720" cy="10080"/>
            </p14:xfrm>
          </p:contentPart>
        </mc:Choice>
        <mc:Fallback xmlns="">
          <p:pic>
            <p:nvPicPr>
              <p:cNvPr id="4" name="インク 3">
                <a:extLst>
                  <a:ext uri="{FF2B5EF4-FFF2-40B4-BE49-F238E27FC236}">
                    <a16:creationId xmlns:a16="http://schemas.microsoft.com/office/drawing/2014/main" id="{E6123EEA-CCD5-0F3E-70EF-0D03432C36BF}"/>
                  </a:ext>
                </a:extLst>
              </p:cNvPr>
              <p:cNvPicPr/>
              <p:nvPr/>
            </p:nvPicPr>
            <p:blipFill>
              <a:blip r:embed="rId6"/>
              <a:stretch>
                <a:fillRect/>
              </a:stretch>
            </p:blipFill>
            <p:spPr>
              <a:xfrm>
                <a:off x="6247223" y="2155131"/>
                <a:ext cx="3243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インク 5">
                <a:extLst>
                  <a:ext uri="{FF2B5EF4-FFF2-40B4-BE49-F238E27FC236}">
                    <a16:creationId xmlns:a16="http://schemas.microsoft.com/office/drawing/2014/main" id="{6E576A76-B32B-B472-5579-A75905B41C75}"/>
                  </a:ext>
                </a:extLst>
              </p14:cNvPr>
              <p14:cNvContentPartPr/>
              <p14:nvPr/>
            </p14:nvContentPartPr>
            <p14:xfrm>
              <a:off x="8835983" y="2245131"/>
              <a:ext cx="450360" cy="360"/>
            </p14:xfrm>
          </p:contentPart>
        </mc:Choice>
        <mc:Fallback xmlns="">
          <p:pic>
            <p:nvPicPr>
              <p:cNvPr id="6" name="インク 5">
                <a:extLst>
                  <a:ext uri="{FF2B5EF4-FFF2-40B4-BE49-F238E27FC236}">
                    <a16:creationId xmlns:a16="http://schemas.microsoft.com/office/drawing/2014/main" id="{6E576A76-B32B-B472-5579-A75905B41C75}"/>
                  </a:ext>
                </a:extLst>
              </p:cNvPr>
              <p:cNvPicPr/>
              <p:nvPr/>
            </p:nvPicPr>
            <p:blipFill>
              <a:blip r:embed="rId8"/>
              <a:stretch>
                <a:fillRect/>
              </a:stretch>
            </p:blipFill>
            <p:spPr>
              <a:xfrm>
                <a:off x="8781983" y="2137491"/>
                <a:ext cx="55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インク 6">
                <a:extLst>
                  <a:ext uri="{FF2B5EF4-FFF2-40B4-BE49-F238E27FC236}">
                    <a16:creationId xmlns:a16="http://schemas.microsoft.com/office/drawing/2014/main" id="{BBA6D15F-C413-2891-B804-4654853F441E}"/>
                  </a:ext>
                </a:extLst>
              </p14:cNvPr>
              <p14:cNvContentPartPr/>
              <p14:nvPr/>
            </p14:nvContentPartPr>
            <p14:xfrm>
              <a:off x="7034543" y="1239651"/>
              <a:ext cx="1095120" cy="19440"/>
            </p14:xfrm>
          </p:contentPart>
        </mc:Choice>
        <mc:Fallback xmlns="">
          <p:pic>
            <p:nvPicPr>
              <p:cNvPr id="7" name="インク 6">
                <a:extLst>
                  <a:ext uri="{FF2B5EF4-FFF2-40B4-BE49-F238E27FC236}">
                    <a16:creationId xmlns:a16="http://schemas.microsoft.com/office/drawing/2014/main" id="{BBA6D15F-C413-2891-B804-4654853F441E}"/>
                  </a:ext>
                </a:extLst>
              </p:cNvPr>
              <p:cNvPicPr/>
              <p:nvPr/>
            </p:nvPicPr>
            <p:blipFill>
              <a:blip r:embed="rId10"/>
              <a:stretch>
                <a:fillRect/>
              </a:stretch>
            </p:blipFill>
            <p:spPr>
              <a:xfrm>
                <a:off x="6980543" y="1132011"/>
                <a:ext cx="12027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インク 7">
                <a:extLst>
                  <a:ext uri="{FF2B5EF4-FFF2-40B4-BE49-F238E27FC236}">
                    <a16:creationId xmlns:a16="http://schemas.microsoft.com/office/drawing/2014/main" id="{4D06931D-8B2F-7744-B1D9-69BF29D74B2D}"/>
                  </a:ext>
                </a:extLst>
              </p14:cNvPr>
              <p14:cNvContentPartPr/>
              <p14:nvPr/>
            </p14:nvContentPartPr>
            <p14:xfrm>
              <a:off x="6817103" y="2262411"/>
              <a:ext cx="280080" cy="28080"/>
            </p14:xfrm>
          </p:contentPart>
        </mc:Choice>
        <mc:Fallback xmlns="">
          <p:pic>
            <p:nvPicPr>
              <p:cNvPr id="8" name="インク 7">
                <a:extLst>
                  <a:ext uri="{FF2B5EF4-FFF2-40B4-BE49-F238E27FC236}">
                    <a16:creationId xmlns:a16="http://schemas.microsoft.com/office/drawing/2014/main" id="{4D06931D-8B2F-7744-B1D9-69BF29D74B2D}"/>
                  </a:ext>
                </a:extLst>
              </p:cNvPr>
              <p:cNvPicPr/>
              <p:nvPr/>
            </p:nvPicPr>
            <p:blipFill>
              <a:blip r:embed="rId12"/>
              <a:stretch>
                <a:fillRect/>
              </a:stretch>
            </p:blipFill>
            <p:spPr>
              <a:xfrm>
                <a:off x="6763463" y="2154771"/>
                <a:ext cx="3877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インク 8">
                <a:extLst>
                  <a:ext uri="{FF2B5EF4-FFF2-40B4-BE49-F238E27FC236}">
                    <a16:creationId xmlns:a16="http://schemas.microsoft.com/office/drawing/2014/main" id="{971308C1-A3EF-1960-E07A-F9BD37FC0FFE}"/>
                  </a:ext>
                </a:extLst>
              </p14:cNvPr>
              <p14:cNvContentPartPr/>
              <p14:nvPr/>
            </p14:nvContentPartPr>
            <p14:xfrm>
              <a:off x="6699383" y="2597931"/>
              <a:ext cx="383760" cy="19080"/>
            </p14:xfrm>
          </p:contentPart>
        </mc:Choice>
        <mc:Fallback xmlns="">
          <p:pic>
            <p:nvPicPr>
              <p:cNvPr id="9" name="インク 8">
                <a:extLst>
                  <a:ext uri="{FF2B5EF4-FFF2-40B4-BE49-F238E27FC236}">
                    <a16:creationId xmlns:a16="http://schemas.microsoft.com/office/drawing/2014/main" id="{971308C1-A3EF-1960-E07A-F9BD37FC0FFE}"/>
                  </a:ext>
                </a:extLst>
              </p:cNvPr>
              <p:cNvPicPr/>
              <p:nvPr/>
            </p:nvPicPr>
            <p:blipFill>
              <a:blip r:embed="rId14"/>
              <a:stretch>
                <a:fillRect/>
              </a:stretch>
            </p:blipFill>
            <p:spPr>
              <a:xfrm>
                <a:off x="6645743" y="2489931"/>
                <a:ext cx="491400" cy="234720"/>
              </a:xfrm>
              <a:prstGeom prst="rect">
                <a:avLst/>
              </a:prstGeom>
            </p:spPr>
          </p:pic>
        </mc:Fallback>
      </mc:AlternateContent>
      <p:grpSp>
        <p:nvGrpSpPr>
          <p:cNvPr id="13" name="グループ化 12">
            <a:extLst>
              <a:ext uri="{FF2B5EF4-FFF2-40B4-BE49-F238E27FC236}">
                <a16:creationId xmlns:a16="http://schemas.microsoft.com/office/drawing/2014/main" id="{1BC900D3-F765-1496-AAD3-9465EA9A2630}"/>
              </a:ext>
            </a:extLst>
          </p:cNvPr>
          <p:cNvGrpSpPr/>
          <p:nvPr/>
        </p:nvGrpSpPr>
        <p:grpSpPr>
          <a:xfrm>
            <a:off x="6090983" y="2053611"/>
            <a:ext cx="500760" cy="803160"/>
            <a:chOff x="6090983" y="2053611"/>
            <a:chExt cx="500760" cy="803160"/>
          </a:xfrm>
        </p:grpSpPr>
        <mc:AlternateContent xmlns:mc="http://schemas.openxmlformats.org/markup-compatibility/2006" xmlns:p14="http://schemas.microsoft.com/office/powerpoint/2010/main">
          <mc:Choice Requires="p14">
            <p:contentPart p14:bwMode="auto" r:id="rId15">
              <p14:nvContentPartPr>
                <p14:cNvPr id="10" name="インク 9">
                  <a:extLst>
                    <a:ext uri="{FF2B5EF4-FFF2-40B4-BE49-F238E27FC236}">
                      <a16:creationId xmlns:a16="http://schemas.microsoft.com/office/drawing/2014/main" id="{D676587B-5062-73F6-7726-1164D4D68B2C}"/>
                    </a:ext>
                  </a:extLst>
                </p14:cNvPr>
                <p14:cNvContentPartPr/>
                <p14:nvPr/>
              </p14:nvContentPartPr>
              <p14:xfrm>
                <a:off x="6090983" y="2053611"/>
                <a:ext cx="500760" cy="417240"/>
              </p14:xfrm>
            </p:contentPart>
          </mc:Choice>
          <mc:Fallback xmlns="">
            <p:pic>
              <p:nvPicPr>
                <p:cNvPr id="10" name="インク 9">
                  <a:extLst>
                    <a:ext uri="{FF2B5EF4-FFF2-40B4-BE49-F238E27FC236}">
                      <a16:creationId xmlns:a16="http://schemas.microsoft.com/office/drawing/2014/main" id="{D676587B-5062-73F6-7726-1164D4D68B2C}"/>
                    </a:ext>
                  </a:extLst>
                </p:cNvPr>
                <p:cNvPicPr/>
                <p:nvPr/>
              </p:nvPicPr>
              <p:blipFill>
                <a:blip r:embed="rId16"/>
                <a:stretch>
                  <a:fillRect/>
                </a:stretch>
              </p:blipFill>
              <p:spPr>
                <a:xfrm>
                  <a:off x="6082343" y="2044971"/>
                  <a:ext cx="51840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インク 10">
                  <a:extLst>
                    <a:ext uri="{FF2B5EF4-FFF2-40B4-BE49-F238E27FC236}">
                      <a16:creationId xmlns:a16="http://schemas.microsoft.com/office/drawing/2014/main" id="{76A93DAA-C1C3-93A8-6E19-33BC68415F68}"/>
                    </a:ext>
                  </a:extLst>
                </p14:cNvPr>
                <p14:cNvContentPartPr/>
                <p14:nvPr/>
              </p14:nvContentPartPr>
              <p14:xfrm>
                <a:off x="6150383" y="2643651"/>
                <a:ext cx="295920" cy="156960"/>
              </p14:xfrm>
            </p:contentPart>
          </mc:Choice>
          <mc:Fallback xmlns="">
            <p:pic>
              <p:nvPicPr>
                <p:cNvPr id="11" name="インク 10">
                  <a:extLst>
                    <a:ext uri="{FF2B5EF4-FFF2-40B4-BE49-F238E27FC236}">
                      <a16:creationId xmlns:a16="http://schemas.microsoft.com/office/drawing/2014/main" id="{76A93DAA-C1C3-93A8-6E19-33BC68415F68}"/>
                    </a:ext>
                  </a:extLst>
                </p:cNvPr>
                <p:cNvPicPr/>
                <p:nvPr/>
              </p:nvPicPr>
              <p:blipFill>
                <a:blip r:embed="rId18"/>
                <a:stretch>
                  <a:fillRect/>
                </a:stretch>
              </p:blipFill>
              <p:spPr>
                <a:xfrm>
                  <a:off x="6141743" y="2634651"/>
                  <a:ext cx="313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インク 11">
                  <a:extLst>
                    <a:ext uri="{FF2B5EF4-FFF2-40B4-BE49-F238E27FC236}">
                      <a16:creationId xmlns:a16="http://schemas.microsoft.com/office/drawing/2014/main" id="{7747980B-0954-396F-1E86-99469BF30951}"/>
                    </a:ext>
                  </a:extLst>
                </p14:cNvPr>
                <p14:cNvContentPartPr/>
                <p14:nvPr/>
              </p14:nvContentPartPr>
              <p14:xfrm>
                <a:off x="6174143" y="2579931"/>
                <a:ext cx="261720" cy="276840"/>
              </p14:xfrm>
            </p:contentPart>
          </mc:Choice>
          <mc:Fallback xmlns="">
            <p:pic>
              <p:nvPicPr>
                <p:cNvPr id="12" name="インク 11">
                  <a:extLst>
                    <a:ext uri="{FF2B5EF4-FFF2-40B4-BE49-F238E27FC236}">
                      <a16:creationId xmlns:a16="http://schemas.microsoft.com/office/drawing/2014/main" id="{7747980B-0954-396F-1E86-99469BF30951}"/>
                    </a:ext>
                  </a:extLst>
                </p:cNvPr>
                <p:cNvPicPr/>
                <p:nvPr/>
              </p:nvPicPr>
              <p:blipFill>
                <a:blip r:embed="rId20"/>
                <a:stretch>
                  <a:fillRect/>
                </a:stretch>
              </p:blipFill>
              <p:spPr>
                <a:xfrm>
                  <a:off x="6165503" y="2570931"/>
                  <a:ext cx="279360" cy="29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4" name="インク 13">
                <a:extLst>
                  <a:ext uri="{FF2B5EF4-FFF2-40B4-BE49-F238E27FC236}">
                    <a16:creationId xmlns:a16="http://schemas.microsoft.com/office/drawing/2014/main" id="{E808C7BA-7F87-5F1B-EDF4-ED0A6D846A03}"/>
                  </a:ext>
                </a:extLst>
              </p14:cNvPr>
              <p14:cNvContentPartPr/>
              <p14:nvPr/>
            </p14:nvContentPartPr>
            <p14:xfrm>
              <a:off x="8573903" y="2045331"/>
              <a:ext cx="762120" cy="452880"/>
            </p14:xfrm>
          </p:contentPart>
        </mc:Choice>
        <mc:Fallback xmlns="">
          <p:pic>
            <p:nvPicPr>
              <p:cNvPr id="14" name="インク 13">
                <a:extLst>
                  <a:ext uri="{FF2B5EF4-FFF2-40B4-BE49-F238E27FC236}">
                    <a16:creationId xmlns:a16="http://schemas.microsoft.com/office/drawing/2014/main" id="{E808C7BA-7F87-5F1B-EDF4-ED0A6D846A03}"/>
                  </a:ext>
                </a:extLst>
              </p:cNvPr>
              <p:cNvPicPr/>
              <p:nvPr/>
            </p:nvPicPr>
            <p:blipFill>
              <a:blip r:embed="rId22"/>
              <a:stretch>
                <a:fillRect/>
              </a:stretch>
            </p:blipFill>
            <p:spPr>
              <a:xfrm>
                <a:off x="8564903" y="2036691"/>
                <a:ext cx="779760" cy="470520"/>
              </a:xfrm>
              <a:prstGeom prst="rect">
                <a:avLst/>
              </a:prstGeom>
            </p:spPr>
          </p:pic>
        </mc:Fallback>
      </mc:AlternateContent>
      <p:grpSp>
        <p:nvGrpSpPr>
          <p:cNvPr id="17" name="グループ化 16">
            <a:extLst>
              <a:ext uri="{FF2B5EF4-FFF2-40B4-BE49-F238E27FC236}">
                <a16:creationId xmlns:a16="http://schemas.microsoft.com/office/drawing/2014/main" id="{8B3AEB5A-0EE1-A18B-AFE3-066ABAE1B2B3}"/>
              </a:ext>
            </a:extLst>
          </p:cNvPr>
          <p:cNvGrpSpPr/>
          <p:nvPr/>
        </p:nvGrpSpPr>
        <p:grpSpPr>
          <a:xfrm>
            <a:off x="8853983" y="2561931"/>
            <a:ext cx="317520" cy="271440"/>
            <a:chOff x="8853983" y="2561931"/>
            <a:chExt cx="317520" cy="271440"/>
          </a:xfrm>
        </p:grpSpPr>
        <mc:AlternateContent xmlns:mc="http://schemas.openxmlformats.org/markup-compatibility/2006" xmlns:p14="http://schemas.microsoft.com/office/powerpoint/2010/main">
          <mc:Choice Requires="p14">
            <p:contentPart p14:bwMode="auto" r:id="rId23">
              <p14:nvContentPartPr>
                <p14:cNvPr id="15" name="インク 14">
                  <a:extLst>
                    <a:ext uri="{FF2B5EF4-FFF2-40B4-BE49-F238E27FC236}">
                      <a16:creationId xmlns:a16="http://schemas.microsoft.com/office/drawing/2014/main" id="{234681EB-7F21-0A35-0401-274F54B5AB38}"/>
                    </a:ext>
                  </a:extLst>
                </p14:cNvPr>
                <p14:cNvContentPartPr/>
                <p14:nvPr/>
              </p14:nvContentPartPr>
              <p14:xfrm>
                <a:off x="8853983" y="2579931"/>
                <a:ext cx="263520" cy="253440"/>
              </p14:xfrm>
            </p:contentPart>
          </mc:Choice>
          <mc:Fallback xmlns="">
            <p:pic>
              <p:nvPicPr>
                <p:cNvPr id="15" name="インク 14">
                  <a:extLst>
                    <a:ext uri="{FF2B5EF4-FFF2-40B4-BE49-F238E27FC236}">
                      <a16:creationId xmlns:a16="http://schemas.microsoft.com/office/drawing/2014/main" id="{234681EB-7F21-0A35-0401-274F54B5AB38}"/>
                    </a:ext>
                  </a:extLst>
                </p:cNvPr>
                <p:cNvPicPr/>
                <p:nvPr/>
              </p:nvPicPr>
              <p:blipFill>
                <a:blip r:embed="rId24"/>
                <a:stretch>
                  <a:fillRect/>
                </a:stretch>
              </p:blipFill>
              <p:spPr>
                <a:xfrm>
                  <a:off x="8845343" y="2570931"/>
                  <a:ext cx="2811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インク 15">
                  <a:extLst>
                    <a:ext uri="{FF2B5EF4-FFF2-40B4-BE49-F238E27FC236}">
                      <a16:creationId xmlns:a16="http://schemas.microsoft.com/office/drawing/2014/main" id="{8F782839-FBE7-9507-5337-54E8BAEC5554}"/>
                    </a:ext>
                  </a:extLst>
                </p14:cNvPr>
                <p14:cNvContentPartPr/>
                <p14:nvPr/>
              </p14:nvContentPartPr>
              <p14:xfrm>
                <a:off x="8884223" y="2561931"/>
                <a:ext cx="287280" cy="248040"/>
              </p14:xfrm>
            </p:contentPart>
          </mc:Choice>
          <mc:Fallback xmlns="">
            <p:pic>
              <p:nvPicPr>
                <p:cNvPr id="16" name="インク 15">
                  <a:extLst>
                    <a:ext uri="{FF2B5EF4-FFF2-40B4-BE49-F238E27FC236}">
                      <a16:creationId xmlns:a16="http://schemas.microsoft.com/office/drawing/2014/main" id="{8F782839-FBE7-9507-5337-54E8BAEC5554}"/>
                    </a:ext>
                  </a:extLst>
                </p:cNvPr>
                <p:cNvPicPr/>
                <p:nvPr/>
              </p:nvPicPr>
              <p:blipFill>
                <a:blip r:embed="rId26"/>
                <a:stretch>
                  <a:fillRect/>
                </a:stretch>
              </p:blipFill>
              <p:spPr>
                <a:xfrm>
                  <a:off x="8875223" y="2553291"/>
                  <a:ext cx="304920" cy="26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8" name="インク 17">
                <a:extLst>
                  <a:ext uri="{FF2B5EF4-FFF2-40B4-BE49-F238E27FC236}">
                    <a16:creationId xmlns:a16="http://schemas.microsoft.com/office/drawing/2014/main" id="{716730C4-706F-9C53-4007-561082E64F2A}"/>
                  </a:ext>
                </a:extLst>
              </p14:cNvPr>
              <p14:cNvContentPartPr/>
              <p14:nvPr/>
            </p14:nvContentPartPr>
            <p14:xfrm>
              <a:off x="3566303" y="2000331"/>
              <a:ext cx="1116000" cy="435240"/>
            </p14:xfrm>
          </p:contentPart>
        </mc:Choice>
        <mc:Fallback xmlns="">
          <p:pic>
            <p:nvPicPr>
              <p:cNvPr id="18" name="インク 17">
                <a:extLst>
                  <a:ext uri="{FF2B5EF4-FFF2-40B4-BE49-F238E27FC236}">
                    <a16:creationId xmlns:a16="http://schemas.microsoft.com/office/drawing/2014/main" id="{716730C4-706F-9C53-4007-561082E64F2A}"/>
                  </a:ext>
                </a:extLst>
              </p:cNvPr>
              <p:cNvPicPr/>
              <p:nvPr/>
            </p:nvPicPr>
            <p:blipFill>
              <a:blip r:embed="rId28"/>
              <a:stretch>
                <a:fillRect/>
              </a:stretch>
            </p:blipFill>
            <p:spPr>
              <a:xfrm>
                <a:off x="3548303" y="1982331"/>
                <a:ext cx="115164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インク 18">
                <a:extLst>
                  <a:ext uri="{FF2B5EF4-FFF2-40B4-BE49-F238E27FC236}">
                    <a16:creationId xmlns:a16="http://schemas.microsoft.com/office/drawing/2014/main" id="{25A61DEA-DEDC-92FD-CDE7-6D30C150DD6A}"/>
                  </a:ext>
                </a:extLst>
              </p14:cNvPr>
              <p14:cNvContentPartPr/>
              <p14:nvPr/>
            </p14:nvContentPartPr>
            <p14:xfrm>
              <a:off x="6688943" y="2017971"/>
              <a:ext cx="564120" cy="427320"/>
            </p14:xfrm>
          </p:contentPart>
        </mc:Choice>
        <mc:Fallback xmlns="">
          <p:pic>
            <p:nvPicPr>
              <p:cNvPr id="19" name="インク 18">
                <a:extLst>
                  <a:ext uri="{FF2B5EF4-FFF2-40B4-BE49-F238E27FC236}">
                    <a16:creationId xmlns:a16="http://schemas.microsoft.com/office/drawing/2014/main" id="{25A61DEA-DEDC-92FD-CDE7-6D30C150DD6A}"/>
                  </a:ext>
                </a:extLst>
              </p:cNvPr>
              <p:cNvPicPr/>
              <p:nvPr/>
            </p:nvPicPr>
            <p:blipFill>
              <a:blip r:embed="rId30"/>
              <a:stretch>
                <a:fillRect/>
              </a:stretch>
            </p:blipFill>
            <p:spPr>
              <a:xfrm>
                <a:off x="6670943" y="1999971"/>
                <a:ext cx="59976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インク 19">
                <a:extLst>
                  <a:ext uri="{FF2B5EF4-FFF2-40B4-BE49-F238E27FC236}">
                    <a16:creationId xmlns:a16="http://schemas.microsoft.com/office/drawing/2014/main" id="{273C403E-CDD9-7BAA-B53F-3D0DBB722DBE}"/>
                  </a:ext>
                </a:extLst>
              </p14:cNvPr>
              <p14:cNvContentPartPr/>
              <p14:nvPr/>
            </p14:nvContentPartPr>
            <p14:xfrm>
              <a:off x="9478943" y="2109411"/>
              <a:ext cx="261000" cy="188640"/>
            </p14:xfrm>
          </p:contentPart>
        </mc:Choice>
        <mc:Fallback xmlns="">
          <p:pic>
            <p:nvPicPr>
              <p:cNvPr id="20" name="インク 19">
                <a:extLst>
                  <a:ext uri="{FF2B5EF4-FFF2-40B4-BE49-F238E27FC236}">
                    <a16:creationId xmlns:a16="http://schemas.microsoft.com/office/drawing/2014/main" id="{273C403E-CDD9-7BAA-B53F-3D0DBB722DBE}"/>
                  </a:ext>
                </a:extLst>
              </p:cNvPr>
              <p:cNvPicPr/>
              <p:nvPr/>
            </p:nvPicPr>
            <p:blipFill>
              <a:blip r:embed="rId32"/>
              <a:stretch>
                <a:fillRect/>
              </a:stretch>
            </p:blipFill>
            <p:spPr>
              <a:xfrm>
                <a:off x="9460943" y="2091411"/>
                <a:ext cx="2966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インク 20">
                <a:extLst>
                  <a:ext uri="{FF2B5EF4-FFF2-40B4-BE49-F238E27FC236}">
                    <a16:creationId xmlns:a16="http://schemas.microsoft.com/office/drawing/2014/main" id="{33C67D40-2503-983F-C6DC-51648F84DA1D}"/>
                  </a:ext>
                </a:extLst>
              </p14:cNvPr>
              <p14:cNvContentPartPr/>
              <p14:nvPr/>
            </p14:nvContentPartPr>
            <p14:xfrm>
              <a:off x="9397583" y="2589291"/>
              <a:ext cx="216000" cy="217800"/>
            </p14:xfrm>
          </p:contentPart>
        </mc:Choice>
        <mc:Fallback xmlns="">
          <p:pic>
            <p:nvPicPr>
              <p:cNvPr id="21" name="インク 20">
                <a:extLst>
                  <a:ext uri="{FF2B5EF4-FFF2-40B4-BE49-F238E27FC236}">
                    <a16:creationId xmlns:a16="http://schemas.microsoft.com/office/drawing/2014/main" id="{33C67D40-2503-983F-C6DC-51648F84DA1D}"/>
                  </a:ext>
                </a:extLst>
              </p:cNvPr>
              <p:cNvPicPr/>
              <p:nvPr/>
            </p:nvPicPr>
            <p:blipFill>
              <a:blip r:embed="rId34"/>
              <a:stretch>
                <a:fillRect/>
              </a:stretch>
            </p:blipFill>
            <p:spPr>
              <a:xfrm>
                <a:off x="9379583" y="2571291"/>
                <a:ext cx="2516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インク 21">
                <a:extLst>
                  <a:ext uri="{FF2B5EF4-FFF2-40B4-BE49-F238E27FC236}">
                    <a16:creationId xmlns:a16="http://schemas.microsoft.com/office/drawing/2014/main" id="{61CA37AC-4A67-F032-C707-E47CE2133FB8}"/>
                  </a:ext>
                </a:extLst>
              </p14:cNvPr>
              <p14:cNvContentPartPr/>
              <p14:nvPr/>
            </p14:nvContentPartPr>
            <p14:xfrm>
              <a:off x="6580223" y="2470491"/>
              <a:ext cx="792000" cy="381600"/>
            </p14:xfrm>
          </p:contentPart>
        </mc:Choice>
        <mc:Fallback xmlns="">
          <p:pic>
            <p:nvPicPr>
              <p:cNvPr id="22" name="インク 21">
                <a:extLst>
                  <a:ext uri="{FF2B5EF4-FFF2-40B4-BE49-F238E27FC236}">
                    <a16:creationId xmlns:a16="http://schemas.microsoft.com/office/drawing/2014/main" id="{61CA37AC-4A67-F032-C707-E47CE2133FB8}"/>
                  </a:ext>
                </a:extLst>
              </p:cNvPr>
              <p:cNvPicPr/>
              <p:nvPr/>
            </p:nvPicPr>
            <p:blipFill>
              <a:blip r:embed="rId36"/>
              <a:stretch>
                <a:fillRect/>
              </a:stretch>
            </p:blipFill>
            <p:spPr>
              <a:xfrm>
                <a:off x="6562583" y="2452851"/>
                <a:ext cx="82764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インク 22">
                <a:extLst>
                  <a:ext uri="{FF2B5EF4-FFF2-40B4-BE49-F238E27FC236}">
                    <a16:creationId xmlns:a16="http://schemas.microsoft.com/office/drawing/2014/main" id="{03F6A21C-6538-3000-E690-DAA86B76F1B3}"/>
                  </a:ext>
                </a:extLst>
              </p14:cNvPr>
              <p14:cNvContentPartPr/>
              <p14:nvPr/>
            </p14:nvContentPartPr>
            <p14:xfrm>
              <a:off x="5972543" y="1537011"/>
              <a:ext cx="1269720" cy="480600"/>
            </p14:xfrm>
          </p:contentPart>
        </mc:Choice>
        <mc:Fallback xmlns="">
          <p:pic>
            <p:nvPicPr>
              <p:cNvPr id="23" name="インク 22">
                <a:extLst>
                  <a:ext uri="{FF2B5EF4-FFF2-40B4-BE49-F238E27FC236}">
                    <a16:creationId xmlns:a16="http://schemas.microsoft.com/office/drawing/2014/main" id="{03F6A21C-6538-3000-E690-DAA86B76F1B3}"/>
                  </a:ext>
                </a:extLst>
              </p:cNvPr>
              <p:cNvPicPr/>
              <p:nvPr/>
            </p:nvPicPr>
            <p:blipFill>
              <a:blip r:embed="rId38"/>
              <a:stretch>
                <a:fillRect/>
              </a:stretch>
            </p:blipFill>
            <p:spPr>
              <a:xfrm>
                <a:off x="5954543" y="1519371"/>
                <a:ext cx="130536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インク 24">
                <a:extLst>
                  <a:ext uri="{FF2B5EF4-FFF2-40B4-BE49-F238E27FC236}">
                    <a16:creationId xmlns:a16="http://schemas.microsoft.com/office/drawing/2014/main" id="{6F89EE43-CB91-AB62-91D3-520811008204}"/>
                  </a:ext>
                </a:extLst>
              </p14:cNvPr>
              <p14:cNvContentPartPr/>
              <p14:nvPr/>
            </p14:nvContentPartPr>
            <p14:xfrm>
              <a:off x="7423703" y="493731"/>
              <a:ext cx="2385360" cy="1742760"/>
            </p14:xfrm>
          </p:contentPart>
        </mc:Choice>
        <mc:Fallback xmlns="">
          <p:pic>
            <p:nvPicPr>
              <p:cNvPr id="25" name="インク 24">
                <a:extLst>
                  <a:ext uri="{FF2B5EF4-FFF2-40B4-BE49-F238E27FC236}">
                    <a16:creationId xmlns:a16="http://schemas.microsoft.com/office/drawing/2014/main" id="{6F89EE43-CB91-AB62-91D3-520811008204}"/>
                  </a:ext>
                </a:extLst>
              </p:cNvPr>
              <p:cNvPicPr/>
              <p:nvPr/>
            </p:nvPicPr>
            <p:blipFill>
              <a:blip r:embed="rId40"/>
              <a:stretch>
                <a:fillRect/>
              </a:stretch>
            </p:blipFill>
            <p:spPr>
              <a:xfrm>
                <a:off x="7406063" y="476091"/>
                <a:ext cx="2421000" cy="1778400"/>
              </a:xfrm>
              <a:prstGeom prst="rect">
                <a:avLst/>
              </a:prstGeom>
            </p:spPr>
          </p:pic>
        </mc:Fallback>
      </mc:AlternateContent>
      <p:sp>
        <p:nvSpPr>
          <p:cNvPr id="26" name="テキスト ボックス 25">
            <a:extLst>
              <a:ext uri="{FF2B5EF4-FFF2-40B4-BE49-F238E27FC236}">
                <a16:creationId xmlns:a16="http://schemas.microsoft.com/office/drawing/2014/main" id="{2FD28871-D0AD-8D66-9251-E435DBB5F607}"/>
              </a:ext>
            </a:extLst>
          </p:cNvPr>
          <p:cNvSpPr txBox="1"/>
          <p:nvPr/>
        </p:nvSpPr>
        <p:spPr>
          <a:xfrm>
            <a:off x="9478943" y="124399"/>
            <a:ext cx="1226618" cy="369332"/>
          </a:xfrm>
          <a:prstGeom prst="rect">
            <a:avLst/>
          </a:prstGeom>
          <a:noFill/>
        </p:spPr>
        <p:txBody>
          <a:bodyPr wrap="none" rtlCol="0">
            <a:spAutoFit/>
          </a:bodyPr>
          <a:lstStyle/>
          <a:p>
            <a:r>
              <a:rPr kumimoji="1" lang="en-US" altLang="ja-JP" b="1" dirty="0"/>
              <a:t>Nash</a:t>
            </a:r>
            <a:r>
              <a:rPr kumimoji="1" lang="ja-JP" altLang="en-US" b="1" dirty="0"/>
              <a:t>均衡</a:t>
            </a:r>
          </a:p>
        </p:txBody>
      </p:sp>
    </p:spTree>
    <p:extLst>
      <p:ext uri="{BB962C8B-B14F-4D97-AF65-F5344CB8AC3E}">
        <p14:creationId xmlns:p14="http://schemas.microsoft.com/office/powerpoint/2010/main" val="275945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0D68240-A1CF-11A6-2AF0-82347D1D7209}"/>
              </a:ext>
            </a:extLst>
          </p:cNvPr>
          <p:cNvSpPr>
            <a:spLocks noGrp="1"/>
          </p:cNvSpPr>
          <p:nvPr>
            <p:ph type="title"/>
          </p:nvPr>
        </p:nvSpPr>
        <p:spPr/>
        <p:txBody>
          <a:bodyPr/>
          <a:lstStyle/>
          <a:p>
            <a:r>
              <a:rPr lang="ja-JP" altLang="en-US" dirty="0"/>
              <a:t>本章の問いの答え</a:t>
            </a:r>
          </a:p>
        </p:txBody>
      </p:sp>
      <p:sp>
        <p:nvSpPr>
          <p:cNvPr id="6" name="コンテンツ プレースホルダー 5">
            <a:extLst>
              <a:ext uri="{FF2B5EF4-FFF2-40B4-BE49-F238E27FC236}">
                <a16:creationId xmlns:a16="http://schemas.microsoft.com/office/drawing/2014/main" id="{980B7500-8785-C32D-10F6-B27F96BAEBE4}"/>
              </a:ext>
            </a:extLst>
          </p:cNvPr>
          <p:cNvSpPr>
            <a:spLocks noGrp="1"/>
          </p:cNvSpPr>
          <p:nvPr>
            <p:ph idx="1"/>
          </p:nvPr>
        </p:nvSpPr>
        <p:spPr/>
        <p:txBody>
          <a:bodyPr>
            <a:normAutofit lnSpcReduction="10000"/>
          </a:bodyPr>
          <a:lstStyle/>
          <a:p>
            <a:r>
              <a:rPr lang="ja-JP" altLang="en-US" dirty="0"/>
              <a:t>政府が関税を維持したり引き上げる誘引として交易条件効果がある</a:t>
            </a:r>
            <a:endParaRPr lang="en-US" altLang="ja-JP" dirty="0"/>
          </a:p>
          <a:p>
            <a:pPr marL="0" indent="0">
              <a:buNone/>
            </a:pPr>
            <a:r>
              <a:rPr lang="en-US" altLang="ja-JP" dirty="0">
                <a:sym typeface="Wingdings" panose="05000000000000000000" pitchFamily="2" charset="2"/>
              </a:rPr>
              <a:t></a:t>
            </a:r>
            <a:r>
              <a:rPr lang="ja-JP" altLang="en-US" dirty="0"/>
              <a:t>関税の効果、小国と大国で異なる，大国の場合には，交易条件効果によって経済厚生が改善しうる。</a:t>
            </a:r>
          </a:p>
          <a:p>
            <a:r>
              <a:rPr lang="ja-JP" altLang="en-US" dirty="0"/>
              <a:t>関税による経済厚生の改善は，不完全競争市場のもとで生じうる</a:t>
            </a:r>
            <a:endParaRPr lang="en-US" altLang="ja-JP" dirty="0"/>
          </a:p>
          <a:p>
            <a:pPr marL="0" indent="0">
              <a:buNone/>
            </a:pPr>
            <a:r>
              <a:rPr lang="en-US" altLang="ja-JP" dirty="0">
                <a:sym typeface="Wingdings" panose="05000000000000000000" pitchFamily="2" charset="2"/>
              </a:rPr>
              <a:t></a:t>
            </a:r>
            <a:r>
              <a:rPr lang="ja-JP" altLang="en-US" dirty="0"/>
              <a:t>その源泉は，外国企業の利益の自国への移転である。</a:t>
            </a:r>
          </a:p>
          <a:p>
            <a:r>
              <a:rPr lang="ja-JP" altLang="en-US" dirty="0"/>
              <a:t>大国の場合や，不完全競争市場の保護貿易政策は，貿易相手国の経済厚生を悪化させ報復を招く</a:t>
            </a:r>
            <a:endParaRPr lang="en-US" altLang="ja-JP" dirty="0"/>
          </a:p>
          <a:p>
            <a:pPr marL="0" indent="0">
              <a:buNone/>
            </a:pPr>
            <a:r>
              <a:rPr lang="en-US" altLang="ja-JP" dirty="0">
                <a:sym typeface="Wingdings" panose="05000000000000000000" pitchFamily="2" charset="2"/>
              </a:rPr>
              <a:t></a:t>
            </a:r>
            <a:r>
              <a:rPr lang="ja-JP" altLang="en-US"/>
              <a:t>貿易</a:t>
            </a:r>
            <a:r>
              <a:rPr lang="ja-JP" altLang="en-US" dirty="0"/>
              <a:t>紛争に</a:t>
            </a:r>
            <a:r>
              <a:rPr lang="ja-JP" altLang="en-US"/>
              <a:t>つながる可能性</a:t>
            </a:r>
            <a:endParaRPr lang="ja-JP" altLang="en-US" dirty="0"/>
          </a:p>
        </p:txBody>
      </p:sp>
    </p:spTree>
    <p:extLst>
      <p:ext uri="{BB962C8B-B14F-4D97-AF65-F5344CB8AC3E}">
        <p14:creationId xmlns:p14="http://schemas.microsoft.com/office/powerpoint/2010/main" val="4203447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14775709-D5FD-0005-B4A2-5C75A1A78160}"/>
              </a:ext>
            </a:extLst>
          </p:cNvPr>
          <p:cNvPicPr>
            <a:picLocks noGrp="1" noChangeAspect="1"/>
          </p:cNvPicPr>
          <p:nvPr>
            <p:ph sz="half" idx="2"/>
          </p:nvPr>
        </p:nvPicPr>
        <p:blipFill>
          <a:blip r:embed="rId2"/>
          <a:stretch>
            <a:fillRect/>
          </a:stretch>
        </p:blipFill>
        <p:spPr>
          <a:xfrm>
            <a:off x="6096000" y="1428751"/>
            <a:ext cx="6278549" cy="4501489"/>
          </a:xfrm>
          <a:prstGeom prst="rect">
            <a:avLst/>
          </a:prstGeom>
        </p:spPr>
      </p:pic>
      <p:sp>
        <p:nvSpPr>
          <p:cNvPr id="4" name="タイトル 3">
            <a:extLst>
              <a:ext uri="{FF2B5EF4-FFF2-40B4-BE49-F238E27FC236}">
                <a16:creationId xmlns:a16="http://schemas.microsoft.com/office/drawing/2014/main" id="{FC59691F-84E4-E753-F73F-167805863A74}"/>
              </a:ext>
            </a:extLst>
          </p:cNvPr>
          <p:cNvSpPr>
            <a:spLocks noGrp="1"/>
          </p:cNvSpPr>
          <p:nvPr>
            <p:ph type="title"/>
          </p:nvPr>
        </p:nvSpPr>
        <p:spPr/>
        <p:txBody>
          <a:bodyPr/>
          <a:lstStyle/>
          <a:p>
            <a:r>
              <a:rPr lang="ja-JP" altLang="en-US" dirty="0"/>
              <a:t>１　大国の貿易政策</a:t>
            </a:r>
          </a:p>
        </p:txBody>
      </p:sp>
      <p:sp>
        <p:nvSpPr>
          <p:cNvPr id="5" name="コンテンツ プレースホルダー 4">
            <a:extLst>
              <a:ext uri="{FF2B5EF4-FFF2-40B4-BE49-F238E27FC236}">
                <a16:creationId xmlns:a16="http://schemas.microsoft.com/office/drawing/2014/main" id="{B561E6F9-892F-8B2D-9B9B-C84C602C52E5}"/>
              </a:ext>
            </a:extLst>
          </p:cNvPr>
          <p:cNvSpPr>
            <a:spLocks noGrp="1"/>
          </p:cNvSpPr>
          <p:nvPr>
            <p:ph sz="half" idx="1"/>
          </p:nvPr>
        </p:nvSpPr>
        <p:spPr>
          <a:xfrm>
            <a:off x="271463" y="1366837"/>
            <a:ext cx="6210300" cy="5033963"/>
          </a:xfrm>
        </p:spPr>
        <p:txBody>
          <a:bodyPr>
            <a:normAutofit fontScale="92500" lnSpcReduction="20000"/>
          </a:bodyPr>
          <a:lstStyle/>
          <a:p>
            <a:r>
              <a:rPr lang="ja-JP" altLang="en-US" dirty="0">
                <a:highlight>
                  <a:srgbClr val="FFFF00"/>
                </a:highlight>
              </a:rPr>
              <a:t>大国</a:t>
            </a:r>
            <a:r>
              <a:rPr lang="ja-JP" altLang="en-US" dirty="0"/>
              <a:t>とは</a:t>
            </a:r>
            <a:endParaRPr lang="en-US" altLang="ja-JP" dirty="0"/>
          </a:p>
          <a:p>
            <a:pPr marL="0" indent="0">
              <a:buNone/>
            </a:pPr>
            <a:r>
              <a:rPr lang="en-US" altLang="ja-JP" dirty="0">
                <a:sym typeface="Wingdings" panose="05000000000000000000" pitchFamily="2" charset="2"/>
              </a:rPr>
              <a:t></a:t>
            </a:r>
            <a:r>
              <a:rPr lang="ja-JP" altLang="en-US" dirty="0">
                <a:highlight>
                  <a:srgbClr val="FFFF00"/>
                </a:highlight>
                <a:sym typeface="Wingdings" panose="05000000000000000000" pitchFamily="2" charset="2"/>
              </a:rPr>
              <a:t>国際価格に影響を与える</a:t>
            </a:r>
            <a:r>
              <a:rPr lang="ja-JP" altLang="en-US" dirty="0">
                <a:sym typeface="Wingdings" panose="05000000000000000000" pitchFamily="2" charset="2"/>
              </a:rPr>
              <a:t>ケース</a:t>
            </a:r>
            <a:endParaRPr lang="en-US" altLang="ja-JP" dirty="0">
              <a:sym typeface="Wingdings" panose="05000000000000000000" pitchFamily="2" charset="2"/>
            </a:endParaRPr>
          </a:p>
          <a:p>
            <a:pPr marL="0" indent="0">
              <a:buNone/>
            </a:pPr>
            <a:r>
              <a:rPr lang="ja-JP" altLang="en-US" dirty="0">
                <a:sym typeface="Wingdings" panose="05000000000000000000" pitchFamily="2" charset="2"/>
              </a:rPr>
              <a:t>事例：マグロ</a:t>
            </a:r>
            <a:endParaRPr lang="en-US" altLang="ja-JP" dirty="0">
              <a:sym typeface="Wingdings" panose="05000000000000000000" pitchFamily="2" charset="2"/>
            </a:endParaRPr>
          </a:p>
          <a:p>
            <a:pPr>
              <a:buFont typeface="Wingdings" panose="05000000000000000000" pitchFamily="2" charset="2"/>
              <a:buChar char="Ø"/>
            </a:pPr>
            <a:r>
              <a:rPr lang="ja-JP" altLang="en-US" dirty="0">
                <a:sym typeface="Wingdings" panose="05000000000000000000" pitchFamily="2" charset="2"/>
              </a:rPr>
              <a:t>世界の総漁獲量の</a:t>
            </a:r>
            <a:r>
              <a:rPr lang="en-US" altLang="ja-JP" dirty="0">
                <a:sym typeface="Wingdings" panose="05000000000000000000" pitchFamily="2" charset="2"/>
              </a:rPr>
              <a:t>1/6</a:t>
            </a:r>
            <a:r>
              <a:rPr lang="ja-JP" altLang="en-US" dirty="0">
                <a:sym typeface="Wingdings" panose="05000000000000000000" pitchFamily="2" charset="2"/>
              </a:rPr>
              <a:t>を日本が消費（刺身用マグロやクロマグロにいたっては</a:t>
            </a:r>
            <a:r>
              <a:rPr lang="en-US" altLang="ja-JP" dirty="0">
                <a:sym typeface="Wingdings" panose="05000000000000000000" pitchFamily="2" charset="2"/>
              </a:rPr>
              <a:t>8</a:t>
            </a:r>
            <a:r>
              <a:rPr lang="ja-JP" altLang="en-US" dirty="0">
                <a:sym typeface="Wingdings" panose="05000000000000000000" pitchFamily="2" charset="2"/>
              </a:rPr>
              <a:t>割近いとも言われている）</a:t>
            </a:r>
            <a:endParaRPr lang="en-US" altLang="ja-JP" dirty="0">
              <a:sym typeface="Wingdings" panose="05000000000000000000" pitchFamily="2" charset="2"/>
            </a:endParaRPr>
          </a:p>
          <a:p>
            <a:pPr marL="0" indent="0">
              <a:buNone/>
            </a:pPr>
            <a:r>
              <a:rPr lang="en-US" altLang="ja-JP" dirty="0">
                <a:sym typeface="Wingdings" panose="05000000000000000000" pitchFamily="2" charset="2"/>
              </a:rPr>
              <a:t></a:t>
            </a:r>
            <a:r>
              <a:rPr lang="ja-JP" altLang="en-US" dirty="0">
                <a:sym typeface="Wingdings" panose="05000000000000000000" pitchFamily="2" charset="2"/>
              </a:rPr>
              <a:t>図</a:t>
            </a:r>
            <a:r>
              <a:rPr lang="en-US" altLang="ja-JP" dirty="0">
                <a:sym typeface="Wingdings" panose="05000000000000000000" pitchFamily="2" charset="2"/>
              </a:rPr>
              <a:t>9</a:t>
            </a:r>
            <a:r>
              <a:rPr lang="ja-JP" altLang="en-US" dirty="0">
                <a:sym typeface="Wingdings" panose="05000000000000000000" pitchFamily="2" charset="2"/>
              </a:rPr>
              <a:t>－</a:t>
            </a:r>
            <a:r>
              <a:rPr lang="en-US" altLang="ja-JP" dirty="0">
                <a:sym typeface="Wingdings" panose="05000000000000000000" pitchFamily="2" charset="2"/>
              </a:rPr>
              <a:t>1</a:t>
            </a:r>
            <a:r>
              <a:rPr lang="ja-JP" altLang="en-US" dirty="0">
                <a:sym typeface="Wingdings" panose="05000000000000000000" pitchFamily="2" charset="2"/>
              </a:rPr>
              <a:t>：近隣国はじめオセアニア・地中海・大西洋沿岸国から幅広く輸入</a:t>
            </a:r>
            <a:endParaRPr lang="en-US" altLang="ja-JP" dirty="0">
              <a:sym typeface="Wingdings" panose="05000000000000000000" pitchFamily="2" charset="2"/>
            </a:endParaRPr>
          </a:p>
          <a:p>
            <a:pPr>
              <a:buFont typeface="Wingdings" panose="05000000000000000000" pitchFamily="2" charset="2"/>
              <a:buChar char="Ø"/>
            </a:pPr>
            <a:r>
              <a:rPr lang="ja-JP" altLang="en-US" dirty="0">
                <a:sym typeface="Wingdings" panose="05000000000000000000" pitchFamily="2" charset="2"/>
              </a:rPr>
              <a:t>日本は大口顧客、日本の需要次第でマグロの国際価格は影響を受ける</a:t>
            </a:r>
            <a:endParaRPr lang="en-US" altLang="ja-JP" dirty="0">
              <a:sym typeface="Wingdings" panose="05000000000000000000" pitchFamily="2" charset="2"/>
            </a:endParaRPr>
          </a:p>
          <a:p>
            <a:pPr>
              <a:buFont typeface="Wingdings" panose="05000000000000000000" pitchFamily="2" charset="2"/>
              <a:buChar char="Ø"/>
            </a:pPr>
            <a:endParaRPr lang="en-US" altLang="ja-JP" dirty="0">
              <a:sym typeface="Wingdings" panose="05000000000000000000" pitchFamily="2" charset="2"/>
            </a:endParaRPr>
          </a:p>
          <a:p>
            <a:pPr>
              <a:buFont typeface="Wingdings" panose="05000000000000000000" pitchFamily="2" charset="2"/>
              <a:buChar char="Ø"/>
            </a:pPr>
            <a:endParaRPr lang="en-US" altLang="ja-JP" dirty="0">
              <a:sym typeface="Wingdings" panose="05000000000000000000" pitchFamily="2" charset="2"/>
            </a:endParaRPr>
          </a:p>
          <a:p>
            <a:pPr marL="0" indent="0">
              <a:buNone/>
            </a:pPr>
            <a:r>
              <a:rPr lang="ja-JP" altLang="en-US" dirty="0">
                <a:sym typeface="Wingdings" panose="05000000000000000000" pitchFamily="2" charset="2"/>
              </a:rPr>
              <a:t>「</a:t>
            </a:r>
            <a:r>
              <a:rPr lang="ja-JP" altLang="en-US" dirty="0">
                <a:highlight>
                  <a:srgbClr val="FFFF00"/>
                </a:highlight>
                <a:sym typeface="Wingdings" panose="05000000000000000000" pitchFamily="2" charset="2"/>
              </a:rPr>
              <a:t>マグロ市場に関して日本は大国といえる</a:t>
            </a:r>
            <a:r>
              <a:rPr lang="ja-JP" altLang="en-US" dirty="0">
                <a:sym typeface="Wingdings" panose="05000000000000000000" pitchFamily="2" charset="2"/>
              </a:rPr>
              <a:t>」</a:t>
            </a:r>
            <a:endParaRPr lang="en-US" altLang="ja-JP" dirty="0">
              <a:sym typeface="Wingdings" panose="05000000000000000000" pitchFamily="2" charset="2"/>
            </a:endParaRPr>
          </a:p>
        </p:txBody>
      </p:sp>
      <p:sp>
        <p:nvSpPr>
          <p:cNvPr id="8" name="矢印: 下 7">
            <a:extLst>
              <a:ext uri="{FF2B5EF4-FFF2-40B4-BE49-F238E27FC236}">
                <a16:creationId xmlns:a16="http://schemas.microsoft.com/office/drawing/2014/main" id="{F9A38BA4-62F6-139E-FE91-2B61FD141348}"/>
              </a:ext>
            </a:extLst>
          </p:cNvPr>
          <p:cNvSpPr/>
          <p:nvPr/>
        </p:nvSpPr>
        <p:spPr>
          <a:xfrm>
            <a:off x="3062288" y="4929187"/>
            <a:ext cx="671512" cy="8244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1921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26C52BBA-CECA-A1D8-781F-E87C0684CFD7}"/>
              </a:ext>
            </a:extLst>
          </p:cNvPr>
          <p:cNvPicPr>
            <a:picLocks noGrp="1" noChangeAspect="1"/>
          </p:cNvPicPr>
          <p:nvPr>
            <p:ph sz="half" idx="2"/>
          </p:nvPr>
        </p:nvPicPr>
        <p:blipFill>
          <a:blip r:embed="rId3"/>
          <a:stretch>
            <a:fillRect/>
          </a:stretch>
        </p:blipFill>
        <p:spPr>
          <a:xfrm>
            <a:off x="1049729" y="0"/>
            <a:ext cx="10092541" cy="5481775"/>
          </a:xfrm>
          <a:prstGeom prst="rect">
            <a:avLst/>
          </a:prstGeom>
        </p:spPr>
      </p:pic>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B678D81-A3B7-704A-5EE4-85B196689EFF}"/>
                  </a:ext>
                </a:extLst>
              </p:cNvPr>
              <p:cNvSpPr>
                <a:spLocks noGrp="1"/>
              </p:cNvSpPr>
              <p:nvPr>
                <p:ph sz="half" idx="1"/>
              </p:nvPr>
            </p:nvSpPr>
            <p:spPr>
              <a:xfrm>
                <a:off x="957263" y="5148263"/>
                <a:ext cx="11882438" cy="1914524"/>
              </a:xfrm>
            </p:spPr>
            <p:txBody>
              <a:bodyPr>
                <a:noAutofit/>
              </a:bodyPr>
              <a:lstStyle/>
              <a:p>
                <a:pPr marL="0" lvl="0" indent="0" algn="just">
                  <a:buNone/>
                </a:pPr>
                <a:r>
                  <a:rPr lang="ja-JP" altLang="en-US" sz="2200" kern="100" dirty="0">
                    <a:effectLst/>
                    <a:latin typeface="Century" panose="02040604050505020304" pitchFamily="18" charset="0"/>
                    <a:ea typeface="ＭＳ 明朝" panose="02020609040205080304" pitchFamily="17" charset="-128"/>
                    <a:cs typeface="Times New Roman" panose="02020603050405020304" pitchFamily="18" charset="0"/>
                  </a:rPr>
                  <a:t>図（１）</a:t>
                </a:r>
                <a:r>
                  <a:rPr lang="ja-JP" altLang="ja-JP" sz="2200" kern="100" dirty="0">
                    <a:effectLst/>
                    <a:latin typeface="Century" panose="02040604050505020304" pitchFamily="18" charset="0"/>
                    <a:ea typeface="ＭＳ 明朝" panose="02020609040205080304" pitchFamily="17" charset="-128"/>
                    <a:cs typeface="Times New Roman" panose="02020603050405020304" pitchFamily="18" charset="0"/>
                  </a:rPr>
                  <a:t>日本のマグロの需要（</a:t>
                </a:r>
                <a14:m>
                  <m:oMath xmlns:m="http://schemas.openxmlformats.org/officeDocument/2006/math">
                    <m:sSup>
                      <m:sSupPr>
                        <m:ctrlPr>
                          <a:rPr lang="ja-JP" altLang="ja-JP" sz="22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𝐷</m:t>
                        </m:r>
                      </m:e>
                      <m:sup>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𝐽</m:t>
                        </m:r>
                      </m:sup>
                    </m:sSup>
                  </m:oMath>
                </a14:m>
                <a:r>
                  <a:rPr lang="ja-JP" altLang="ja-JP" sz="2200" kern="100" dirty="0">
                    <a:effectLst/>
                    <a:latin typeface="Century" panose="02040604050505020304" pitchFamily="18" charset="0"/>
                    <a:ea typeface="ＭＳ 明朝" panose="02020609040205080304" pitchFamily="17" charset="-128"/>
                    <a:cs typeface="Times New Roman" panose="02020603050405020304" pitchFamily="18" charset="0"/>
                  </a:rPr>
                  <a:t>）と供給（</a:t>
                </a:r>
                <a14:m>
                  <m:oMath xmlns:m="http://schemas.openxmlformats.org/officeDocument/2006/math">
                    <m:sSup>
                      <m:sSupPr>
                        <m:ctrlPr>
                          <a:rPr lang="ja-JP" altLang="ja-JP" sz="22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𝑆</m:t>
                        </m:r>
                      </m:e>
                      <m:sup>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𝐽</m:t>
                        </m:r>
                      </m:sup>
                    </m:sSup>
                  </m:oMath>
                </a14:m>
                <a:r>
                  <a:rPr lang="ja-JP" altLang="ja-JP" sz="2200" kern="100" dirty="0">
                    <a:effectLst/>
                    <a:latin typeface="Century" panose="02040604050505020304" pitchFamily="18" charset="0"/>
                    <a:ea typeface="ＭＳ 明朝" panose="02020609040205080304" pitchFamily="17" charset="-128"/>
                    <a:cs typeface="Times New Roman" panose="02020603050405020304" pitchFamily="18" charset="0"/>
                  </a:rPr>
                  <a:t>）</a:t>
                </a:r>
                <a14:m>
                  <m:oMath xmlns:m="http://schemas.openxmlformats.org/officeDocument/2006/math">
                    <m:sSup>
                      <m:sSupPr>
                        <m:ctrlPr>
                          <a:rPr lang="ja-JP" altLang="ja-JP" sz="22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𝐷</m:t>
                        </m:r>
                      </m:e>
                      <m:sup>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𝐽</m:t>
                        </m:r>
                      </m:sup>
                    </m:sSup>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2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𝑃</m:t>
                        </m:r>
                      </m:e>
                      <m:sup>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𝐽</m:t>
                        </m:r>
                      </m:sup>
                    </m:sSup>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+300</m:t>
                    </m:r>
                  </m:oMath>
                </a14:m>
                <a:r>
                  <a:rPr lang="en-US" altLang="ja-JP" sz="2200" kern="100" dirty="0">
                    <a:effectLst/>
                    <a:latin typeface="Century" panose="02040604050505020304" pitchFamily="18" charset="0"/>
                    <a:ea typeface="ＭＳ 明朝" panose="02020609040205080304" pitchFamily="17" charset="-128"/>
                    <a:cs typeface="Times New Roman" panose="02020603050405020304" pitchFamily="18" charset="0"/>
                  </a:rPr>
                  <a:t>,  </a:t>
                </a:r>
                <a14:m>
                  <m:oMath xmlns:m="http://schemas.openxmlformats.org/officeDocument/2006/math">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 </m:t>
                    </m:r>
                    <m:sSup>
                      <m:sSupPr>
                        <m:ctrlPr>
                          <a:rPr lang="ja-JP" altLang="ja-JP" sz="22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𝑆</m:t>
                        </m:r>
                      </m:e>
                      <m:sup>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𝐽</m:t>
                        </m:r>
                      </m:sup>
                    </m:sSup>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2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𝑃</m:t>
                        </m:r>
                      </m:e>
                      <m:sup>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𝐽</m:t>
                        </m:r>
                      </m:sup>
                    </m:sSup>
                    <m:r>
                      <a:rPr lang="en-US" altLang="ja-JP" sz="2200" b="0" i="1" kern="100" smtClean="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40</m:t>
                    </m:r>
                  </m:oMath>
                </a14:m>
                <a:r>
                  <a:rPr lang="en-US" altLang="ja-JP" sz="22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lvl="0" indent="0" algn="just">
                  <a:buNone/>
                </a:pPr>
                <a:r>
                  <a:rPr lang="ja-JP" altLang="en-US" sz="2200" kern="100" dirty="0">
                    <a:effectLst/>
                    <a:latin typeface="Century" panose="02040604050505020304" pitchFamily="18" charset="0"/>
                    <a:ea typeface="ＭＳ 明朝" panose="02020609040205080304" pitchFamily="17" charset="-128"/>
                    <a:cs typeface="Times New Roman" panose="02020603050405020304" pitchFamily="18" charset="0"/>
                  </a:rPr>
                  <a:t>図（３）</a:t>
                </a:r>
                <a:r>
                  <a:rPr lang="ja-JP" altLang="ja-JP" sz="2200" kern="100" dirty="0">
                    <a:effectLst/>
                    <a:latin typeface="Century" panose="02040604050505020304" pitchFamily="18" charset="0"/>
                    <a:ea typeface="ＭＳ 明朝" panose="02020609040205080304" pitchFamily="17" charset="-128"/>
                    <a:cs typeface="Times New Roman" panose="02020603050405020304" pitchFamily="18" charset="0"/>
                  </a:rPr>
                  <a:t>外国のマグロの需要（</a:t>
                </a:r>
                <a14:m>
                  <m:oMath xmlns:m="http://schemas.openxmlformats.org/officeDocument/2006/math">
                    <m:sSup>
                      <m:sSupPr>
                        <m:ctrlPr>
                          <a:rPr lang="ja-JP" altLang="ja-JP" sz="22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𝐷</m:t>
                        </m:r>
                      </m:e>
                      <m:sup>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𝑓</m:t>
                        </m:r>
                      </m:sup>
                    </m:sSup>
                  </m:oMath>
                </a14:m>
                <a:r>
                  <a:rPr lang="ja-JP" altLang="ja-JP" sz="2200" kern="100" dirty="0">
                    <a:effectLst/>
                    <a:latin typeface="Century" panose="02040604050505020304" pitchFamily="18" charset="0"/>
                    <a:ea typeface="ＭＳ 明朝" panose="02020609040205080304" pitchFamily="17" charset="-128"/>
                    <a:cs typeface="Times New Roman" panose="02020603050405020304" pitchFamily="18" charset="0"/>
                  </a:rPr>
                  <a:t>）と供給（</a:t>
                </a:r>
                <a14:m>
                  <m:oMath xmlns:m="http://schemas.openxmlformats.org/officeDocument/2006/math">
                    <m:r>
                      <a:rPr lang="ja-JP" altLang="ja-JP" sz="2200" i="1" kern="100">
                        <a:effectLst/>
                        <a:latin typeface="Cambria Math" panose="02040503050406030204" pitchFamily="18" charset="0"/>
                        <a:ea typeface="Cambria Math" panose="02040503050406030204" pitchFamily="18" charset="0"/>
                        <a:cs typeface="Times New Roman" panose="02020603050405020304" pitchFamily="18" charset="0"/>
                      </a:rPr>
                      <m:t> </m:t>
                    </m:r>
                    <m:sSup>
                      <m:sSupPr>
                        <m:ctrlPr>
                          <a:rPr lang="ja-JP" altLang="ja-JP" sz="22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𝑆</m:t>
                        </m:r>
                      </m:e>
                      <m:sup>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𝑓</m:t>
                        </m:r>
                      </m:sup>
                    </m:sSup>
                  </m:oMath>
                </a14:m>
                <a:r>
                  <a:rPr lang="ja-JP" altLang="ja-JP" sz="2200" kern="100" dirty="0">
                    <a:effectLst/>
                    <a:latin typeface="Century" panose="02040604050505020304" pitchFamily="18" charset="0"/>
                    <a:ea typeface="ＭＳ 明朝" panose="02020609040205080304" pitchFamily="17" charset="-128"/>
                    <a:cs typeface="Times New Roman" panose="02020603050405020304" pitchFamily="18" charset="0"/>
                  </a:rPr>
                  <a:t>）</a:t>
                </a:r>
                <a14:m>
                  <m:oMath xmlns:m="http://schemas.openxmlformats.org/officeDocument/2006/math">
                    <m:sSup>
                      <m:sSupPr>
                        <m:ctrlPr>
                          <a:rPr lang="ja-JP" altLang="ja-JP" sz="22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𝐷</m:t>
                        </m:r>
                      </m:e>
                      <m:sup>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𝑓</m:t>
                        </m:r>
                      </m:sup>
                    </m:sSup>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2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𝑃</m:t>
                        </m:r>
                      </m:e>
                      <m:sup>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𝑓</m:t>
                        </m:r>
                      </m:sup>
                    </m:sSup>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+160</m:t>
                    </m:r>
                  </m:oMath>
                </a14:m>
                <a:r>
                  <a:rPr lang="en-US" altLang="ja-JP" sz="2200" kern="100" dirty="0">
                    <a:effectLst/>
                    <a:latin typeface="Century" panose="02040604050505020304" pitchFamily="18" charset="0"/>
                    <a:ea typeface="ＭＳ 明朝" panose="02020609040205080304" pitchFamily="17" charset="-128"/>
                    <a:cs typeface="Times New Roman" panose="02020603050405020304" pitchFamily="18" charset="0"/>
                  </a:rPr>
                  <a:t>,  </a:t>
                </a:r>
                <a14:m>
                  <m:oMath xmlns:m="http://schemas.openxmlformats.org/officeDocument/2006/math">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 </m:t>
                    </m:r>
                    <m:sSup>
                      <m:sSupPr>
                        <m:ctrlPr>
                          <a:rPr lang="ja-JP" altLang="ja-JP" sz="22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𝑆</m:t>
                        </m:r>
                      </m:e>
                      <m:sup>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𝑓</m:t>
                        </m:r>
                      </m:sup>
                    </m:sSup>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2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𝑃</m:t>
                        </m:r>
                      </m:e>
                      <m:sup>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𝑓</m:t>
                        </m:r>
                      </m:sup>
                    </m:sSup>
                    <m:r>
                      <a:rPr lang="en-US" altLang="ja-JP" sz="2200" b="0" i="1" kern="100" smtClean="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200" i="1" kern="100">
                        <a:effectLst/>
                        <a:latin typeface="Cambria Math" panose="02040503050406030204" pitchFamily="18" charset="0"/>
                        <a:ea typeface="ＭＳ 明朝" panose="02020609040205080304" pitchFamily="17" charset="-128"/>
                        <a:cs typeface="Times New Roman" panose="02020603050405020304" pitchFamily="18" charset="0"/>
                      </a:rPr>
                      <m:t>20</m:t>
                    </m:r>
                  </m:oMath>
                </a14:m>
                <a:r>
                  <a:rPr lang="en-US" altLang="ja-JP" sz="22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ja-JP" alt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altLang="en-US" sz="2200" dirty="0">
                    <a:effectLst/>
                    <a:latin typeface="Century" panose="02040604050505020304" pitchFamily="18" charset="0"/>
                    <a:ea typeface="ＭＳ 明朝" panose="02020609040205080304" pitchFamily="17" charset="-128"/>
                    <a:cs typeface="Times New Roman" panose="02020603050405020304" pitchFamily="18" charset="0"/>
                  </a:rPr>
                  <a:t>図（２）</a:t>
                </a:r>
                <a:r>
                  <a:rPr lang="ja-JP" altLang="ja-JP" sz="2200" dirty="0">
                    <a:effectLst/>
                    <a:latin typeface="Century" panose="02040604050505020304" pitchFamily="18" charset="0"/>
                    <a:ea typeface="ＭＳ 明朝" panose="02020609040205080304" pitchFamily="17" charset="-128"/>
                    <a:cs typeface="Times New Roman" panose="02020603050405020304" pitchFamily="18" charset="0"/>
                  </a:rPr>
                  <a:t>日本の輸入需要</a:t>
                </a:r>
                <a:r>
                  <a:rPr lang="en-US" altLang="ja-JP" sz="2200" dirty="0">
                    <a:effectLst/>
                    <a:latin typeface="Century" panose="02040604050505020304" pitchFamily="18" charset="0"/>
                    <a:ea typeface="ＭＳ 明朝" panose="02020609040205080304" pitchFamily="17" charset="-128"/>
                    <a:cs typeface="Times New Roman" panose="02020603050405020304" pitchFamily="18" charset="0"/>
                  </a:rPr>
                  <a:t>: </a:t>
                </a:r>
                <a14:m>
                  <m:oMath xmlns:m="http://schemas.openxmlformats.org/officeDocument/2006/math">
                    <m:sSup>
                      <m:sSupPr>
                        <m:ctrlPr>
                          <a:rPr lang="ja-JP" altLang="ja-JP" sz="2200" i="1">
                            <a:effectLst/>
                            <a:latin typeface="Cambria Math" panose="02040503050406030204" pitchFamily="18" charset="0"/>
                            <a:ea typeface="Cambria Math" panose="02040503050406030204" pitchFamily="18" charset="0"/>
                          </a:rPr>
                        </m:ctrlPr>
                      </m:sSupPr>
                      <m:e>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𝐼𝑀</m:t>
                        </m:r>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200" i="1">
                                <a:effectLst/>
                                <a:latin typeface="Cambria Math" panose="02040503050406030204" pitchFamily="18" charset="0"/>
                                <a:ea typeface="Cambria Math" panose="02040503050406030204" pitchFamily="18" charset="0"/>
                              </a:rPr>
                            </m:ctrlPr>
                          </m:sSupPr>
                          <m:e>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𝐷</m:t>
                            </m:r>
                          </m:e>
                          <m:sup>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𝐽</m:t>
                            </m:r>
                          </m:sup>
                        </m:sSup>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𝑆</m:t>
                        </m:r>
                      </m:e>
                      <m:sup>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𝐽</m:t>
                        </m:r>
                      </m:sup>
                    </m:sSup>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=−2</m:t>
                    </m:r>
                    <m:sSup>
                      <m:sSupPr>
                        <m:ctrlPr>
                          <a:rPr lang="ja-JP" altLang="ja-JP" sz="2200" i="1">
                            <a:effectLst/>
                            <a:latin typeface="Cambria Math" panose="02040503050406030204" pitchFamily="18" charset="0"/>
                            <a:ea typeface="Cambria Math" panose="02040503050406030204" pitchFamily="18" charset="0"/>
                          </a:rPr>
                        </m:ctrlPr>
                      </m:sSupPr>
                      <m:e>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𝑃</m:t>
                        </m:r>
                      </m:e>
                      <m:sup>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𝐽</m:t>
                        </m:r>
                      </m:sup>
                    </m:sSup>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200" b="0" i="1" smtClean="0">
                        <a:effectLst/>
                        <a:latin typeface="Cambria Math" panose="02040503050406030204" pitchFamily="18" charset="0"/>
                        <a:ea typeface="ＭＳ 明朝" panose="02020609040205080304" pitchFamily="17" charset="-128"/>
                        <a:cs typeface="Times New Roman" panose="02020603050405020304" pitchFamily="18" charset="0"/>
                      </a:rPr>
                      <m:t>340, </m:t>
                    </m:r>
                  </m:oMath>
                </a14:m>
                <a:endParaRPr lang="en-US" altLang="ja-JP" sz="22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altLang="en-US" sz="22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200" dirty="0">
                    <a:effectLst/>
                    <a:latin typeface="Century" panose="02040604050505020304" pitchFamily="18" charset="0"/>
                    <a:ea typeface="ＭＳ 明朝" panose="02020609040205080304" pitchFamily="17" charset="-128"/>
                    <a:cs typeface="Times New Roman" panose="02020603050405020304" pitchFamily="18" charset="0"/>
                  </a:rPr>
                  <a:t>外国の輸出供給</a:t>
                </a:r>
                <a14:m>
                  <m:oMath xmlns:m="http://schemas.openxmlformats.org/officeDocument/2006/math">
                    <m:r>
                      <a:rPr lang="en-US" altLang="ja-JP" sz="2200" b="0" i="0" smtClean="0">
                        <a:effectLst/>
                        <a:latin typeface="Cambria Math" panose="02040503050406030204" pitchFamily="18" charset="0"/>
                        <a:ea typeface="Cambria Math" panose="02040503050406030204" pitchFamily="18" charset="0"/>
                      </a:rPr>
                      <m:t>: </m:t>
                    </m:r>
                    <m:sSup>
                      <m:sSupPr>
                        <m:ctrlPr>
                          <a:rPr lang="ja-JP" altLang="ja-JP" sz="2200" i="1">
                            <a:effectLst/>
                            <a:latin typeface="Cambria Math" panose="02040503050406030204" pitchFamily="18" charset="0"/>
                            <a:ea typeface="Cambria Math" panose="02040503050406030204" pitchFamily="18" charset="0"/>
                          </a:rPr>
                        </m:ctrlPr>
                      </m:sSupPr>
                      <m:e>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𝐸𝑋</m:t>
                        </m:r>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𝑆</m:t>
                        </m:r>
                      </m:e>
                      <m:sup>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𝑓</m:t>
                        </m:r>
                      </m:sup>
                    </m:sSup>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200" i="1">
                            <a:effectLst/>
                            <a:latin typeface="Cambria Math" panose="02040503050406030204" pitchFamily="18" charset="0"/>
                            <a:ea typeface="Cambria Math" panose="02040503050406030204" pitchFamily="18" charset="0"/>
                          </a:rPr>
                        </m:ctrlPr>
                      </m:sSupPr>
                      <m:e>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𝐷</m:t>
                        </m:r>
                      </m:e>
                      <m:sup>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𝑓</m:t>
                        </m:r>
                      </m:sup>
                    </m:sSup>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=2</m:t>
                    </m:r>
                    <m:sSup>
                      <m:sSupPr>
                        <m:ctrlPr>
                          <a:rPr lang="ja-JP" altLang="ja-JP" sz="2200" i="1">
                            <a:effectLst/>
                            <a:latin typeface="Cambria Math" panose="02040503050406030204" pitchFamily="18" charset="0"/>
                            <a:ea typeface="Cambria Math" panose="02040503050406030204" pitchFamily="18" charset="0"/>
                          </a:rPr>
                        </m:ctrlPr>
                      </m:sSupPr>
                      <m:e>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𝑃</m:t>
                        </m:r>
                      </m:e>
                      <m:sup>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𝑓</m:t>
                        </m:r>
                      </m:sup>
                    </m:sSup>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−1</m:t>
                    </m:r>
                    <m:r>
                      <a:rPr lang="en-US" altLang="ja-JP" sz="2200" b="0" i="1" smtClean="0">
                        <a:effectLst/>
                        <a:latin typeface="Cambria Math" panose="02040503050406030204" pitchFamily="18" charset="0"/>
                        <a:ea typeface="ＭＳ 明朝" panose="02020609040205080304" pitchFamily="17" charset="-128"/>
                        <a:cs typeface="Times New Roman" panose="02020603050405020304" pitchFamily="18" charset="0"/>
                      </a:rPr>
                      <m:t>8</m:t>
                    </m:r>
                    <m:r>
                      <a:rPr lang="en-US" altLang="ja-JP" sz="2200" i="1">
                        <a:effectLst/>
                        <a:latin typeface="Cambria Math" panose="02040503050406030204" pitchFamily="18" charset="0"/>
                        <a:ea typeface="ＭＳ 明朝" panose="02020609040205080304" pitchFamily="17" charset="-128"/>
                        <a:cs typeface="Times New Roman" panose="02020603050405020304" pitchFamily="18" charset="0"/>
                      </a:rPr>
                      <m:t>0</m:t>
                    </m:r>
                  </m:oMath>
                </a14:m>
                <a:endParaRPr kumimoji="1" lang="ja-JP" altLang="en-US" sz="2200" dirty="0"/>
              </a:p>
            </p:txBody>
          </p:sp>
        </mc:Choice>
        <mc:Fallback xmlns="">
          <p:sp>
            <p:nvSpPr>
              <p:cNvPr id="3" name="コンテンツ プレースホルダー 2">
                <a:extLst>
                  <a:ext uri="{FF2B5EF4-FFF2-40B4-BE49-F238E27FC236}">
                    <a16:creationId xmlns:a16="http://schemas.microsoft.com/office/drawing/2014/main" id="{2B678D81-A3B7-704A-5EE4-85B196689EFF}"/>
                  </a:ext>
                </a:extLst>
              </p:cNvPr>
              <p:cNvSpPr>
                <a:spLocks noGrp="1" noRot="1" noChangeAspect="1" noMove="1" noResize="1" noEditPoints="1" noAdjustHandles="1" noChangeArrowheads="1" noChangeShapeType="1" noTextEdit="1"/>
              </p:cNvSpPr>
              <p:nvPr>
                <p:ph sz="half" idx="1"/>
              </p:nvPr>
            </p:nvSpPr>
            <p:spPr>
              <a:xfrm>
                <a:off x="957263" y="5148263"/>
                <a:ext cx="11882438" cy="1914524"/>
              </a:xfrm>
              <a:blipFill>
                <a:blip r:embed="rId4"/>
                <a:stretch>
                  <a:fillRect l="-667" t="-4777"/>
                </a:stretch>
              </a:blipFill>
            </p:spPr>
            <p:txBody>
              <a:bodyPr/>
              <a:lstStyle/>
              <a:p>
                <a:r>
                  <a:rPr lang="ja-JP" altLang="en-US">
                    <a:noFill/>
                  </a:rPr>
                  <a:t> </a:t>
                </a:r>
              </a:p>
            </p:txBody>
          </p:sp>
        </mc:Fallback>
      </mc:AlternateContent>
      <p:sp>
        <p:nvSpPr>
          <p:cNvPr id="2" name="TextBox 1">
            <a:extLst>
              <a:ext uri="{FF2B5EF4-FFF2-40B4-BE49-F238E27FC236}">
                <a16:creationId xmlns:a16="http://schemas.microsoft.com/office/drawing/2014/main" id="{42F47CC5-FACB-E49F-8724-5395D9722438}"/>
              </a:ext>
            </a:extLst>
          </p:cNvPr>
          <p:cNvSpPr txBox="1"/>
          <p:nvPr/>
        </p:nvSpPr>
        <p:spPr>
          <a:xfrm>
            <a:off x="409649" y="2523744"/>
            <a:ext cx="569387" cy="369332"/>
          </a:xfrm>
          <a:prstGeom prst="rect">
            <a:avLst/>
          </a:prstGeom>
          <a:noFill/>
        </p:spPr>
        <p:txBody>
          <a:bodyPr wrap="none" rtlCol="0">
            <a:spAutoFit/>
          </a:bodyPr>
          <a:lstStyle/>
          <a:p>
            <a:r>
              <a:rPr lang="en-JP" dirty="0"/>
              <a:t>130</a:t>
            </a:r>
          </a:p>
        </p:txBody>
      </p:sp>
    </p:spTree>
    <p:extLst>
      <p:ext uri="{BB962C8B-B14F-4D97-AF65-F5344CB8AC3E}">
        <p14:creationId xmlns:p14="http://schemas.microsoft.com/office/powerpoint/2010/main" val="960033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diagram of a graph&#10;&#10;Description automatically generated">
            <a:extLst>
              <a:ext uri="{FF2B5EF4-FFF2-40B4-BE49-F238E27FC236}">
                <a16:creationId xmlns:a16="http://schemas.microsoft.com/office/drawing/2014/main" id="{88381AB0-EA7D-4D27-072A-4F300D6D214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45078" y="391332"/>
            <a:ext cx="4650922" cy="6075336"/>
          </a:xfr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82E1964-FD6B-7325-8EEF-DA18BFEE28DE}"/>
                  </a:ext>
                </a:extLst>
              </p:cNvPr>
              <p:cNvSpPr txBox="1"/>
              <p:nvPr/>
            </p:nvSpPr>
            <p:spPr>
              <a:xfrm>
                <a:off x="5262237" y="4369722"/>
                <a:ext cx="2781659" cy="86177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𝐷</m:t>
                      </m:r>
                      <m:r>
                        <a:rPr lang="en-US" sz="280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+300</m:t>
                      </m:r>
                    </m:oMath>
                  </m:oMathPara>
                </a14:m>
                <a:endParaRPr lang="en-US" sz="2800" b="0" dirty="0">
                  <a:solidFill>
                    <a:srgbClr val="FF0000"/>
                  </a:solidFill>
                </a:endParaRPr>
              </a:p>
              <a:p>
                <a:pPr/>
                <a14:m>
                  <m:oMathPara xmlns:m="http://schemas.openxmlformats.org/officeDocument/2006/math">
                    <m:oMathParaPr>
                      <m:jc m:val="centerGroup"/>
                    </m:oMathParaPr>
                    <m:oMath xmlns:m="http://schemas.openxmlformats.org/officeDocument/2006/math">
                      <m:r>
                        <a:rPr lang="en-JP" sz="280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𝑃</m:t>
                      </m:r>
                      <m:r>
                        <a:rPr lang="en-US" sz="2800" b="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𝐷</m:t>
                      </m:r>
                      <m:r>
                        <a:rPr lang="en-US" sz="2800" b="0" i="1" smtClean="0">
                          <a:solidFill>
                            <a:srgbClr val="FF0000"/>
                          </a:solidFill>
                          <a:latin typeface="Cambria Math" panose="02040503050406030204" pitchFamily="18" charset="0"/>
                          <a:ea typeface="Cambria Math" panose="02040503050406030204" pitchFamily="18" charset="0"/>
                        </a:rPr>
                        <m:t>+300</m:t>
                      </m:r>
                    </m:oMath>
                  </m:oMathPara>
                </a14:m>
                <a:endParaRPr lang="en-JP" sz="2800" dirty="0">
                  <a:solidFill>
                    <a:srgbClr val="FF0000"/>
                  </a:solidFill>
                </a:endParaRPr>
              </a:p>
            </p:txBody>
          </p:sp>
        </mc:Choice>
        <mc:Fallback xmlns="">
          <p:sp>
            <p:nvSpPr>
              <p:cNvPr id="7" name="TextBox 6">
                <a:extLst>
                  <a:ext uri="{FF2B5EF4-FFF2-40B4-BE49-F238E27FC236}">
                    <a16:creationId xmlns:a16="http://schemas.microsoft.com/office/drawing/2014/main" id="{882E1964-FD6B-7325-8EEF-DA18BFEE28DE}"/>
                  </a:ext>
                </a:extLst>
              </p:cNvPr>
              <p:cNvSpPr txBox="1">
                <a:spLocks noRot="1" noChangeAspect="1" noMove="1" noResize="1" noEditPoints="1" noAdjustHandles="1" noChangeArrowheads="1" noChangeShapeType="1" noTextEdit="1"/>
              </p:cNvSpPr>
              <p:nvPr/>
            </p:nvSpPr>
            <p:spPr>
              <a:xfrm>
                <a:off x="5262237" y="4369722"/>
                <a:ext cx="2781659" cy="861774"/>
              </a:xfrm>
              <a:prstGeom prst="rect">
                <a:avLst/>
              </a:prstGeom>
              <a:blipFill>
                <a:blip r:embed="rId4"/>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FF697A6-64B9-3093-F35A-C46FD7E12E33}"/>
                  </a:ext>
                </a:extLst>
              </p:cNvPr>
              <p:cNvSpPr txBox="1"/>
              <p:nvPr/>
            </p:nvSpPr>
            <p:spPr>
              <a:xfrm>
                <a:off x="5262237" y="1514968"/>
                <a:ext cx="2664587" cy="861774"/>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𝑆</m:t>
                      </m:r>
                      <m:r>
                        <a:rPr lang="en-US" sz="280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−40</m:t>
                      </m:r>
                    </m:oMath>
                  </m:oMathPara>
                </a14:m>
                <a:endParaRPr lang="en-JP" sz="2800" dirty="0">
                  <a:solidFill>
                    <a:srgbClr val="FF0000"/>
                  </a:solidFill>
                </a:endParaRPr>
              </a:p>
              <a:p>
                <a:pPr/>
                <a14:m>
                  <m:oMathPara xmlns:m="http://schemas.openxmlformats.org/officeDocument/2006/math">
                    <m:oMathParaPr>
                      <m:jc m:val="centerGroup"/>
                    </m:oMathParaPr>
                    <m:oMath xmlns:m="http://schemas.openxmlformats.org/officeDocument/2006/math">
                      <m:r>
                        <a:rPr lang="en-JP" sz="280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𝑃</m:t>
                      </m:r>
                      <m:r>
                        <a:rPr lang="en-US" sz="2800" b="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𝑆</m:t>
                      </m:r>
                      <m:r>
                        <a:rPr lang="en-US" sz="2800" b="0" i="1" smtClean="0">
                          <a:solidFill>
                            <a:srgbClr val="FF0000"/>
                          </a:solidFill>
                          <a:latin typeface="Cambria Math" panose="02040503050406030204" pitchFamily="18" charset="0"/>
                          <a:ea typeface="Cambria Math" panose="02040503050406030204" pitchFamily="18" charset="0"/>
                        </a:rPr>
                        <m:t>+40</m:t>
                      </m:r>
                    </m:oMath>
                  </m:oMathPara>
                </a14:m>
                <a:endParaRPr lang="en-JP" sz="2800" dirty="0">
                  <a:solidFill>
                    <a:srgbClr val="FF0000"/>
                  </a:solidFill>
                </a:endParaRPr>
              </a:p>
            </p:txBody>
          </p:sp>
        </mc:Choice>
        <mc:Fallback xmlns="">
          <p:sp>
            <p:nvSpPr>
              <p:cNvPr id="8" name="TextBox 7">
                <a:extLst>
                  <a:ext uri="{FF2B5EF4-FFF2-40B4-BE49-F238E27FC236}">
                    <a16:creationId xmlns:a16="http://schemas.microsoft.com/office/drawing/2014/main" id="{3FF697A6-64B9-3093-F35A-C46FD7E12E33}"/>
                  </a:ext>
                </a:extLst>
              </p:cNvPr>
              <p:cNvSpPr txBox="1">
                <a:spLocks noRot="1" noChangeAspect="1" noMove="1" noResize="1" noEditPoints="1" noAdjustHandles="1" noChangeArrowheads="1" noChangeShapeType="1" noTextEdit="1"/>
              </p:cNvSpPr>
              <p:nvPr/>
            </p:nvSpPr>
            <p:spPr>
              <a:xfrm>
                <a:off x="5262237" y="1514968"/>
                <a:ext cx="2664587" cy="861774"/>
              </a:xfrm>
              <a:prstGeom prst="rect">
                <a:avLst/>
              </a:prstGeom>
              <a:blipFill>
                <a:blip r:embed="rId5"/>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E58EAD0-7B39-123D-9ED8-727DC3250FB7}"/>
                  </a:ext>
                </a:extLst>
              </p:cNvPr>
              <p:cNvSpPr txBox="1"/>
              <p:nvPr/>
            </p:nvSpPr>
            <p:spPr>
              <a:xfrm>
                <a:off x="8341780" y="693558"/>
                <a:ext cx="3664241" cy="3016210"/>
              </a:xfrm>
              <a:prstGeom prst="rect">
                <a:avLst/>
              </a:prstGeom>
              <a:noFill/>
            </p:spPr>
            <p:txBody>
              <a:bodyPr wrap="square" lIns="0" tIns="0" rIns="0" bIns="0" rtlCol="0">
                <a:spAutoFit/>
              </a:bodyPr>
              <a:lstStyle/>
              <a:p>
                <a:r>
                  <a:rPr lang="en-US" sz="2800" dirty="0">
                    <a:solidFill>
                      <a:srgbClr val="FF0000"/>
                    </a:solidFill>
                  </a:rPr>
                  <a:t>均衡</a:t>
                </a:r>
                <a:r>
                  <a:rPr lang="en-US" sz="2800" b="0" dirty="0" err="1">
                    <a:solidFill>
                      <a:srgbClr val="FF0000"/>
                    </a:solidFill>
                  </a:rPr>
                  <a:t>では</a:t>
                </a:r>
                <a:r>
                  <a:rPr lang="en-US" sz="2800" b="0" dirty="0">
                    <a:solidFill>
                      <a:srgbClr val="FF0000"/>
                    </a:solidFill>
                  </a:rPr>
                  <a:t>、</a:t>
                </a:r>
              </a:p>
              <a:p>
                <a14:m>
                  <m:oMath xmlns:m="http://schemas.openxmlformats.org/officeDocument/2006/math">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−40</m:t>
                    </m:r>
                  </m:oMath>
                </a14:m>
                <a:r>
                  <a:rPr lang="en-JP" sz="2800" dirty="0">
                    <a:solidFill>
                      <a:srgbClr val="FF0000"/>
                    </a:solidFill>
                  </a:rPr>
                  <a:t>=</a:t>
                </a:r>
                <a:r>
                  <a:rPr lang="en-US" sz="2800" dirty="0">
                    <a:solidFill>
                      <a:srgbClr val="FF0000"/>
                    </a:solidFill>
                  </a:rPr>
                  <a:t> </a:t>
                </a:r>
                <a14:m>
                  <m:oMath xmlns:m="http://schemas.openxmlformats.org/officeDocument/2006/math">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𝑃</m:t>
                    </m:r>
                    <m:r>
                      <a:rPr lang="en-US" sz="2800" i="1">
                        <a:solidFill>
                          <a:srgbClr val="FF0000"/>
                        </a:solidFill>
                        <a:latin typeface="Cambria Math" panose="02040503050406030204" pitchFamily="18" charset="0"/>
                      </a:rPr>
                      <m:t>+300</m:t>
                    </m:r>
                  </m:oMath>
                </a14:m>
                <a:r>
                  <a:rPr lang="en-JP" sz="2800" dirty="0">
                    <a:solidFill>
                      <a:srgbClr val="FF0000"/>
                    </a:solidFill>
                  </a:rPr>
                  <a:t>より</a:t>
                </a:r>
                <a:r>
                  <a:rPr lang="en-US" sz="2800" dirty="0">
                    <a:solidFill>
                      <a:srgbClr val="FF0000"/>
                    </a:solidFill>
                  </a:rPr>
                  <a:t> </a:t>
                </a:r>
              </a:p>
              <a:p>
                <a14:m>
                  <m:oMath xmlns:m="http://schemas.openxmlformats.org/officeDocument/2006/math">
                    <m:r>
                      <a:rPr lang="en-US" sz="2800" b="0" i="1" smtClean="0">
                        <a:solidFill>
                          <a:srgbClr val="FF0000"/>
                        </a:solidFill>
                        <a:latin typeface="Cambria Math" panose="02040503050406030204" pitchFamily="18" charset="0"/>
                      </a:rPr>
                      <m:t>2</m:t>
                    </m:r>
                    <m:r>
                      <a:rPr lang="en-US" sz="2800" i="1" smtClean="0">
                        <a:solidFill>
                          <a:srgbClr val="FF0000"/>
                        </a:solidFill>
                        <a:latin typeface="Cambria Math" panose="02040503050406030204" pitchFamily="18" charset="0"/>
                      </a:rPr>
                      <m:t>𝑃</m:t>
                    </m:r>
                  </m:oMath>
                </a14:m>
                <a:r>
                  <a:rPr lang="en-JP" sz="2800" dirty="0">
                    <a:solidFill>
                      <a:srgbClr val="FF0000"/>
                    </a:solidFill>
                  </a:rPr>
                  <a:t>=</a:t>
                </a:r>
                <a:r>
                  <a:rPr lang="en-US" sz="2800" dirty="0">
                    <a:solidFill>
                      <a:srgbClr val="FF0000"/>
                    </a:solidFill>
                  </a:rPr>
                  <a:t> </a:t>
                </a:r>
                <a14:m>
                  <m:oMath xmlns:m="http://schemas.openxmlformats.org/officeDocument/2006/math">
                    <m:r>
                      <a:rPr lang="en-US" sz="2800" b="0" i="0" smtClean="0">
                        <a:solidFill>
                          <a:srgbClr val="FF0000"/>
                        </a:solidFill>
                        <a:latin typeface="Cambria Math" panose="02040503050406030204" pitchFamily="18" charset="0"/>
                      </a:rPr>
                      <m:t>340</m:t>
                    </m:r>
                  </m:oMath>
                </a14:m>
                <a:endParaRPr lang="en-US" sz="2800" i="1" dirty="0">
                  <a:solidFill>
                    <a:srgbClr val="FF0000"/>
                  </a:solidFill>
                  <a:latin typeface="Cambria Math" panose="02040503050406030204" pitchFamily="18" charset="0"/>
                </a:endParaRPr>
              </a:p>
              <a:p>
                <a14:m>
                  <m:oMath xmlns:m="http://schemas.openxmlformats.org/officeDocument/2006/math">
                    <m:r>
                      <a:rPr lang="en-US" sz="2800" i="1" smtClean="0">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rPr>
                      <m:t>𝑃</m:t>
                    </m:r>
                  </m:oMath>
                </a14:m>
                <a:r>
                  <a:rPr lang="en-JP" sz="2800" dirty="0">
                    <a:solidFill>
                      <a:srgbClr val="FF0000"/>
                    </a:solidFill>
                  </a:rPr>
                  <a:t>=</a:t>
                </a:r>
                <a:r>
                  <a:rPr lang="en-US" sz="2800" dirty="0">
                    <a:solidFill>
                      <a:srgbClr val="FF0000"/>
                    </a:solidFill>
                  </a:rPr>
                  <a:t> </a:t>
                </a:r>
                <a14:m>
                  <m:oMath xmlns:m="http://schemas.openxmlformats.org/officeDocument/2006/math">
                    <m:r>
                      <a:rPr lang="en-US" sz="2800" b="0" i="0" smtClean="0">
                        <a:solidFill>
                          <a:srgbClr val="FF0000"/>
                        </a:solidFill>
                        <a:latin typeface="Cambria Math" panose="02040503050406030204" pitchFamily="18" charset="0"/>
                      </a:rPr>
                      <m:t>170</m:t>
                    </m:r>
                  </m:oMath>
                </a14:m>
                <a:endParaRPr lang="en-JP" sz="2800" dirty="0">
                  <a:solidFill>
                    <a:srgbClr val="FF0000"/>
                  </a:solidFill>
                </a:endParaRPr>
              </a:p>
              <a:p>
                <a:endParaRPr lang="en-JP" sz="2800" dirty="0">
                  <a:solidFill>
                    <a:srgbClr val="FF0000"/>
                  </a:solidFill>
                </a:endParaRPr>
              </a:p>
              <a:p>
                <a:r>
                  <a:rPr lang="en-JP" sz="2800" dirty="0">
                    <a:solidFill>
                      <a:srgbClr val="FF0000"/>
                    </a:solidFill>
                  </a:rPr>
                  <a:t>その時、</a:t>
                </a:r>
              </a:p>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𝑆</m:t>
                      </m:r>
                      <m:r>
                        <a:rPr lang="en-US" sz="280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170−40=130</m:t>
                      </m:r>
                    </m:oMath>
                  </m:oMathPara>
                </a14:m>
                <a:endParaRPr lang="en-JP" sz="2800" dirty="0">
                  <a:solidFill>
                    <a:srgbClr val="FF0000"/>
                  </a:solidFill>
                </a:endParaRPr>
              </a:p>
            </p:txBody>
          </p:sp>
        </mc:Choice>
        <mc:Fallback xmlns="">
          <p:sp>
            <p:nvSpPr>
              <p:cNvPr id="14" name="TextBox 13">
                <a:extLst>
                  <a:ext uri="{FF2B5EF4-FFF2-40B4-BE49-F238E27FC236}">
                    <a16:creationId xmlns:a16="http://schemas.microsoft.com/office/drawing/2014/main" id="{8E58EAD0-7B39-123D-9ED8-727DC3250FB7}"/>
                  </a:ext>
                </a:extLst>
              </p:cNvPr>
              <p:cNvSpPr txBox="1">
                <a:spLocks noRot="1" noChangeAspect="1" noMove="1" noResize="1" noEditPoints="1" noAdjustHandles="1" noChangeArrowheads="1" noChangeShapeType="1" noTextEdit="1"/>
              </p:cNvSpPr>
              <p:nvPr/>
            </p:nvSpPr>
            <p:spPr>
              <a:xfrm>
                <a:off x="8341780" y="693558"/>
                <a:ext cx="3664241" cy="3016210"/>
              </a:xfrm>
              <a:prstGeom prst="rect">
                <a:avLst/>
              </a:prstGeom>
              <a:blipFill>
                <a:blip r:embed="rId6"/>
                <a:stretch>
                  <a:fillRect l="-5862" t="-3347" r="-4828"/>
                </a:stretch>
              </a:blipFill>
            </p:spPr>
            <p:txBody>
              <a:bodyPr/>
              <a:lstStyle/>
              <a:p>
                <a:r>
                  <a:rPr lang="en-JP">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08616E6-B94E-8CF2-5127-2AE620CECFB5}"/>
                  </a:ext>
                </a:extLst>
              </p:cNvPr>
              <p:cNvSpPr txBox="1"/>
              <p:nvPr/>
            </p:nvSpPr>
            <p:spPr>
              <a:xfrm>
                <a:off x="859536" y="693558"/>
                <a:ext cx="146613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価格</m:t>
                      </m:r>
                      <m:r>
                        <a:rPr lang="en-US" sz="2800" b="0" i="1" smtClean="0">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𝑃</m:t>
                      </m:r>
                      <m:r>
                        <a:rPr lang="en-US" sz="2800" b="0" i="1" smtClean="0">
                          <a:solidFill>
                            <a:schemeClr val="tx1"/>
                          </a:solidFill>
                          <a:latin typeface="Cambria Math" panose="02040503050406030204" pitchFamily="18" charset="0"/>
                          <a:ea typeface="Cambria Math" panose="02040503050406030204" pitchFamily="18" charset="0"/>
                        </a:rPr>
                        <m:t>)</m:t>
                      </m:r>
                    </m:oMath>
                  </m:oMathPara>
                </a14:m>
                <a:endParaRPr lang="en-JP" sz="2800" dirty="0">
                  <a:solidFill>
                    <a:schemeClr val="tx1"/>
                  </a:solidFill>
                </a:endParaRPr>
              </a:p>
            </p:txBody>
          </p:sp>
        </mc:Choice>
        <mc:Fallback xmlns="">
          <p:sp>
            <p:nvSpPr>
              <p:cNvPr id="3" name="TextBox 2">
                <a:extLst>
                  <a:ext uri="{FF2B5EF4-FFF2-40B4-BE49-F238E27FC236}">
                    <a16:creationId xmlns:a16="http://schemas.microsoft.com/office/drawing/2014/main" id="{908616E6-B94E-8CF2-5127-2AE620CECFB5}"/>
                  </a:ext>
                </a:extLst>
              </p:cNvPr>
              <p:cNvSpPr txBox="1">
                <a:spLocks noRot="1" noChangeAspect="1" noMove="1" noResize="1" noEditPoints="1" noAdjustHandles="1" noChangeArrowheads="1" noChangeShapeType="1" noTextEdit="1"/>
              </p:cNvSpPr>
              <p:nvPr/>
            </p:nvSpPr>
            <p:spPr>
              <a:xfrm>
                <a:off x="859536" y="693558"/>
                <a:ext cx="1466139" cy="523220"/>
              </a:xfrm>
              <a:prstGeom prst="rect">
                <a:avLst/>
              </a:prstGeom>
              <a:blipFill>
                <a:blip r:embed="rId7"/>
                <a:stretch>
                  <a:fillRect l="-3419" r="-3419" b="-19048"/>
                </a:stretch>
              </a:blipFill>
            </p:spPr>
            <p:txBody>
              <a:bodyPr/>
              <a:lstStyle/>
              <a:p>
                <a:r>
                  <a:rPr lang="en-JP">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22FA68C-691C-5967-02E2-A049241FFE6F}"/>
                  </a:ext>
                </a:extLst>
              </p:cNvPr>
              <p:cNvSpPr txBox="1"/>
              <p:nvPr/>
            </p:nvSpPr>
            <p:spPr>
              <a:xfrm>
                <a:off x="6096000" y="5702777"/>
                <a:ext cx="2781659" cy="461665"/>
              </a:xfrm>
              <a:prstGeom prst="rect">
                <a:avLst/>
              </a:prstGeom>
              <a:noFill/>
            </p:spPr>
            <p:txBody>
              <a:bodyPr wrap="square">
                <a:spAutoFit/>
              </a:bodyPr>
              <a:lstStyle/>
              <a:p>
                <a14:m>
                  <m:oMath xmlns:m="http://schemas.openxmlformats.org/officeDocument/2006/math">
                    <m:r>
                      <a:rPr lang="en-US" sz="2400" i="1" smtClean="0">
                        <a:latin typeface="Cambria Math" panose="02040503050406030204" pitchFamily="18" charset="0"/>
                      </a:rPr>
                      <m:t>需要</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𝐷</m:t>
                    </m:r>
                    <m:r>
                      <a:rPr lang="en-US" sz="2400" b="0" i="1" smtClean="0">
                        <a:solidFill>
                          <a:schemeClr val="tx1"/>
                        </a:solidFill>
                        <a:latin typeface="Cambria Math" panose="02040503050406030204" pitchFamily="18" charset="0"/>
                      </a:rPr>
                      <m:t>), </m:t>
                    </m:r>
                    <m:r>
                      <a:rPr lang="en-US" sz="2400" i="1">
                        <a:latin typeface="Cambria Math" panose="02040503050406030204" pitchFamily="18" charset="0"/>
                      </a:rPr>
                      <m:t>供給</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𝑆</m:t>
                    </m:r>
                  </m:oMath>
                </a14:m>
                <a:r>
                  <a:rPr lang="en-JP" sz="2400" dirty="0">
                    <a:solidFill>
                      <a:schemeClr val="tx1"/>
                    </a:solidFill>
                  </a:rPr>
                  <a:t>)</a:t>
                </a:r>
              </a:p>
            </p:txBody>
          </p:sp>
        </mc:Choice>
        <mc:Fallback xmlns="">
          <p:sp>
            <p:nvSpPr>
              <p:cNvPr id="5" name="TextBox 4">
                <a:extLst>
                  <a:ext uri="{FF2B5EF4-FFF2-40B4-BE49-F238E27FC236}">
                    <a16:creationId xmlns:a16="http://schemas.microsoft.com/office/drawing/2014/main" id="{022FA68C-691C-5967-02E2-A049241FFE6F}"/>
                  </a:ext>
                </a:extLst>
              </p:cNvPr>
              <p:cNvSpPr txBox="1">
                <a:spLocks noRot="1" noChangeAspect="1" noMove="1" noResize="1" noEditPoints="1" noAdjustHandles="1" noChangeArrowheads="1" noChangeShapeType="1" noTextEdit="1"/>
              </p:cNvSpPr>
              <p:nvPr/>
            </p:nvSpPr>
            <p:spPr>
              <a:xfrm>
                <a:off x="6096000" y="5702777"/>
                <a:ext cx="2781659" cy="461665"/>
              </a:xfrm>
              <a:prstGeom prst="rect">
                <a:avLst/>
              </a:prstGeom>
              <a:blipFill>
                <a:blip r:embed="rId8"/>
                <a:stretch>
                  <a:fillRect l="-1826" t="-10526" b="-28947"/>
                </a:stretch>
              </a:blipFill>
            </p:spPr>
            <p:txBody>
              <a:bodyPr/>
              <a:lstStyle/>
              <a:p>
                <a:r>
                  <a:rPr lang="en-JP">
                    <a:noFill/>
                  </a:rPr>
                  <a:t> </a:t>
                </a:r>
              </a:p>
            </p:txBody>
          </p:sp>
        </mc:Fallback>
      </mc:AlternateContent>
      <p:sp>
        <p:nvSpPr>
          <p:cNvPr id="6" name="TextBox 5">
            <a:extLst>
              <a:ext uri="{FF2B5EF4-FFF2-40B4-BE49-F238E27FC236}">
                <a16:creationId xmlns:a16="http://schemas.microsoft.com/office/drawing/2014/main" id="{C28706FB-C964-B94B-C2F1-24FB35D1BC8C}"/>
              </a:ext>
            </a:extLst>
          </p:cNvPr>
          <p:cNvSpPr txBox="1"/>
          <p:nvPr/>
        </p:nvSpPr>
        <p:spPr>
          <a:xfrm>
            <a:off x="1445078" y="1284135"/>
            <a:ext cx="713657" cy="461665"/>
          </a:xfrm>
          <a:prstGeom prst="rect">
            <a:avLst/>
          </a:prstGeom>
          <a:noFill/>
        </p:spPr>
        <p:txBody>
          <a:bodyPr wrap="none" rtlCol="0">
            <a:spAutoFit/>
          </a:bodyPr>
          <a:lstStyle/>
          <a:p>
            <a:r>
              <a:rPr lang="en-JP" sz="2400" b="1" dirty="0"/>
              <a:t>300</a:t>
            </a:r>
          </a:p>
        </p:txBody>
      </p:sp>
      <p:sp>
        <p:nvSpPr>
          <p:cNvPr id="9" name="TextBox 8">
            <a:extLst>
              <a:ext uri="{FF2B5EF4-FFF2-40B4-BE49-F238E27FC236}">
                <a16:creationId xmlns:a16="http://schemas.microsoft.com/office/drawing/2014/main" id="{8A7C548B-715A-9A97-1248-E5F9159EB435}"/>
              </a:ext>
            </a:extLst>
          </p:cNvPr>
          <p:cNvSpPr txBox="1"/>
          <p:nvPr/>
        </p:nvSpPr>
        <p:spPr>
          <a:xfrm>
            <a:off x="1445077" y="3875401"/>
            <a:ext cx="537327" cy="461665"/>
          </a:xfrm>
          <a:prstGeom prst="rect">
            <a:avLst/>
          </a:prstGeom>
          <a:noFill/>
        </p:spPr>
        <p:txBody>
          <a:bodyPr wrap="none" rtlCol="0">
            <a:spAutoFit/>
          </a:bodyPr>
          <a:lstStyle/>
          <a:p>
            <a:r>
              <a:rPr lang="en-JP" sz="2400" b="1" dirty="0"/>
              <a:t>40</a:t>
            </a:r>
          </a:p>
        </p:txBody>
      </p:sp>
      <p:cxnSp>
        <p:nvCxnSpPr>
          <p:cNvPr id="11" name="Straight Connector 10">
            <a:extLst>
              <a:ext uri="{FF2B5EF4-FFF2-40B4-BE49-F238E27FC236}">
                <a16:creationId xmlns:a16="http://schemas.microsoft.com/office/drawing/2014/main" id="{A4E68196-7C93-2339-24C3-4A4886529DDB}"/>
              </a:ext>
            </a:extLst>
          </p:cNvPr>
          <p:cNvCxnSpPr>
            <a:cxnSpLocks/>
          </p:cNvCxnSpPr>
          <p:nvPr/>
        </p:nvCxnSpPr>
        <p:spPr>
          <a:xfrm flipH="1">
            <a:off x="1982404" y="2688336"/>
            <a:ext cx="1788135"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78C9342-B521-A45D-9B32-29C17DFF2AD1}"/>
              </a:ext>
            </a:extLst>
          </p:cNvPr>
          <p:cNvSpPr txBox="1"/>
          <p:nvPr/>
        </p:nvSpPr>
        <p:spPr>
          <a:xfrm>
            <a:off x="1356913" y="2424985"/>
            <a:ext cx="713657" cy="461665"/>
          </a:xfrm>
          <a:prstGeom prst="rect">
            <a:avLst/>
          </a:prstGeom>
          <a:noFill/>
        </p:spPr>
        <p:txBody>
          <a:bodyPr wrap="none" rtlCol="0">
            <a:spAutoFit/>
          </a:bodyPr>
          <a:lstStyle/>
          <a:p>
            <a:r>
              <a:rPr lang="en-JP" sz="2400" b="1" dirty="0"/>
              <a:t>170</a:t>
            </a:r>
          </a:p>
        </p:txBody>
      </p:sp>
      <p:cxnSp>
        <p:nvCxnSpPr>
          <p:cNvPr id="16" name="Straight Connector 15">
            <a:extLst>
              <a:ext uri="{FF2B5EF4-FFF2-40B4-BE49-F238E27FC236}">
                <a16:creationId xmlns:a16="http://schemas.microsoft.com/office/drawing/2014/main" id="{636FEEFB-0034-C6A9-70C8-01938E94402C}"/>
              </a:ext>
            </a:extLst>
          </p:cNvPr>
          <p:cNvCxnSpPr>
            <a:cxnSpLocks/>
            <a:stCxn id="18" idx="0"/>
          </p:cNvCxnSpPr>
          <p:nvPr/>
        </p:nvCxnSpPr>
        <p:spPr>
          <a:xfrm flipV="1">
            <a:off x="3770539" y="2688336"/>
            <a:ext cx="0" cy="3646656"/>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E1B4564-704F-A2BA-F1D4-3D8C69192C8C}"/>
              </a:ext>
            </a:extLst>
          </p:cNvPr>
          <p:cNvSpPr txBox="1"/>
          <p:nvPr/>
        </p:nvSpPr>
        <p:spPr>
          <a:xfrm>
            <a:off x="3413710" y="6334992"/>
            <a:ext cx="713657" cy="461665"/>
          </a:xfrm>
          <a:prstGeom prst="rect">
            <a:avLst/>
          </a:prstGeom>
          <a:noFill/>
        </p:spPr>
        <p:txBody>
          <a:bodyPr wrap="none" rtlCol="0">
            <a:spAutoFit/>
          </a:bodyPr>
          <a:lstStyle/>
          <a:p>
            <a:r>
              <a:rPr lang="en-JP" sz="2400" b="1" dirty="0"/>
              <a:t>130</a:t>
            </a:r>
          </a:p>
        </p:txBody>
      </p:sp>
    </p:spTree>
    <p:extLst>
      <p:ext uri="{BB962C8B-B14F-4D97-AF65-F5344CB8AC3E}">
        <p14:creationId xmlns:p14="http://schemas.microsoft.com/office/powerpoint/2010/main" val="57409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line&#10;&#10;Description automatically generated">
            <a:extLst>
              <a:ext uri="{FF2B5EF4-FFF2-40B4-BE49-F238E27FC236}">
                <a16:creationId xmlns:a16="http://schemas.microsoft.com/office/drawing/2014/main" id="{6C6EC255-250C-64D2-9864-D0FD8DA62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508" y="0"/>
            <a:ext cx="4757738" cy="68580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45A1235-EF8A-4A17-EE3C-2D1A328713CE}"/>
                  </a:ext>
                </a:extLst>
              </p:cNvPr>
              <p:cNvSpPr txBox="1"/>
              <p:nvPr/>
            </p:nvSpPr>
            <p:spPr>
              <a:xfrm>
                <a:off x="6469245" y="5174394"/>
                <a:ext cx="2781659"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𝐷</m:t>
                      </m:r>
                      <m:r>
                        <a:rPr lang="en-US" sz="280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+160</m:t>
                      </m:r>
                    </m:oMath>
                  </m:oMathPara>
                </a14:m>
                <a:endParaRPr lang="en-US" sz="2800" b="0" dirty="0">
                  <a:solidFill>
                    <a:srgbClr val="FF0000"/>
                  </a:solidFill>
                </a:endParaRPr>
              </a:p>
              <a:p>
                <a:pPr/>
                <a14:m>
                  <m:oMathPara xmlns:m="http://schemas.openxmlformats.org/officeDocument/2006/math">
                    <m:oMathParaPr>
                      <m:jc m:val="centerGroup"/>
                    </m:oMathParaPr>
                    <m:oMath xmlns:m="http://schemas.openxmlformats.org/officeDocument/2006/math">
                      <m:r>
                        <a:rPr lang="en-JP" sz="280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𝑃</m:t>
                      </m:r>
                      <m:r>
                        <a:rPr lang="en-US" sz="2800" b="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𝐷</m:t>
                      </m:r>
                      <m:r>
                        <a:rPr lang="en-US" sz="2800" b="0" i="1" smtClean="0">
                          <a:solidFill>
                            <a:srgbClr val="FF0000"/>
                          </a:solidFill>
                          <a:latin typeface="Cambria Math" panose="02040503050406030204" pitchFamily="18" charset="0"/>
                          <a:ea typeface="Cambria Math" panose="02040503050406030204" pitchFamily="18" charset="0"/>
                        </a:rPr>
                        <m:t>+160</m:t>
                      </m:r>
                    </m:oMath>
                  </m:oMathPara>
                </a14:m>
                <a:endParaRPr lang="en-JP" sz="2800" dirty="0">
                  <a:solidFill>
                    <a:srgbClr val="FF0000"/>
                  </a:solidFill>
                </a:endParaRPr>
              </a:p>
            </p:txBody>
          </p:sp>
        </mc:Choice>
        <mc:Fallback xmlns="">
          <p:sp>
            <p:nvSpPr>
              <p:cNvPr id="2" name="TextBox 1">
                <a:extLst>
                  <a:ext uri="{FF2B5EF4-FFF2-40B4-BE49-F238E27FC236}">
                    <a16:creationId xmlns:a16="http://schemas.microsoft.com/office/drawing/2014/main" id="{545A1235-EF8A-4A17-EE3C-2D1A328713CE}"/>
                  </a:ext>
                </a:extLst>
              </p:cNvPr>
              <p:cNvSpPr txBox="1">
                <a:spLocks noRot="1" noChangeAspect="1" noMove="1" noResize="1" noEditPoints="1" noAdjustHandles="1" noChangeArrowheads="1" noChangeShapeType="1" noTextEdit="1"/>
              </p:cNvSpPr>
              <p:nvPr/>
            </p:nvSpPr>
            <p:spPr>
              <a:xfrm>
                <a:off x="6469245" y="5174394"/>
                <a:ext cx="2781659" cy="861774"/>
              </a:xfrm>
              <a:prstGeom prst="rect">
                <a:avLst/>
              </a:prstGeom>
              <a:blipFill>
                <a:blip r:embed="rId3"/>
                <a:stretch>
                  <a:fillRect l="-909" r="-1818" b="-2899"/>
                </a:stretch>
              </a:blipFill>
            </p:spPr>
            <p:txBody>
              <a:bodyPr/>
              <a:lstStyle/>
              <a:p>
                <a:r>
                  <a:rPr lang="en-JP">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5CC09EB-5D50-FBE4-93B8-C46912A0E717}"/>
                  </a:ext>
                </a:extLst>
              </p:cNvPr>
              <p:cNvSpPr txBox="1"/>
              <p:nvPr/>
            </p:nvSpPr>
            <p:spPr>
              <a:xfrm>
                <a:off x="6223922" y="1931679"/>
                <a:ext cx="2664587" cy="8617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𝑆</m:t>
                      </m:r>
                      <m:r>
                        <a:rPr lang="en-US" sz="280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−20</m:t>
                      </m:r>
                    </m:oMath>
                  </m:oMathPara>
                </a14:m>
                <a:endParaRPr lang="en-JP" sz="2800" dirty="0">
                  <a:solidFill>
                    <a:srgbClr val="FF0000"/>
                  </a:solidFill>
                </a:endParaRPr>
              </a:p>
              <a:p>
                <a:pPr/>
                <a14:m>
                  <m:oMathPara xmlns:m="http://schemas.openxmlformats.org/officeDocument/2006/math">
                    <m:oMathParaPr>
                      <m:jc m:val="centerGroup"/>
                    </m:oMathParaPr>
                    <m:oMath xmlns:m="http://schemas.openxmlformats.org/officeDocument/2006/math">
                      <m:r>
                        <a:rPr lang="en-JP" sz="280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𝑃</m:t>
                      </m:r>
                      <m:r>
                        <a:rPr lang="en-US" sz="2800" b="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𝑆</m:t>
                      </m:r>
                      <m:r>
                        <a:rPr lang="en-US" sz="2800" b="0" i="1" smtClean="0">
                          <a:solidFill>
                            <a:srgbClr val="FF0000"/>
                          </a:solidFill>
                          <a:latin typeface="Cambria Math" panose="02040503050406030204" pitchFamily="18" charset="0"/>
                          <a:ea typeface="Cambria Math" panose="02040503050406030204" pitchFamily="18" charset="0"/>
                        </a:rPr>
                        <m:t>+20</m:t>
                      </m:r>
                    </m:oMath>
                  </m:oMathPara>
                </a14:m>
                <a:endParaRPr lang="en-JP" sz="2800" dirty="0">
                  <a:solidFill>
                    <a:srgbClr val="FF0000"/>
                  </a:solidFill>
                </a:endParaRPr>
              </a:p>
            </p:txBody>
          </p:sp>
        </mc:Choice>
        <mc:Fallback xmlns="">
          <p:sp>
            <p:nvSpPr>
              <p:cNvPr id="4" name="TextBox 3">
                <a:extLst>
                  <a:ext uri="{FF2B5EF4-FFF2-40B4-BE49-F238E27FC236}">
                    <a16:creationId xmlns:a16="http://schemas.microsoft.com/office/drawing/2014/main" id="{45CC09EB-5D50-FBE4-93B8-C46912A0E717}"/>
                  </a:ext>
                </a:extLst>
              </p:cNvPr>
              <p:cNvSpPr txBox="1">
                <a:spLocks noRot="1" noChangeAspect="1" noMove="1" noResize="1" noEditPoints="1" noAdjustHandles="1" noChangeArrowheads="1" noChangeShapeType="1" noTextEdit="1"/>
              </p:cNvSpPr>
              <p:nvPr/>
            </p:nvSpPr>
            <p:spPr>
              <a:xfrm>
                <a:off x="6223922" y="1931679"/>
                <a:ext cx="2664587" cy="861774"/>
              </a:xfrm>
              <a:prstGeom prst="rect">
                <a:avLst/>
              </a:prstGeom>
              <a:blipFill>
                <a:blip r:embed="rId4"/>
                <a:stretch>
                  <a:fillRect b="-4412"/>
                </a:stretch>
              </a:blipFill>
            </p:spPr>
            <p:txBody>
              <a:bodyPr/>
              <a:lstStyle/>
              <a:p>
                <a:r>
                  <a:rPr lang="en-JP">
                    <a:noFill/>
                  </a:rPr>
                  <a:t> </a:t>
                </a:r>
              </a:p>
            </p:txBody>
          </p:sp>
        </mc:Fallback>
      </mc:AlternateContent>
      <p:sp>
        <p:nvSpPr>
          <p:cNvPr id="5" name="TextBox 4">
            <a:extLst>
              <a:ext uri="{FF2B5EF4-FFF2-40B4-BE49-F238E27FC236}">
                <a16:creationId xmlns:a16="http://schemas.microsoft.com/office/drawing/2014/main" id="{9FF96F37-D32D-2C97-9E15-C93BA11B50CA}"/>
              </a:ext>
            </a:extLst>
          </p:cNvPr>
          <p:cNvSpPr txBox="1"/>
          <p:nvPr/>
        </p:nvSpPr>
        <p:spPr>
          <a:xfrm>
            <a:off x="1445078" y="2546007"/>
            <a:ext cx="713657" cy="461665"/>
          </a:xfrm>
          <a:prstGeom prst="rect">
            <a:avLst/>
          </a:prstGeom>
          <a:noFill/>
        </p:spPr>
        <p:txBody>
          <a:bodyPr wrap="none" rtlCol="0">
            <a:spAutoFit/>
          </a:bodyPr>
          <a:lstStyle/>
          <a:p>
            <a:r>
              <a:rPr lang="en-JP" sz="2400" b="1" dirty="0"/>
              <a:t>160</a:t>
            </a:r>
          </a:p>
        </p:txBody>
      </p:sp>
      <p:sp>
        <p:nvSpPr>
          <p:cNvPr id="6" name="TextBox 5">
            <a:extLst>
              <a:ext uri="{FF2B5EF4-FFF2-40B4-BE49-F238E27FC236}">
                <a16:creationId xmlns:a16="http://schemas.microsoft.com/office/drawing/2014/main" id="{674376B9-B7BD-5B9A-2206-D43AA61A9C93}"/>
              </a:ext>
            </a:extLst>
          </p:cNvPr>
          <p:cNvSpPr txBox="1"/>
          <p:nvPr/>
        </p:nvSpPr>
        <p:spPr>
          <a:xfrm>
            <a:off x="1469462" y="5331879"/>
            <a:ext cx="537327" cy="461665"/>
          </a:xfrm>
          <a:prstGeom prst="rect">
            <a:avLst/>
          </a:prstGeom>
          <a:noFill/>
        </p:spPr>
        <p:txBody>
          <a:bodyPr wrap="none" rtlCol="0">
            <a:spAutoFit/>
          </a:bodyPr>
          <a:lstStyle/>
          <a:p>
            <a:r>
              <a:rPr lang="en-JP" sz="2400" b="1" dirty="0"/>
              <a:t>20</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17FBA2-1715-BDFA-FDBC-383B8BE0C9F6}"/>
                  </a:ext>
                </a:extLst>
              </p:cNvPr>
              <p:cNvSpPr txBox="1"/>
              <p:nvPr/>
            </p:nvSpPr>
            <p:spPr>
              <a:xfrm>
                <a:off x="987724" y="488174"/>
                <a:ext cx="146613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価格</m:t>
                      </m:r>
                      <m:r>
                        <a:rPr lang="en-US" sz="2800" b="0" i="1" smtClean="0">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𝑃</m:t>
                      </m:r>
                      <m:r>
                        <a:rPr lang="en-US" sz="2800" b="0" i="1" smtClean="0">
                          <a:solidFill>
                            <a:schemeClr val="tx1"/>
                          </a:solidFill>
                          <a:latin typeface="Cambria Math" panose="02040503050406030204" pitchFamily="18" charset="0"/>
                          <a:ea typeface="Cambria Math" panose="02040503050406030204" pitchFamily="18" charset="0"/>
                        </a:rPr>
                        <m:t>)</m:t>
                      </m:r>
                    </m:oMath>
                  </m:oMathPara>
                </a14:m>
                <a:endParaRPr lang="en-JP" sz="2800" dirty="0">
                  <a:solidFill>
                    <a:schemeClr val="tx1"/>
                  </a:solidFill>
                </a:endParaRPr>
              </a:p>
            </p:txBody>
          </p:sp>
        </mc:Choice>
        <mc:Fallback xmlns="">
          <p:sp>
            <p:nvSpPr>
              <p:cNvPr id="7" name="TextBox 6">
                <a:extLst>
                  <a:ext uri="{FF2B5EF4-FFF2-40B4-BE49-F238E27FC236}">
                    <a16:creationId xmlns:a16="http://schemas.microsoft.com/office/drawing/2014/main" id="{8417FBA2-1715-BDFA-FDBC-383B8BE0C9F6}"/>
                  </a:ext>
                </a:extLst>
              </p:cNvPr>
              <p:cNvSpPr txBox="1">
                <a:spLocks noRot="1" noChangeAspect="1" noMove="1" noResize="1" noEditPoints="1" noAdjustHandles="1" noChangeArrowheads="1" noChangeShapeType="1" noTextEdit="1"/>
              </p:cNvSpPr>
              <p:nvPr/>
            </p:nvSpPr>
            <p:spPr>
              <a:xfrm>
                <a:off x="987724" y="488174"/>
                <a:ext cx="1466139" cy="523220"/>
              </a:xfrm>
              <a:prstGeom prst="rect">
                <a:avLst/>
              </a:prstGeom>
              <a:blipFill>
                <a:blip r:embed="rId5"/>
                <a:stretch>
                  <a:fillRect l="-3419" r="-3419" b="-19048"/>
                </a:stretch>
              </a:blipFill>
            </p:spPr>
            <p:txBody>
              <a:bodyPr/>
              <a:lstStyle/>
              <a:p>
                <a:r>
                  <a:rPr lang="en-JP">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79F339A-17D7-7DDD-A26C-181C9578BDF0}"/>
                  </a:ext>
                </a:extLst>
              </p:cNvPr>
              <p:cNvSpPr txBox="1"/>
              <p:nvPr/>
            </p:nvSpPr>
            <p:spPr>
              <a:xfrm>
                <a:off x="6096000" y="6216251"/>
                <a:ext cx="2781659" cy="461665"/>
              </a:xfrm>
              <a:prstGeom prst="rect">
                <a:avLst/>
              </a:prstGeom>
              <a:noFill/>
            </p:spPr>
            <p:txBody>
              <a:bodyPr wrap="square">
                <a:spAutoFit/>
              </a:bodyPr>
              <a:lstStyle/>
              <a:p>
                <a14:m>
                  <m:oMath xmlns:m="http://schemas.openxmlformats.org/officeDocument/2006/math">
                    <m:r>
                      <a:rPr lang="en-US" sz="2400" i="1" smtClean="0">
                        <a:latin typeface="Cambria Math" panose="02040503050406030204" pitchFamily="18" charset="0"/>
                      </a:rPr>
                      <m:t>需要</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𝐷</m:t>
                    </m:r>
                    <m:r>
                      <a:rPr lang="en-US" sz="2400" b="0" i="1" smtClean="0">
                        <a:solidFill>
                          <a:schemeClr val="tx1"/>
                        </a:solidFill>
                        <a:latin typeface="Cambria Math" panose="02040503050406030204" pitchFamily="18" charset="0"/>
                      </a:rPr>
                      <m:t>), </m:t>
                    </m:r>
                    <m:r>
                      <a:rPr lang="en-US" sz="2400" i="1">
                        <a:latin typeface="Cambria Math" panose="02040503050406030204" pitchFamily="18" charset="0"/>
                      </a:rPr>
                      <m:t>供給</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𝑆</m:t>
                    </m:r>
                  </m:oMath>
                </a14:m>
                <a:r>
                  <a:rPr lang="en-JP" sz="2400" dirty="0">
                    <a:solidFill>
                      <a:schemeClr val="tx1"/>
                    </a:solidFill>
                  </a:rPr>
                  <a:t>)</a:t>
                </a:r>
              </a:p>
            </p:txBody>
          </p:sp>
        </mc:Choice>
        <mc:Fallback xmlns="">
          <p:sp>
            <p:nvSpPr>
              <p:cNvPr id="8" name="TextBox 7">
                <a:extLst>
                  <a:ext uri="{FF2B5EF4-FFF2-40B4-BE49-F238E27FC236}">
                    <a16:creationId xmlns:a16="http://schemas.microsoft.com/office/drawing/2014/main" id="{479F339A-17D7-7DDD-A26C-181C9578BDF0}"/>
                  </a:ext>
                </a:extLst>
              </p:cNvPr>
              <p:cNvSpPr txBox="1">
                <a:spLocks noRot="1" noChangeAspect="1" noMove="1" noResize="1" noEditPoints="1" noAdjustHandles="1" noChangeArrowheads="1" noChangeShapeType="1" noTextEdit="1"/>
              </p:cNvSpPr>
              <p:nvPr/>
            </p:nvSpPr>
            <p:spPr>
              <a:xfrm>
                <a:off x="6096000" y="6216251"/>
                <a:ext cx="2781659" cy="461665"/>
              </a:xfrm>
              <a:prstGeom prst="rect">
                <a:avLst/>
              </a:prstGeom>
              <a:blipFill>
                <a:blip r:embed="rId6"/>
                <a:stretch>
                  <a:fillRect l="-1826" t="-10811" b="-29730"/>
                </a:stretch>
              </a:blipFill>
            </p:spPr>
            <p:txBody>
              <a:bodyPr/>
              <a:lstStyle/>
              <a:p>
                <a:r>
                  <a:rPr lang="en-JP">
                    <a:noFill/>
                  </a:rPr>
                  <a:t> </a:t>
                </a:r>
              </a:p>
            </p:txBody>
          </p:sp>
        </mc:Fallback>
      </mc:AlternateContent>
      <p:cxnSp>
        <p:nvCxnSpPr>
          <p:cNvPr id="9" name="Straight Connector 8">
            <a:extLst>
              <a:ext uri="{FF2B5EF4-FFF2-40B4-BE49-F238E27FC236}">
                <a16:creationId xmlns:a16="http://schemas.microsoft.com/office/drawing/2014/main" id="{DCBBC61F-C038-9955-C792-AA9977EC5440}"/>
              </a:ext>
            </a:extLst>
          </p:cNvPr>
          <p:cNvCxnSpPr>
            <a:cxnSpLocks/>
          </p:cNvCxnSpPr>
          <p:nvPr/>
        </p:nvCxnSpPr>
        <p:spPr>
          <a:xfrm flipV="1">
            <a:off x="3971707" y="4261104"/>
            <a:ext cx="0" cy="2179005"/>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9A2F04-2774-2EF5-ED76-3BF0539AE67C}"/>
              </a:ext>
            </a:extLst>
          </p:cNvPr>
          <p:cNvCxnSpPr>
            <a:cxnSpLocks/>
          </p:cNvCxnSpPr>
          <p:nvPr/>
        </p:nvCxnSpPr>
        <p:spPr>
          <a:xfrm flipH="1">
            <a:off x="2158735" y="4242501"/>
            <a:ext cx="1803991" cy="18603"/>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4BFB480-12A2-CE35-2CBE-459BEDF1D92E}"/>
              </a:ext>
            </a:extLst>
          </p:cNvPr>
          <p:cNvSpPr txBox="1"/>
          <p:nvPr/>
        </p:nvSpPr>
        <p:spPr>
          <a:xfrm>
            <a:off x="1487750" y="4051719"/>
            <a:ext cx="537327" cy="461665"/>
          </a:xfrm>
          <a:prstGeom prst="rect">
            <a:avLst/>
          </a:prstGeom>
          <a:noFill/>
        </p:spPr>
        <p:txBody>
          <a:bodyPr wrap="none" rtlCol="0">
            <a:spAutoFit/>
          </a:bodyPr>
          <a:lstStyle/>
          <a:p>
            <a:r>
              <a:rPr lang="en-JP" sz="2400" b="1" dirty="0"/>
              <a:t>90</a:t>
            </a:r>
          </a:p>
        </p:txBody>
      </p:sp>
      <p:sp>
        <p:nvSpPr>
          <p:cNvPr id="14" name="TextBox 13">
            <a:extLst>
              <a:ext uri="{FF2B5EF4-FFF2-40B4-BE49-F238E27FC236}">
                <a16:creationId xmlns:a16="http://schemas.microsoft.com/office/drawing/2014/main" id="{E15F4AA3-0DCF-43A8-22A6-B6E804DC8CD6}"/>
              </a:ext>
            </a:extLst>
          </p:cNvPr>
          <p:cNvSpPr txBox="1"/>
          <p:nvPr/>
        </p:nvSpPr>
        <p:spPr>
          <a:xfrm>
            <a:off x="3688406" y="6362103"/>
            <a:ext cx="537327" cy="461665"/>
          </a:xfrm>
          <a:prstGeom prst="rect">
            <a:avLst/>
          </a:prstGeom>
          <a:noFill/>
        </p:spPr>
        <p:txBody>
          <a:bodyPr wrap="none" rtlCol="0">
            <a:spAutoFit/>
          </a:bodyPr>
          <a:lstStyle/>
          <a:p>
            <a:r>
              <a:rPr lang="en-JP" sz="2400" b="1" dirty="0"/>
              <a:t>70</a:t>
            </a:r>
          </a:p>
        </p:txBody>
      </p:sp>
      <mc:AlternateContent xmlns:mc="http://schemas.openxmlformats.org/markup-compatibility/2006" xmlns:a14="http://schemas.microsoft.com/office/drawing/2010/main">
        <mc:Choice Requires="a14">
          <p:sp>
            <p:nvSpPr>
              <p:cNvPr id="10" name="TextBox 13">
                <a:extLst>
                  <a:ext uri="{FF2B5EF4-FFF2-40B4-BE49-F238E27FC236}">
                    <a16:creationId xmlns:a16="http://schemas.microsoft.com/office/drawing/2014/main" id="{BEF02DF0-D86A-9F4F-7FE0-9A764F86B5C5}"/>
                  </a:ext>
                </a:extLst>
              </p:cNvPr>
              <p:cNvSpPr txBox="1"/>
              <p:nvPr/>
            </p:nvSpPr>
            <p:spPr>
              <a:xfrm>
                <a:off x="9008198" y="693558"/>
                <a:ext cx="2997823" cy="2462213"/>
              </a:xfrm>
              <a:prstGeom prst="rect">
                <a:avLst/>
              </a:prstGeom>
              <a:noFill/>
            </p:spPr>
            <p:txBody>
              <a:bodyPr wrap="square" lIns="0" tIns="0" rIns="0" bIns="0" rtlCol="0">
                <a:spAutoFit/>
              </a:bodyPr>
              <a:lstStyle/>
              <a:p>
                <a:r>
                  <a:rPr lang="en-US" sz="2000" dirty="0">
                    <a:solidFill>
                      <a:srgbClr val="FF0000"/>
                    </a:solidFill>
                  </a:rPr>
                  <a:t>均衡</a:t>
                </a:r>
                <a:r>
                  <a:rPr lang="en-US" sz="2000" b="0" dirty="0" err="1">
                    <a:solidFill>
                      <a:srgbClr val="FF0000"/>
                    </a:solidFill>
                  </a:rPr>
                  <a:t>では</a:t>
                </a:r>
                <a:r>
                  <a:rPr lang="en-US" sz="2000" b="0" dirty="0">
                    <a:solidFill>
                      <a:srgbClr val="FF0000"/>
                    </a:solidFill>
                  </a:rPr>
                  <a:t>、</a:t>
                </a:r>
                <a:r>
                  <a:rPr lang="en-US" altLang="ja-JP" sz="2000" dirty="0">
                    <a:solidFill>
                      <a:srgbClr val="FF0000"/>
                    </a:solidFill>
                  </a:rPr>
                  <a:t> </a:t>
                </a:r>
                <a:endParaRPr lang="en-US" altLang="ja-JP" sz="2000" i="1" dirty="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2000" i="1">
                          <a:solidFill>
                            <a:srgbClr val="FF0000"/>
                          </a:solidFill>
                          <a:latin typeface="Cambria Math" panose="02040503050406030204" pitchFamily="18" charset="0"/>
                        </a:rPr>
                        <m:t>𝑃</m:t>
                      </m:r>
                      <m:r>
                        <a:rPr lang="en-US" altLang="ja-JP" sz="2000" i="1">
                          <a:solidFill>
                            <a:srgbClr val="FF0000"/>
                          </a:solidFill>
                          <a:latin typeface="Cambria Math" panose="02040503050406030204" pitchFamily="18" charset="0"/>
                        </a:rPr>
                        <m:t>−20=−</m:t>
                      </m:r>
                      <m:r>
                        <a:rPr lang="en-US" altLang="ja-JP" sz="2000" i="1">
                          <a:solidFill>
                            <a:srgbClr val="FF0000"/>
                          </a:solidFill>
                          <a:latin typeface="Cambria Math" panose="02040503050406030204" pitchFamily="18" charset="0"/>
                        </a:rPr>
                        <m:t>𝑃</m:t>
                      </m:r>
                      <m:r>
                        <a:rPr lang="en-US" altLang="ja-JP" sz="2000" i="1">
                          <a:solidFill>
                            <a:srgbClr val="FF0000"/>
                          </a:solidFill>
                          <a:latin typeface="Cambria Math" panose="02040503050406030204" pitchFamily="18" charset="0"/>
                        </a:rPr>
                        <m:t>+160</m:t>
                      </m:r>
                    </m:oMath>
                  </m:oMathPara>
                </a14:m>
                <a:endParaRPr lang="en-US" sz="2000" b="0" dirty="0">
                  <a:solidFill>
                    <a:srgbClr val="FF0000"/>
                  </a:solidFill>
                </a:endParaRPr>
              </a:p>
              <a:p>
                <a:r>
                  <a:rPr lang="en-JP" sz="2000" dirty="0">
                    <a:solidFill>
                      <a:srgbClr val="FF0000"/>
                    </a:solidFill>
                  </a:rPr>
                  <a:t>より</a:t>
                </a:r>
                <a:r>
                  <a:rPr lang="en-US" sz="2000" dirty="0">
                    <a:solidFill>
                      <a:srgbClr val="FF0000"/>
                    </a:solidFill>
                  </a:rPr>
                  <a:t> </a:t>
                </a:r>
              </a:p>
              <a:p>
                <a14:m>
                  <m:oMath xmlns:m="http://schemas.openxmlformats.org/officeDocument/2006/math">
                    <m:r>
                      <a:rPr lang="en-US" sz="2000" b="0" i="1" smtClean="0">
                        <a:solidFill>
                          <a:srgbClr val="FF0000"/>
                        </a:solidFill>
                        <a:latin typeface="Cambria Math" panose="02040503050406030204" pitchFamily="18" charset="0"/>
                      </a:rPr>
                      <m:t>2</m:t>
                    </m:r>
                    <m:r>
                      <a:rPr lang="en-US" sz="2000" i="1" smtClean="0">
                        <a:solidFill>
                          <a:srgbClr val="FF0000"/>
                        </a:solidFill>
                        <a:latin typeface="Cambria Math" panose="02040503050406030204" pitchFamily="18" charset="0"/>
                      </a:rPr>
                      <m:t>𝑃</m:t>
                    </m:r>
                  </m:oMath>
                </a14:m>
                <a:r>
                  <a:rPr lang="en-JP" sz="2000" dirty="0">
                    <a:solidFill>
                      <a:srgbClr val="FF0000"/>
                    </a:solidFill>
                  </a:rPr>
                  <a:t>=</a:t>
                </a:r>
                <a:r>
                  <a:rPr lang="en-US" sz="2000" dirty="0">
                    <a:solidFill>
                      <a:srgbClr val="FF0000"/>
                    </a:solidFill>
                  </a:rPr>
                  <a:t> </a:t>
                </a:r>
                <a14:m>
                  <m:oMath xmlns:m="http://schemas.openxmlformats.org/officeDocument/2006/math">
                    <m:r>
                      <a:rPr lang="en-US" sz="2000">
                        <a:solidFill>
                          <a:srgbClr val="FF0000"/>
                        </a:solidFill>
                        <a:latin typeface="Cambria Math" panose="02040503050406030204" pitchFamily="18" charset="0"/>
                      </a:rPr>
                      <m:t>1</m:t>
                    </m:r>
                    <m:r>
                      <a:rPr lang="en-US" sz="2000" b="0" i="0" smtClean="0">
                        <a:solidFill>
                          <a:srgbClr val="FF0000"/>
                        </a:solidFill>
                        <a:latin typeface="Cambria Math" panose="02040503050406030204" pitchFamily="18" charset="0"/>
                      </a:rPr>
                      <m:t>80</m:t>
                    </m:r>
                  </m:oMath>
                </a14:m>
                <a:endParaRPr lang="en-US" sz="2000" i="1" dirty="0">
                  <a:solidFill>
                    <a:srgbClr val="FF0000"/>
                  </a:solidFill>
                  <a:latin typeface="Cambria Math" panose="02040503050406030204" pitchFamily="18" charset="0"/>
                </a:endParaRPr>
              </a:p>
              <a:p>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𝑃</m:t>
                    </m:r>
                  </m:oMath>
                </a14:m>
                <a:r>
                  <a:rPr lang="en-JP" sz="2000" dirty="0">
                    <a:solidFill>
                      <a:srgbClr val="FF0000"/>
                    </a:solidFill>
                  </a:rPr>
                  <a:t>=</a:t>
                </a:r>
                <a:r>
                  <a:rPr lang="en-US" sz="2000" dirty="0">
                    <a:solidFill>
                      <a:srgbClr val="FF0000"/>
                    </a:solidFill>
                  </a:rPr>
                  <a:t> </a:t>
                </a:r>
                <a14:m>
                  <m:oMath xmlns:m="http://schemas.openxmlformats.org/officeDocument/2006/math">
                    <m:r>
                      <a:rPr lang="en-US" sz="2000" b="0" i="0" smtClean="0">
                        <a:solidFill>
                          <a:srgbClr val="FF0000"/>
                        </a:solidFill>
                        <a:latin typeface="Cambria Math" panose="02040503050406030204" pitchFamily="18" charset="0"/>
                      </a:rPr>
                      <m:t>90</m:t>
                    </m:r>
                  </m:oMath>
                </a14:m>
                <a:endParaRPr lang="en-JP" sz="2000" dirty="0">
                  <a:solidFill>
                    <a:srgbClr val="FF0000"/>
                  </a:solidFill>
                </a:endParaRPr>
              </a:p>
              <a:p>
                <a:endParaRPr lang="en-JP" sz="2000" dirty="0">
                  <a:solidFill>
                    <a:srgbClr val="FF0000"/>
                  </a:solidFill>
                </a:endParaRPr>
              </a:p>
              <a:p>
                <a:r>
                  <a:rPr lang="en-JP" sz="2000" dirty="0">
                    <a:solidFill>
                      <a:srgbClr val="FF0000"/>
                    </a:solidFill>
                  </a:rPr>
                  <a:t>その時、</a:t>
                </a:r>
              </a:p>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𝑆</m:t>
                      </m:r>
                      <m:r>
                        <a:rPr lang="en-US" sz="200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90−20=70</m:t>
                      </m:r>
                    </m:oMath>
                  </m:oMathPara>
                </a14:m>
                <a:endParaRPr lang="en-JP" sz="2000" dirty="0">
                  <a:solidFill>
                    <a:srgbClr val="FF0000"/>
                  </a:solidFill>
                </a:endParaRPr>
              </a:p>
            </p:txBody>
          </p:sp>
        </mc:Choice>
        <mc:Fallback xmlns="">
          <p:sp>
            <p:nvSpPr>
              <p:cNvPr id="10" name="TextBox 13">
                <a:extLst>
                  <a:ext uri="{FF2B5EF4-FFF2-40B4-BE49-F238E27FC236}">
                    <a16:creationId xmlns:a16="http://schemas.microsoft.com/office/drawing/2014/main" id="{BEF02DF0-D86A-9F4F-7FE0-9A764F86B5C5}"/>
                  </a:ext>
                </a:extLst>
              </p:cNvPr>
              <p:cNvSpPr txBox="1">
                <a:spLocks noRot="1" noChangeAspect="1" noMove="1" noResize="1" noEditPoints="1" noAdjustHandles="1" noChangeArrowheads="1" noChangeShapeType="1" noTextEdit="1"/>
              </p:cNvSpPr>
              <p:nvPr/>
            </p:nvSpPr>
            <p:spPr>
              <a:xfrm>
                <a:off x="9008198" y="693558"/>
                <a:ext cx="2997823" cy="2462213"/>
              </a:xfrm>
              <a:prstGeom prst="rect">
                <a:avLst/>
              </a:prstGeom>
              <a:blipFill>
                <a:blip r:embed="rId7"/>
                <a:stretch>
                  <a:fillRect l="-5295" t="-297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67218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2999C01E-5DB0-EA6D-C9AE-BB671DFB4548}"/>
              </a:ext>
            </a:extLst>
          </p:cNvPr>
          <p:cNvCxnSpPr/>
          <p:nvPr/>
        </p:nvCxnSpPr>
        <p:spPr>
          <a:xfrm>
            <a:off x="3017520" y="5321808"/>
            <a:ext cx="523036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A8E114CF-FB81-D95D-A978-25B29C6ABD96}"/>
              </a:ext>
            </a:extLst>
          </p:cNvPr>
          <p:cNvCxnSpPr>
            <a:cxnSpLocks/>
          </p:cNvCxnSpPr>
          <p:nvPr/>
        </p:nvCxnSpPr>
        <p:spPr>
          <a:xfrm flipV="1">
            <a:off x="3017520" y="1292352"/>
            <a:ext cx="0" cy="40294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BE39017-7C30-63E6-E18D-ADD331232FAA}"/>
              </a:ext>
            </a:extLst>
          </p:cNvPr>
          <p:cNvCxnSpPr>
            <a:cxnSpLocks/>
          </p:cNvCxnSpPr>
          <p:nvPr/>
        </p:nvCxnSpPr>
        <p:spPr>
          <a:xfrm>
            <a:off x="3685032" y="1935480"/>
            <a:ext cx="3831336" cy="2874264"/>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BC4A6813-F3A6-FEE9-AFEB-2FC2CEB1A786}"/>
              </a:ext>
            </a:extLst>
          </p:cNvPr>
          <p:cNvCxnSpPr>
            <a:cxnSpLocks/>
          </p:cNvCxnSpPr>
          <p:nvPr/>
        </p:nvCxnSpPr>
        <p:spPr>
          <a:xfrm flipV="1">
            <a:off x="3429000" y="1758696"/>
            <a:ext cx="4407408" cy="3051048"/>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AEC85F6-1798-31A7-8637-C18FF208741D}"/>
                  </a:ext>
                </a:extLst>
              </p:cNvPr>
              <p:cNvSpPr txBox="1"/>
              <p:nvPr/>
            </p:nvSpPr>
            <p:spPr>
              <a:xfrm>
                <a:off x="7516368" y="5603040"/>
                <a:ext cx="2781659" cy="461665"/>
              </a:xfrm>
              <a:prstGeom prst="rect">
                <a:avLst/>
              </a:prstGeom>
              <a:noFill/>
            </p:spPr>
            <p:txBody>
              <a:bodyPr wrap="square">
                <a:spAutoFit/>
              </a:bodyPr>
              <a:lstStyle/>
              <a:p>
                <a14:m>
                  <m:oMath xmlns:m="http://schemas.openxmlformats.org/officeDocument/2006/math">
                    <m:r>
                      <a:rPr lang="en-US" sz="2400" i="1" smtClean="0">
                        <a:latin typeface="Cambria Math" panose="02040503050406030204" pitchFamily="18" charset="0"/>
                      </a:rPr>
                      <m:t>需要</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𝐷</m:t>
                    </m:r>
                    <m:r>
                      <a:rPr lang="en-US" sz="2400" b="0" i="1" smtClean="0">
                        <a:solidFill>
                          <a:schemeClr val="tx1"/>
                        </a:solidFill>
                        <a:latin typeface="Cambria Math" panose="02040503050406030204" pitchFamily="18" charset="0"/>
                      </a:rPr>
                      <m:t>), </m:t>
                    </m:r>
                    <m:r>
                      <a:rPr lang="en-US" sz="2400" i="1">
                        <a:latin typeface="Cambria Math" panose="02040503050406030204" pitchFamily="18" charset="0"/>
                      </a:rPr>
                      <m:t>供給</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𝑆</m:t>
                    </m:r>
                  </m:oMath>
                </a14:m>
                <a:r>
                  <a:rPr lang="en-JP" sz="2400" dirty="0">
                    <a:solidFill>
                      <a:schemeClr val="tx1"/>
                    </a:solidFill>
                  </a:rPr>
                  <a:t>)</a:t>
                </a:r>
              </a:p>
            </p:txBody>
          </p:sp>
        </mc:Choice>
        <mc:Fallback xmlns="">
          <p:sp>
            <p:nvSpPr>
              <p:cNvPr id="11" name="TextBox 10">
                <a:extLst>
                  <a:ext uri="{FF2B5EF4-FFF2-40B4-BE49-F238E27FC236}">
                    <a16:creationId xmlns:a16="http://schemas.microsoft.com/office/drawing/2014/main" id="{6AEC85F6-1798-31A7-8637-C18FF208741D}"/>
                  </a:ext>
                </a:extLst>
              </p:cNvPr>
              <p:cNvSpPr txBox="1">
                <a:spLocks noRot="1" noChangeAspect="1" noMove="1" noResize="1" noEditPoints="1" noAdjustHandles="1" noChangeArrowheads="1" noChangeShapeType="1" noTextEdit="1"/>
              </p:cNvSpPr>
              <p:nvPr/>
            </p:nvSpPr>
            <p:spPr>
              <a:xfrm>
                <a:off x="7516368" y="5603040"/>
                <a:ext cx="2781659" cy="461665"/>
              </a:xfrm>
              <a:prstGeom prst="rect">
                <a:avLst/>
              </a:prstGeom>
              <a:blipFill>
                <a:blip r:embed="rId2"/>
                <a:stretch>
                  <a:fillRect l="-1364" t="-10811" b="-29730"/>
                </a:stretch>
              </a:blipFill>
            </p:spPr>
            <p:txBody>
              <a:bodyPr/>
              <a:lstStyle/>
              <a:p>
                <a:r>
                  <a:rPr lang="en-JP">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9E6D961-76FD-33AB-3109-8D1372D224C5}"/>
                  </a:ext>
                </a:extLst>
              </p:cNvPr>
              <p:cNvSpPr txBox="1"/>
              <p:nvPr/>
            </p:nvSpPr>
            <p:spPr>
              <a:xfrm>
                <a:off x="1962861" y="717834"/>
                <a:ext cx="146613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価格</m:t>
                      </m:r>
                      <m:r>
                        <a:rPr lang="en-US" sz="2800" b="0" i="1" smtClean="0">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𝑃</m:t>
                      </m:r>
                      <m:r>
                        <a:rPr lang="en-US" sz="2800" b="0" i="1" smtClean="0">
                          <a:solidFill>
                            <a:schemeClr val="tx1"/>
                          </a:solidFill>
                          <a:latin typeface="Cambria Math" panose="02040503050406030204" pitchFamily="18" charset="0"/>
                          <a:ea typeface="Cambria Math" panose="02040503050406030204" pitchFamily="18" charset="0"/>
                        </a:rPr>
                        <m:t>)</m:t>
                      </m:r>
                    </m:oMath>
                  </m:oMathPara>
                </a14:m>
                <a:endParaRPr lang="en-JP" sz="2800" dirty="0">
                  <a:solidFill>
                    <a:schemeClr val="tx1"/>
                  </a:solidFill>
                </a:endParaRPr>
              </a:p>
            </p:txBody>
          </p:sp>
        </mc:Choice>
        <mc:Fallback xmlns="">
          <p:sp>
            <p:nvSpPr>
              <p:cNvPr id="12" name="TextBox 11">
                <a:extLst>
                  <a:ext uri="{FF2B5EF4-FFF2-40B4-BE49-F238E27FC236}">
                    <a16:creationId xmlns:a16="http://schemas.microsoft.com/office/drawing/2014/main" id="{79E6D961-76FD-33AB-3109-8D1372D224C5}"/>
                  </a:ext>
                </a:extLst>
              </p:cNvPr>
              <p:cNvSpPr txBox="1">
                <a:spLocks noRot="1" noChangeAspect="1" noMove="1" noResize="1" noEditPoints="1" noAdjustHandles="1" noChangeArrowheads="1" noChangeShapeType="1" noTextEdit="1"/>
              </p:cNvSpPr>
              <p:nvPr/>
            </p:nvSpPr>
            <p:spPr>
              <a:xfrm>
                <a:off x="1962861" y="717834"/>
                <a:ext cx="1466139" cy="523220"/>
              </a:xfrm>
              <a:prstGeom prst="rect">
                <a:avLst/>
              </a:prstGeom>
              <a:blipFill>
                <a:blip r:embed="rId3"/>
                <a:stretch>
                  <a:fillRect l="-3419" r="-3419" b="-19048"/>
                </a:stretch>
              </a:blipFill>
            </p:spPr>
            <p:txBody>
              <a:bodyPr/>
              <a:lstStyle/>
              <a:p>
                <a:r>
                  <a:rPr lang="en-JP">
                    <a:noFill/>
                  </a:rPr>
                  <a:t> </a:t>
                </a:r>
              </a:p>
            </p:txBody>
          </p:sp>
        </mc:Fallback>
      </mc:AlternateContent>
      <p:sp>
        <p:nvSpPr>
          <p:cNvPr id="13" name="TextBox 12">
            <a:extLst>
              <a:ext uri="{FF2B5EF4-FFF2-40B4-BE49-F238E27FC236}">
                <a16:creationId xmlns:a16="http://schemas.microsoft.com/office/drawing/2014/main" id="{6CCFFEAD-2D42-6E11-205B-B0AE75912F0A}"/>
              </a:ext>
            </a:extLst>
          </p:cNvPr>
          <p:cNvSpPr txBox="1"/>
          <p:nvPr/>
        </p:nvSpPr>
        <p:spPr>
          <a:xfrm>
            <a:off x="7574280" y="4412457"/>
            <a:ext cx="1741182" cy="369332"/>
          </a:xfrm>
          <a:prstGeom prst="rect">
            <a:avLst/>
          </a:prstGeom>
          <a:noFill/>
        </p:spPr>
        <p:txBody>
          <a:bodyPr wrap="none" rtlCol="0">
            <a:spAutoFit/>
          </a:bodyPr>
          <a:lstStyle/>
          <a:p>
            <a:r>
              <a:rPr lang="en-JP" dirty="0"/>
              <a:t>需要曲線（D）</a:t>
            </a:r>
          </a:p>
        </p:txBody>
      </p:sp>
      <p:sp>
        <p:nvSpPr>
          <p:cNvPr id="14" name="TextBox 13">
            <a:extLst>
              <a:ext uri="{FF2B5EF4-FFF2-40B4-BE49-F238E27FC236}">
                <a16:creationId xmlns:a16="http://schemas.microsoft.com/office/drawing/2014/main" id="{CA7AA315-E49C-5973-8DF2-09DE04ADBD7F}"/>
              </a:ext>
            </a:extLst>
          </p:cNvPr>
          <p:cNvSpPr txBox="1"/>
          <p:nvPr/>
        </p:nvSpPr>
        <p:spPr>
          <a:xfrm>
            <a:off x="7988808" y="1706880"/>
            <a:ext cx="1713931" cy="369332"/>
          </a:xfrm>
          <a:prstGeom prst="rect">
            <a:avLst/>
          </a:prstGeom>
          <a:noFill/>
        </p:spPr>
        <p:txBody>
          <a:bodyPr wrap="none" rtlCol="0">
            <a:spAutoFit/>
          </a:bodyPr>
          <a:lstStyle/>
          <a:p>
            <a:r>
              <a:rPr lang="en-JP" dirty="0"/>
              <a:t>供給曲線（S）</a:t>
            </a:r>
          </a:p>
        </p:txBody>
      </p:sp>
      <p:cxnSp>
        <p:nvCxnSpPr>
          <p:cNvPr id="16" name="Straight Arrow Connector 15">
            <a:extLst>
              <a:ext uri="{FF2B5EF4-FFF2-40B4-BE49-F238E27FC236}">
                <a16:creationId xmlns:a16="http://schemas.microsoft.com/office/drawing/2014/main" id="{FC7E7996-F2BD-52AE-9967-743F6B333193}"/>
              </a:ext>
            </a:extLst>
          </p:cNvPr>
          <p:cNvCxnSpPr>
            <a:cxnSpLocks/>
          </p:cNvCxnSpPr>
          <p:nvPr/>
        </p:nvCxnSpPr>
        <p:spPr>
          <a:xfrm flipH="1">
            <a:off x="5812536" y="3326892"/>
            <a:ext cx="148437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84E024D-6F38-199E-FB8A-B157FB67B291}"/>
              </a:ext>
            </a:extLst>
          </p:cNvPr>
          <p:cNvSpPr txBox="1"/>
          <p:nvPr/>
        </p:nvSpPr>
        <p:spPr>
          <a:xfrm>
            <a:off x="7296912" y="3187946"/>
            <a:ext cx="3352200" cy="369332"/>
          </a:xfrm>
          <a:prstGeom prst="rect">
            <a:avLst/>
          </a:prstGeom>
          <a:noFill/>
        </p:spPr>
        <p:txBody>
          <a:bodyPr wrap="none" rtlCol="0">
            <a:spAutoFit/>
          </a:bodyPr>
          <a:lstStyle/>
          <a:p>
            <a:r>
              <a:rPr lang="en-JP" dirty="0"/>
              <a:t>交点では、国内需要=国内供給</a:t>
            </a:r>
          </a:p>
        </p:txBody>
      </p:sp>
      <p:cxnSp>
        <p:nvCxnSpPr>
          <p:cNvPr id="21" name="Straight Connector 20">
            <a:extLst>
              <a:ext uri="{FF2B5EF4-FFF2-40B4-BE49-F238E27FC236}">
                <a16:creationId xmlns:a16="http://schemas.microsoft.com/office/drawing/2014/main" id="{FA5866A4-CA7D-2773-690A-EF105E0D199A}"/>
              </a:ext>
            </a:extLst>
          </p:cNvPr>
          <p:cNvCxnSpPr>
            <a:cxnSpLocks/>
          </p:cNvCxnSpPr>
          <p:nvPr/>
        </p:nvCxnSpPr>
        <p:spPr>
          <a:xfrm flipH="1">
            <a:off x="3017520" y="4193001"/>
            <a:ext cx="3675888"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D3EDA6C1-65A9-5EF1-D680-26F8A7D30BEF}"/>
              </a:ext>
            </a:extLst>
          </p:cNvPr>
          <p:cNvSpPr txBox="1"/>
          <p:nvPr/>
        </p:nvSpPr>
        <p:spPr>
          <a:xfrm>
            <a:off x="3315877" y="3826717"/>
            <a:ext cx="1107996" cy="369332"/>
          </a:xfrm>
          <a:prstGeom prst="rect">
            <a:avLst/>
          </a:prstGeom>
          <a:noFill/>
        </p:spPr>
        <p:txBody>
          <a:bodyPr wrap="none" rtlCol="0">
            <a:spAutoFit/>
          </a:bodyPr>
          <a:lstStyle/>
          <a:p>
            <a:r>
              <a:rPr lang="en-JP" dirty="0"/>
              <a:t>国内供給</a:t>
            </a:r>
          </a:p>
        </p:txBody>
      </p:sp>
      <p:sp>
        <p:nvSpPr>
          <p:cNvPr id="25" name="TextBox 24">
            <a:extLst>
              <a:ext uri="{FF2B5EF4-FFF2-40B4-BE49-F238E27FC236}">
                <a16:creationId xmlns:a16="http://schemas.microsoft.com/office/drawing/2014/main" id="{C9603D7A-EDA4-D575-A759-8A08531ACD13}"/>
              </a:ext>
            </a:extLst>
          </p:cNvPr>
          <p:cNvSpPr txBox="1"/>
          <p:nvPr/>
        </p:nvSpPr>
        <p:spPr>
          <a:xfrm>
            <a:off x="6704850" y="3910060"/>
            <a:ext cx="1283958" cy="369332"/>
          </a:xfrm>
          <a:prstGeom prst="rect">
            <a:avLst/>
          </a:prstGeom>
          <a:noFill/>
        </p:spPr>
        <p:txBody>
          <a:bodyPr wrap="square">
            <a:spAutoFit/>
          </a:bodyPr>
          <a:lstStyle/>
          <a:p>
            <a:r>
              <a:rPr lang="en-JP" dirty="0"/>
              <a:t>国内需要</a:t>
            </a:r>
          </a:p>
        </p:txBody>
      </p:sp>
      <p:cxnSp>
        <p:nvCxnSpPr>
          <p:cNvPr id="27" name="Straight Arrow Connector 26">
            <a:extLst>
              <a:ext uri="{FF2B5EF4-FFF2-40B4-BE49-F238E27FC236}">
                <a16:creationId xmlns:a16="http://schemas.microsoft.com/office/drawing/2014/main" id="{337EDAB5-EF4D-5F1C-7464-AC7D50DBA930}"/>
              </a:ext>
            </a:extLst>
          </p:cNvPr>
          <p:cNvCxnSpPr/>
          <p:nvPr/>
        </p:nvCxnSpPr>
        <p:spPr>
          <a:xfrm>
            <a:off x="4407456" y="4284441"/>
            <a:ext cx="2147268"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1B45DCF-D963-6F3F-0B01-FDC4335689BA}"/>
              </a:ext>
            </a:extLst>
          </p:cNvPr>
          <p:cNvSpPr txBox="1"/>
          <p:nvPr/>
        </p:nvSpPr>
        <p:spPr>
          <a:xfrm>
            <a:off x="5179999" y="4412457"/>
            <a:ext cx="646331" cy="369332"/>
          </a:xfrm>
          <a:prstGeom prst="rect">
            <a:avLst/>
          </a:prstGeom>
          <a:noFill/>
        </p:spPr>
        <p:txBody>
          <a:bodyPr wrap="none" rtlCol="0">
            <a:spAutoFit/>
          </a:bodyPr>
          <a:lstStyle/>
          <a:p>
            <a:r>
              <a:rPr lang="en-JP" dirty="0"/>
              <a:t>輸入</a:t>
            </a:r>
          </a:p>
        </p:txBody>
      </p:sp>
    </p:spTree>
    <p:extLst>
      <p:ext uri="{BB962C8B-B14F-4D97-AF65-F5344CB8AC3E}">
        <p14:creationId xmlns:p14="http://schemas.microsoft.com/office/powerpoint/2010/main" val="2023577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57B3F-4FA6-32A1-0589-5F45CDF5E725}"/>
              </a:ext>
            </a:extLst>
          </p:cNvPr>
          <p:cNvSpPr>
            <a:spLocks noGrp="1"/>
          </p:cNvSpPr>
          <p:nvPr>
            <p:ph type="title"/>
          </p:nvPr>
        </p:nvSpPr>
        <p:spPr/>
        <p:txBody>
          <a:bodyPr/>
          <a:lstStyle/>
          <a:p>
            <a:r>
              <a:rPr lang="en-JP" dirty="0"/>
              <a:t>日本の輸入需要曲線の導出</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C6F598-399B-D028-C702-ED8CCB1CB6BB}"/>
                  </a:ext>
                </a:extLst>
              </p:cNvPr>
              <p:cNvSpPr>
                <a:spLocks noGrp="1"/>
              </p:cNvSpPr>
              <p:nvPr>
                <p:ph idx="1"/>
              </p:nvPr>
            </p:nvSpPr>
            <p:spPr/>
            <p:txBody>
              <a:bodyPr/>
              <a:lstStyle/>
              <a:p>
                <a14:m>
                  <m:oMath xmlns:m="http://schemas.openxmlformats.org/officeDocument/2006/math">
                    <m:r>
                      <a:rPr lang="en-US" sz="2800" b="0" i="1" smtClean="0">
                        <a:solidFill>
                          <a:srgbClr val="FF0000"/>
                        </a:solidFill>
                        <a:latin typeface="Cambria Math" panose="02040503050406030204" pitchFamily="18" charset="0"/>
                      </a:rPr>
                      <m:t>𝐷</m:t>
                    </m:r>
                    <m:r>
                      <a:rPr lang="en-US" sz="2800" i="1" smtClean="0">
                        <a:solidFill>
                          <a:srgbClr val="FF0000"/>
                        </a:solidFill>
                        <a:latin typeface="Cambria Math" panose="02040503050406030204" pitchFamily="18" charset="0"/>
                      </a:rPr>
                      <m:t>=</m:t>
                    </m:r>
                    <m:r>
                      <a:rPr lang="en-US" sz="2800" b="0" i="1" smtClean="0">
                        <a:solidFill>
                          <a:srgbClr val="00B050"/>
                        </a:solidFill>
                        <a:latin typeface="Cambria Math" panose="02040503050406030204" pitchFamily="18" charset="0"/>
                      </a:rPr>
                      <m:t>−</m:t>
                    </m:r>
                    <m:r>
                      <a:rPr lang="en-US" sz="2800" b="0" i="1" smtClean="0">
                        <a:solidFill>
                          <a:srgbClr val="00B050"/>
                        </a:solidFill>
                        <a:latin typeface="Cambria Math" panose="02040503050406030204" pitchFamily="18" charset="0"/>
                      </a:rPr>
                      <m:t>𝑃</m:t>
                    </m:r>
                    <m:r>
                      <a:rPr lang="en-US" sz="2800" b="0" i="1" smtClean="0">
                        <a:solidFill>
                          <a:srgbClr val="00B050"/>
                        </a:solidFill>
                        <a:latin typeface="Cambria Math" panose="02040503050406030204" pitchFamily="18" charset="0"/>
                      </a:rPr>
                      <m:t>+300</m:t>
                    </m:r>
                  </m:oMath>
                </a14:m>
                <a:endParaRPr lang="en-US" sz="2800" b="0" dirty="0">
                  <a:solidFill>
                    <a:srgbClr val="00B050"/>
                  </a:solidFill>
                </a:endParaRPr>
              </a:p>
              <a:p>
                <a14:m>
                  <m:oMath xmlns:m="http://schemas.openxmlformats.org/officeDocument/2006/math">
                    <m:r>
                      <a:rPr lang="en-US" sz="2800" b="0" i="1" smtClean="0">
                        <a:solidFill>
                          <a:srgbClr val="FF0000"/>
                        </a:solidFill>
                        <a:latin typeface="Cambria Math" panose="02040503050406030204" pitchFamily="18" charset="0"/>
                      </a:rPr>
                      <m:t>𝑆</m:t>
                    </m:r>
                    <m:r>
                      <a:rPr lang="en-US" sz="2800" i="1" smtClean="0">
                        <a:solidFill>
                          <a:srgbClr val="FF0000"/>
                        </a:solidFill>
                        <a:latin typeface="Cambria Math" panose="02040503050406030204" pitchFamily="18" charset="0"/>
                      </a:rPr>
                      <m:t>=</m:t>
                    </m:r>
                    <m:r>
                      <a:rPr lang="en-US" sz="2800" b="0" i="1" smtClean="0">
                        <a:solidFill>
                          <a:srgbClr val="0070C0"/>
                        </a:solidFill>
                        <a:latin typeface="Cambria Math" panose="02040503050406030204" pitchFamily="18" charset="0"/>
                      </a:rPr>
                      <m:t>𝑃</m:t>
                    </m:r>
                    <m:r>
                      <a:rPr lang="en-US" sz="2800" b="0" i="1" smtClean="0">
                        <a:solidFill>
                          <a:srgbClr val="0070C0"/>
                        </a:solidFill>
                        <a:latin typeface="Cambria Math" panose="02040503050406030204" pitchFamily="18" charset="0"/>
                      </a:rPr>
                      <m:t>−40</m:t>
                    </m:r>
                  </m:oMath>
                </a14:m>
                <a:endParaRPr lang="en-JP" sz="2800" dirty="0">
                  <a:solidFill>
                    <a:srgbClr val="FF0000"/>
                  </a:solidFill>
                </a:endParaRPr>
              </a:p>
              <a:p>
                <a:r>
                  <a:rPr lang="en-US" sz="2800" b="0" dirty="0" err="1">
                    <a:solidFill>
                      <a:srgbClr val="FF0000"/>
                    </a:solidFill>
                  </a:rPr>
                  <a:t>輸入</a:t>
                </a:r>
                <a:r>
                  <a:rPr lang="en-US" sz="2800" b="0" dirty="0">
                    <a:solidFill>
                      <a:srgbClr val="FF0000"/>
                    </a:solidFill>
                  </a:rPr>
                  <a:t>=</a:t>
                </a:r>
                <a:r>
                  <a:rPr lang="en-US" sz="2800" b="0" dirty="0" err="1">
                    <a:solidFill>
                      <a:srgbClr val="00B050"/>
                    </a:solidFill>
                  </a:rPr>
                  <a:t>国内需要</a:t>
                </a:r>
                <a:r>
                  <a:rPr lang="en-US" sz="2800" b="0" dirty="0" err="1">
                    <a:solidFill>
                      <a:srgbClr val="FF0000"/>
                    </a:solidFill>
                  </a:rPr>
                  <a:t>-</a:t>
                </a:r>
                <a:r>
                  <a:rPr lang="en-US" sz="2800" b="0" dirty="0" err="1">
                    <a:solidFill>
                      <a:srgbClr val="0070C0"/>
                    </a:solidFill>
                  </a:rPr>
                  <a:t>国内供給</a:t>
                </a:r>
                <a:r>
                  <a:rPr lang="en-US" sz="2800" b="0" dirty="0">
                    <a:solidFill>
                      <a:srgbClr val="FF0000"/>
                    </a:solidFill>
                  </a:rPr>
                  <a:t>= </a:t>
                </a:r>
                <a14:m>
                  <m:oMath xmlns:m="http://schemas.openxmlformats.org/officeDocument/2006/math">
                    <m:d>
                      <m:dPr>
                        <m:ctrlPr>
                          <a:rPr lang="en-US" sz="2800" b="0" i="1" smtClean="0">
                            <a:solidFill>
                              <a:srgbClr val="FF0000"/>
                            </a:solidFill>
                            <a:latin typeface="Cambria Math" panose="02040503050406030204" pitchFamily="18" charset="0"/>
                          </a:rPr>
                        </m:ctrlPr>
                      </m:dPr>
                      <m:e>
                        <m:r>
                          <a:rPr lang="en-US" sz="2800" b="0" i="1" smtClean="0">
                            <a:solidFill>
                              <a:srgbClr val="00B050"/>
                            </a:solidFill>
                            <a:latin typeface="Cambria Math" panose="02040503050406030204" pitchFamily="18" charset="0"/>
                          </a:rPr>
                          <m:t>−</m:t>
                        </m:r>
                        <m:r>
                          <a:rPr lang="en-US" sz="2800" b="0" i="1" smtClean="0">
                            <a:solidFill>
                              <a:srgbClr val="00B050"/>
                            </a:solidFill>
                            <a:latin typeface="Cambria Math" panose="02040503050406030204" pitchFamily="18" charset="0"/>
                          </a:rPr>
                          <m:t>𝑃</m:t>
                        </m:r>
                        <m:r>
                          <a:rPr lang="en-US" sz="2800" b="0" i="1" smtClean="0">
                            <a:solidFill>
                              <a:srgbClr val="00B050"/>
                            </a:solidFill>
                            <a:latin typeface="Cambria Math" panose="02040503050406030204" pitchFamily="18" charset="0"/>
                          </a:rPr>
                          <m:t>+300</m:t>
                        </m:r>
                      </m:e>
                    </m:d>
                    <m:r>
                      <a:rPr lang="en-US" i="1">
                        <a:solidFill>
                          <a:srgbClr val="FF0000"/>
                        </a:solidFill>
                        <a:latin typeface="Cambria Math" panose="02040503050406030204" pitchFamily="18" charset="0"/>
                      </a:rPr>
                      <m:t>−(</m:t>
                    </m:r>
                    <m:r>
                      <a:rPr lang="en-US" i="1" smtClean="0">
                        <a:solidFill>
                          <a:srgbClr val="0070C0"/>
                        </a:solidFill>
                        <a:latin typeface="Cambria Math" panose="02040503050406030204" pitchFamily="18" charset="0"/>
                      </a:rPr>
                      <m:t>𝑃</m:t>
                    </m:r>
                    <m:r>
                      <a:rPr lang="en-US" i="1" smtClean="0">
                        <a:solidFill>
                          <a:srgbClr val="0070C0"/>
                        </a:solidFill>
                        <a:latin typeface="Cambria Math" panose="02040503050406030204" pitchFamily="18" charset="0"/>
                      </a:rPr>
                      <m:t>−40)</m:t>
                    </m:r>
                  </m:oMath>
                </a14:m>
                <a:r>
                  <a:rPr lang="en-US" sz="2800" b="0" dirty="0">
                    <a:solidFill>
                      <a:srgbClr val="FF0000"/>
                    </a:solidFill>
                  </a:rPr>
                  <a:t>=</a:t>
                </a:r>
                <a:r>
                  <a:rPr lang="en-US" dirty="0">
                    <a:solidFill>
                      <a:srgbClr val="FF0000"/>
                    </a:solidFill>
                  </a:rPr>
                  <a:t> </a:t>
                </a:r>
                <a14:m>
                  <m:oMath xmlns:m="http://schemas.openxmlformats.org/officeDocument/2006/math">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+340</m:t>
                    </m:r>
                  </m:oMath>
                </a14:m>
                <a:endParaRPr lang="en-US" sz="2800" b="0" dirty="0">
                  <a:solidFill>
                    <a:srgbClr val="FF0000"/>
                  </a:solidFill>
                </a:endParaRPr>
              </a:p>
              <a:p>
                <a:endParaRPr lang="en-JP" dirty="0"/>
              </a:p>
              <a:p>
                <a:r>
                  <a:rPr lang="en-JP" dirty="0"/>
                  <a:t>輸入需要曲線: </a:t>
                </a:r>
                <a14:m>
                  <m:oMath xmlns:m="http://schemas.openxmlformats.org/officeDocument/2006/math">
                    <m:r>
                      <m:rPr>
                        <m:sty m:val="p"/>
                      </m:rPr>
                      <a:rPr lang="en-US" b="0" i="0" smtClean="0">
                        <a:solidFill>
                          <a:srgbClr val="FF0000"/>
                        </a:solidFill>
                        <a:latin typeface="Cambria Math" panose="02040503050406030204" pitchFamily="18" charset="0"/>
                      </a:rPr>
                      <m:t>IM</m:t>
                    </m:r>
                    <m:r>
                      <a:rPr lang="en-US" b="0" i="0"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+340</m:t>
                    </m:r>
                  </m:oMath>
                </a14:m>
                <a:endParaRPr lang="en-JP" dirty="0"/>
              </a:p>
            </p:txBody>
          </p:sp>
        </mc:Choice>
        <mc:Fallback xmlns="">
          <p:sp>
            <p:nvSpPr>
              <p:cNvPr id="3" name="Content Placeholder 2">
                <a:extLst>
                  <a:ext uri="{FF2B5EF4-FFF2-40B4-BE49-F238E27FC236}">
                    <a16:creationId xmlns:a16="http://schemas.microsoft.com/office/drawing/2014/main" id="{09C6F598-399B-D028-C702-ED8CCB1CB6BB}"/>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51350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2999C01E-5DB0-EA6D-C9AE-BB671DFB4548}"/>
              </a:ext>
            </a:extLst>
          </p:cNvPr>
          <p:cNvCxnSpPr/>
          <p:nvPr/>
        </p:nvCxnSpPr>
        <p:spPr>
          <a:xfrm>
            <a:off x="3017520" y="5321808"/>
            <a:ext cx="523036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A8E114CF-FB81-D95D-A978-25B29C6ABD96}"/>
              </a:ext>
            </a:extLst>
          </p:cNvPr>
          <p:cNvCxnSpPr>
            <a:cxnSpLocks/>
          </p:cNvCxnSpPr>
          <p:nvPr/>
        </p:nvCxnSpPr>
        <p:spPr>
          <a:xfrm flipV="1">
            <a:off x="3017520" y="1292352"/>
            <a:ext cx="0" cy="40294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BE39017-7C30-63E6-E18D-ADD331232FAA}"/>
              </a:ext>
            </a:extLst>
          </p:cNvPr>
          <p:cNvCxnSpPr>
            <a:cxnSpLocks/>
          </p:cNvCxnSpPr>
          <p:nvPr/>
        </p:nvCxnSpPr>
        <p:spPr>
          <a:xfrm>
            <a:off x="3685032" y="1935480"/>
            <a:ext cx="3831336" cy="2874264"/>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BC4A6813-F3A6-FEE9-AFEB-2FC2CEB1A786}"/>
              </a:ext>
            </a:extLst>
          </p:cNvPr>
          <p:cNvCxnSpPr>
            <a:cxnSpLocks/>
          </p:cNvCxnSpPr>
          <p:nvPr/>
        </p:nvCxnSpPr>
        <p:spPr>
          <a:xfrm flipV="1">
            <a:off x="3429000" y="1758696"/>
            <a:ext cx="4407408" cy="3051048"/>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AEC85F6-1798-31A7-8637-C18FF208741D}"/>
                  </a:ext>
                </a:extLst>
              </p:cNvPr>
              <p:cNvSpPr txBox="1"/>
              <p:nvPr/>
            </p:nvSpPr>
            <p:spPr>
              <a:xfrm>
                <a:off x="7516368" y="5603040"/>
                <a:ext cx="2781659" cy="461665"/>
              </a:xfrm>
              <a:prstGeom prst="rect">
                <a:avLst/>
              </a:prstGeom>
              <a:noFill/>
            </p:spPr>
            <p:txBody>
              <a:bodyPr wrap="square">
                <a:spAutoFit/>
              </a:bodyPr>
              <a:lstStyle/>
              <a:p>
                <a14:m>
                  <m:oMath xmlns:m="http://schemas.openxmlformats.org/officeDocument/2006/math">
                    <m:r>
                      <a:rPr lang="en-US" sz="2400" i="1" smtClean="0">
                        <a:latin typeface="Cambria Math" panose="02040503050406030204" pitchFamily="18" charset="0"/>
                      </a:rPr>
                      <m:t>需要</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𝐷</m:t>
                    </m:r>
                    <m:r>
                      <a:rPr lang="en-US" sz="2400" b="0" i="1" smtClean="0">
                        <a:solidFill>
                          <a:schemeClr val="tx1"/>
                        </a:solidFill>
                        <a:latin typeface="Cambria Math" panose="02040503050406030204" pitchFamily="18" charset="0"/>
                      </a:rPr>
                      <m:t>), </m:t>
                    </m:r>
                    <m:r>
                      <a:rPr lang="en-US" sz="2400" i="1">
                        <a:latin typeface="Cambria Math" panose="02040503050406030204" pitchFamily="18" charset="0"/>
                      </a:rPr>
                      <m:t>供給</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𝑆</m:t>
                    </m:r>
                  </m:oMath>
                </a14:m>
                <a:r>
                  <a:rPr lang="en-JP" sz="2400" dirty="0">
                    <a:solidFill>
                      <a:schemeClr val="tx1"/>
                    </a:solidFill>
                  </a:rPr>
                  <a:t>)</a:t>
                </a:r>
              </a:p>
            </p:txBody>
          </p:sp>
        </mc:Choice>
        <mc:Fallback xmlns="">
          <p:sp>
            <p:nvSpPr>
              <p:cNvPr id="11" name="TextBox 10">
                <a:extLst>
                  <a:ext uri="{FF2B5EF4-FFF2-40B4-BE49-F238E27FC236}">
                    <a16:creationId xmlns:a16="http://schemas.microsoft.com/office/drawing/2014/main" id="{6AEC85F6-1798-31A7-8637-C18FF208741D}"/>
                  </a:ext>
                </a:extLst>
              </p:cNvPr>
              <p:cNvSpPr txBox="1">
                <a:spLocks noRot="1" noChangeAspect="1" noMove="1" noResize="1" noEditPoints="1" noAdjustHandles="1" noChangeArrowheads="1" noChangeShapeType="1" noTextEdit="1"/>
              </p:cNvSpPr>
              <p:nvPr/>
            </p:nvSpPr>
            <p:spPr>
              <a:xfrm>
                <a:off x="7516368" y="5603040"/>
                <a:ext cx="2781659" cy="461665"/>
              </a:xfrm>
              <a:prstGeom prst="rect">
                <a:avLst/>
              </a:prstGeom>
              <a:blipFill>
                <a:blip r:embed="rId2"/>
                <a:stretch>
                  <a:fillRect l="-1364" t="-10811" b="-29730"/>
                </a:stretch>
              </a:blipFill>
            </p:spPr>
            <p:txBody>
              <a:bodyPr/>
              <a:lstStyle/>
              <a:p>
                <a:r>
                  <a:rPr lang="en-JP">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9E6D961-76FD-33AB-3109-8D1372D224C5}"/>
                  </a:ext>
                </a:extLst>
              </p:cNvPr>
              <p:cNvSpPr txBox="1"/>
              <p:nvPr/>
            </p:nvSpPr>
            <p:spPr>
              <a:xfrm>
                <a:off x="1962861" y="717834"/>
                <a:ext cx="146613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価格</m:t>
                      </m:r>
                      <m:r>
                        <a:rPr lang="en-US" sz="2800" b="0" i="1" smtClean="0">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𝑃</m:t>
                      </m:r>
                      <m:r>
                        <a:rPr lang="en-US" sz="2800" b="0" i="1" smtClean="0">
                          <a:solidFill>
                            <a:schemeClr val="tx1"/>
                          </a:solidFill>
                          <a:latin typeface="Cambria Math" panose="02040503050406030204" pitchFamily="18" charset="0"/>
                          <a:ea typeface="Cambria Math" panose="02040503050406030204" pitchFamily="18" charset="0"/>
                        </a:rPr>
                        <m:t>)</m:t>
                      </m:r>
                    </m:oMath>
                  </m:oMathPara>
                </a14:m>
                <a:endParaRPr lang="en-JP" sz="2800" dirty="0">
                  <a:solidFill>
                    <a:schemeClr val="tx1"/>
                  </a:solidFill>
                </a:endParaRPr>
              </a:p>
            </p:txBody>
          </p:sp>
        </mc:Choice>
        <mc:Fallback xmlns="">
          <p:sp>
            <p:nvSpPr>
              <p:cNvPr id="12" name="TextBox 11">
                <a:extLst>
                  <a:ext uri="{FF2B5EF4-FFF2-40B4-BE49-F238E27FC236}">
                    <a16:creationId xmlns:a16="http://schemas.microsoft.com/office/drawing/2014/main" id="{79E6D961-76FD-33AB-3109-8D1372D224C5}"/>
                  </a:ext>
                </a:extLst>
              </p:cNvPr>
              <p:cNvSpPr txBox="1">
                <a:spLocks noRot="1" noChangeAspect="1" noMove="1" noResize="1" noEditPoints="1" noAdjustHandles="1" noChangeArrowheads="1" noChangeShapeType="1" noTextEdit="1"/>
              </p:cNvSpPr>
              <p:nvPr/>
            </p:nvSpPr>
            <p:spPr>
              <a:xfrm>
                <a:off x="1962861" y="717834"/>
                <a:ext cx="1466139" cy="523220"/>
              </a:xfrm>
              <a:prstGeom prst="rect">
                <a:avLst/>
              </a:prstGeom>
              <a:blipFill>
                <a:blip r:embed="rId3"/>
                <a:stretch>
                  <a:fillRect l="-3419" r="-3419" b="-19048"/>
                </a:stretch>
              </a:blipFill>
            </p:spPr>
            <p:txBody>
              <a:bodyPr/>
              <a:lstStyle/>
              <a:p>
                <a:r>
                  <a:rPr lang="en-JP">
                    <a:noFill/>
                  </a:rPr>
                  <a:t> </a:t>
                </a:r>
              </a:p>
            </p:txBody>
          </p:sp>
        </mc:Fallback>
      </mc:AlternateContent>
      <p:sp>
        <p:nvSpPr>
          <p:cNvPr id="13" name="TextBox 12">
            <a:extLst>
              <a:ext uri="{FF2B5EF4-FFF2-40B4-BE49-F238E27FC236}">
                <a16:creationId xmlns:a16="http://schemas.microsoft.com/office/drawing/2014/main" id="{6CCFFEAD-2D42-6E11-205B-B0AE75912F0A}"/>
              </a:ext>
            </a:extLst>
          </p:cNvPr>
          <p:cNvSpPr txBox="1"/>
          <p:nvPr/>
        </p:nvSpPr>
        <p:spPr>
          <a:xfrm>
            <a:off x="7574280" y="4412457"/>
            <a:ext cx="1741182" cy="369332"/>
          </a:xfrm>
          <a:prstGeom prst="rect">
            <a:avLst/>
          </a:prstGeom>
          <a:noFill/>
        </p:spPr>
        <p:txBody>
          <a:bodyPr wrap="none" rtlCol="0">
            <a:spAutoFit/>
          </a:bodyPr>
          <a:lstStyle/>
          <a:p>
            <a:r>
              <a:rPr lang="en-JP" dirty="0"/>
              <a:t>需要曲線（D）</a:t>
            </a:r>
          </a:p>
        </p:txBody>
      </p:sp>
      <p:sp>
        <p:nvSpPr>
          <p:cNvPr id="14" name="TextBox 13">
            <a:extLst>
              <a:ext uri="{FF2B5EF4-FFF2-40B4-BE49-F238E27FC236}">
                <a16:creationId xmlns:a16="http://schemas.microsoft.com/office/drawing/2014/main" id="{CA7AA315-E49C-5973-8DF2-09DE04ADBD7F}"/>
              </a:ext>
            </a:extLst>
          </p:cNvPr>
          <p:cNvSpPr txBox="1"/>
          <p:nvPr/>
        </p:nvSpPr>
        <p:spPr>
          <a:xfrm>
            <a:off x="7988808" y="1706880"/>
            <a:ext cx="1713931" cy="369332"/>
          </a:xfrm>
          <a:prstGeom prst="rect">
            <a:avLst/>
          </a:prstGeom>
          <a:noFill/>
        </p:spPr>
        <p:txBody>
          <a:bodyPr wrap="none" rtlCol="0">
            <a:spAutoFit/>
          </a:bodyPr>
          <a:lstStyle/>
          <a:p>
            <a:r>
              <a:rPr lang="en-JP" dirty="0"/>
              <a:t>供給曲線（S）</a:t>
            </a:r>
          </a:p>
        </p:txBody>
      </p:sp>
      <p:cxnSp>
        <p:nvCxnSpPr>
          <p:cNvPr id="16" name="Straight Arrow Connector 15">
            <a:extLst>
              <a:ext uri="{FF2B5EF4-FFF2-40B4-BE49-F238E27FC236}">
                <a16:creationId xmlns:a16="http://schemas.microsoft.com/office/drawing/2014/main" id="{FC7E7996-F2BD-52AE-9967-743F6B333193}"/>
              </a:ext>
            </a:extLst>
          </p:cNvPr>
          <p:cNvCxnSpPr>
            <a:cxnSpLocks/>
          </p:cNvCxnSpPr>
          <p:nvPr/>
        </p:nvCxnSpPr>
        <p:spPr>
          <a:xfrm flipH="1">
            <a:off x="5812536" y="3326892"/>
            <a:ext cx="148437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84E024D-6F38-199E-FB8A-B157FB67B291}"/>
              </a:ext>
            </a:extLst>
          </p:cNvPr>
          <p:cNvSpPr txBox="1"/>
          <p:nvPr/>
        </p:nvSpPr>
        <p:spPr>
          <a:xfrm>
            <a:off x="7296912" y="3187946"/>
            <a:ext cx="3352200" cy="369332"/>
          </a:xfrm>
          <a:prstGeom prst="rect">
            <a:avLst/>
          </a:prstGeom>
          <a:noFill/>
        </p:spPr>
        <p:txBody>
          <a:bodyPr wrap="none" rtlCol="0">
            <a:spAutoFit/>
          </a:bodyPr>
          <a:lstStyle/>
          <a:p>
            <a:r>
              <a:rPr lang="en-JP" dirty="0"/>
              <a:t>交点では、国内需要=国内供給</a:t>
            </a:r>
          </a:p>
        </p:txBody>
      </p:sp>
      <p:cxnSp>
        <p:nvCxnSpPr>
          <p:cNvPr id="21" name="Straight Connector 20">
            <a:extLst>
              <a:ext uri="{FF2B5EF4-FFF2-40B4-BE49-F238E27FC236}">
                <a16:creationId xmlns:a16="http://schemas.microsoft.com/office/drawing/2014/main" id="{FA5866A4-CA7D-2773-690A-EF105E0D199A}"/>
              </a:ext>
            </a:extLst>
          </p:cNvPr>
          <p:cNvCxnSpPr>
            <a:cxnSpLocks/>
          </p:cNvCxnSpPr>
          <p:nvPr/>
        </p:nvCxnSpPr>
        <p:spPr>
          <a:xfrm flipH="1">
            <a:off x="3017520" y="2560320"/>
            <a:ext cx="3675888"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D3EDA6C1-65A9-5EF1-D680-26F8A7D30BEF}"/>
              </a:ext>
            </a:extLst>
          </p:cNvPr>
          <p:cNvSpPr txBox="1"/>
          <p:nvPr/>
        </p:nvSpPr>
        <p:spPr>
          <a:xfrm>
            <a:off x="6664404" y="2618578"/>
            <a:ext cx="1107996" cy="369332"/>
          </a:xfrm>
          <a:prstGeom prst="rect">
            <a:avLst/>
          </a:prstGeom>
          <a:noFill/>
        </p:spPr>
        <p:txBody>
          <a:bodyPr wrap="none" rtlCol="0">
            <a:spAutoFit/>
          </a:bodyPr>
          <a:lstStyle/>
          <a:p>
            <a:r>
              <a:rPr lang="en-JP" dirty="0"/>
              <a:t>国内供給</a:t>
            </a:r>
          </a:p>
        </p:txBody>
      </p:sp>
      <p:sp>
        <p:nvSpPr>
          <p:cNvPr id="25" name="TextBox 24">
            <a:extLst>
              <a:ext uri="{FF2B5EF4-FFF2-40B4-BE49-F238E27FC236}">
                <a16:creationId xmlns:a16="http://schemas.microsoft.com/office/drawing/2014/main" id="{C9603D7A-EDA4-D575-A759-8A08531ACD13}"/>
              </a:ext>
            </a:extLst>
          </p:cNvPr>
          <p:cNvSpPr txBox="1"/>
          <p:nvPr/>
        </p:nvSpPr>
        <p:spPr>
          <a:xfrm>
            <a:off x="3429000" y="2684503"/>
            <a:ext cx="1283958" cy="369332"/>
          </a:xfrm>
          <a:prstGeom prst="rect">
            <a:avLst/>
          </a:prstGeom>
          <a:noFill/>
        </p:spPr>
        <p:txBody>
          <a:bodyPr wrap="square">
            <a:spAutoFit/>
          </a:bodyPr>
          <a:lstStyle/>
          <a:p>
            <a:r>
              <a:rPr lang="en-JP" dirty="0"/>
              <a:t>国内需要</a:t>
            </a:r>
          </a:p>
        </p:txBody>
      </p:sp>
      <p:cxnSp>
        <p:nvCxnSpPr>
          <p:cNvPr id="27" name="Straight Arrow Connector 26">
            <a:extLst>
              <a:ext uri="{FF2B5EF4-FFF2-40B4-BE49-F238E27FC236}">
                <a16:creationId xmlns:a16="http://schemas.microsoft.com/office/drawing/2014/main" id="{337EDAB5-EF4D-5F1C-7464-AC7D50DBA930}"/>
              </a:ext>
            </a:extLst>
          </p:cNvPr>
          <p:cNvCxnSpPr/>
          <p:nvPr/>
        </p:nvCxnSpPr>
        <p:spPr>
          <a:xfrm>
            <a:off x="4495800" y="2395728"/>
            <a:ext cx="2147268"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697E076-9FA0-D8A9-5EDD-06AFB28E51E2}"/>
              </a:ext>
            </a:extLst>
          </p:cNvPr>
          <p:cNvSpPr txBox="1"/>
          <p:nvPr/>
        </p:nvSpPr>
        <p:spPr>
          <a:xfrm>
            <a:off x="4533685" y="1560690"/>
            <a:ext cx="2492990" cy="923330"/>
          </a:xfrm>
          <a:prstGeom prst="rect">
            <a:avLst/>
          </a:prstGeom>
          <a:noFill/>
        </p:spPr>
        <p:txBody>
          <a:bodyPr wrap="none" rtlCol="0">
            <a:spAutoFit/>
          </a:bodyPr>
          <a:lstStyle/>
          <a:p>
            <a:r>
              <a:rPr lang="en-JP" dirty="0"/>
              <a:t>国内需要&lt;国内供給</a:t>
            </a:r>
          </a:p>
          <a:p>
            <a:r>
              <a:rPr lang="en-JP" dirty="0"/>
              <a:t>国内で財が余っている</a:t>
            </a:r>
          </a:p>
          <a:p>
            <a:r>
              <a:rPr lang="en-JP" dirty="0">
                <a:sym typeface="Wingdings" pitchFamily="2" charset="2"/>
              </a:rPr>
              <a:t>輸出が起こる</a:t>
            </a:r>
            <a:endParaRPr lang="en-JP" dirty="0"/>
          </a:p>
        </p:txBody>
      </p:sp>
    </p:spTree>
    <p:extLst>
      <p:ext uri="{BB962C8B-B14F-4D97-AF65-F5344CB8AC3E}">
        <p14:creationId xmlns:p14="http://schemas.microsoft.com/office/powerpoint/2010/main" val="127392158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2810</Words>
  <Application>Microsoft Macintosh PowerPoint</Application>
  <PresentationFormat>Widescreen</PresentationFormat>
  <Paragraphs>278</Paragraphs>
  <Slides>27</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CenturyStd-Book</vt:lpstr>
      <vt:lpstr>MMaCentury-Italic</vt:lpstr>
      <vt:lpstr>MMaEtc-Regular</vt:lpstr>
      <vt:lpstr>ＭＳ 明朝</vt:lpstr>
      <vt:lpstr>ＭＳ Ｐゴシック</vt:lpstr>
      <vt:lpstr>UDReiminPr6N-Light</vt:lpstr>
      <vt:lpstr>游ゴシック</vt:lpstr>
      <vt:lpstr>游ゴシック Light</vt:lpstr>
      <vt:lpstr>YuGoPr6N-Bold</vt:lpstr>
      <vt:lpstr>Arial</vt:lpstr>
      <vt:lpstr>Cambria Math</vt:lpstr>
      <vt:lpstr>Century</vt:lpstr>
      <vt:lpstr>Wingdings</vt:lpstr>
      <vt:lpstr>Office テーマ</vt:lpstr>
      <vt:lpstr>第9章 貿易政策（応用編） 大国・不完全競争</vt:lpstr>
      <vt:lpstr>PowerPoint Presentation</vt:lpstr>
      <vt:lpstr>１　大国の貿易政策</vt:lpstr>
      <vt:lpstr>PowerPoint Presentation</vt:lpstr>
      <vt:lpstr>PowerPoint Presentation</vt:lpstr>
      <vt:lpstr>PowerPoint Presentation</vt:lpstr>
      <vt:lpstr>PowerPoint Presentation</vt:lpstr>
      <vt:lpstr>日本の輸入需要曲線の導出</vt:lpstr>
      <vt:lpstr>PowerPoint Presentation</vt:lpstr>
      <vt:lpstr>外国の輸出供給曲線の導出</vt:lpstr>
      <vt:lpstr>PowerPoint Presentation</vt:lpstr>
      <vt:lpstr>PowerPoint Presentation</vt:lpstr>
      <vt:lpstr>PowerPoint Presentation</vt:lpstr>
      <vt:lpstr>PowerPoint Presentation</vt:lpstr>
      <vt:lpstr>大国の関税による厚生効果</vt:lpstr>
      <vt:lpstr>大国の輸出補助金による厚生効果</vt:lpstr>
      <vt:lpstr>２　不完全競争下の関税の効果</vt:lpstr>
      <vt:lpstr>外国の独占企業に対する関税の効果</vt:lpstr>
      <vt:lpstr>寡占市場での関税の効果</vt:lpstr>
      <vt:lpstr>PowerPoint Presentation</vt:lpstr>
      <vt:lpstr>PowerPoint Presentation</vt:lpstr>
      <vt:lpstr>寡占市場での関税の厚生効果</vt:lpstr>
      <vt:lpstr>３　不完全競争下の補助金の効果</vt:lpstr>
      <vt:lpstr>ゲーム理論による説明</vt:lpstr>
      <vt:lpstr>PowerPoint Presentation</vt:lpstr>
      <vt:lpstr>PowerPoint Presentation</vt:lpstr>
      <vt:lpstr>本章の問いの答え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第9章 貿易政策（応用編） 大国・不完全競争</dc:title>
  <dc:creator>伊藤　萬里</dc:creator>
  <cp:lastModifiedBy>Ayumu Tanaka</cp:lastModifiedBy>
  <cp:revision>102</cp:revision>
  <dcterms:created xsi:type="dcterms:W3CDTF">2023-01-31T07:35:44Z</dcterms:created>
  <dcterms:modified xsi:type="dcterms:W3CDTF">2025-12-09T12:02:10Z</dcterms:modified>
</cp:coreProperties>
</file>