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5153" autoAdjust="0"/>
  </p:normalViewPr>
  <p:slideViewPr>
    <p:cSldViewPr snapToGrid="0">
      <p:cViewPr varScale="1">
        <p:scale>
          <a:sx n="90" d="100"/>
          <a:sy n="90" d="100"/>
        </p:scale>
        <p:origin x="9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5T04:28:59.23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0,'61'0,"2"0,3 0,2 0,-6 0,-7 0,-8 0,-7 0,-7 2,-4 1,-4 2,-4 1,-1-2,-1 1,-2-2,0-1,0 2,4-1,4 0,3-1,4-2,0 0,1 0,0 0,0 3,0 0,4 0,4 0,3-3,8 0,-3 0,3 0,-4 1,-6 2,-3 0,-3 0,1-1,1-2,-2 0,-4 0,-2 1,0 2,3 0,4 0,2-1,1-2,-1 0,-2 0,-4 3,-1-1,1 1,5 0,5-3,8 0,6 0,3 0,-3 0,-8 0,-8 0,-9 0,-6 0,-6 0,-3 0,0 0,0 0,0 0,3 0,3 0,2 0,4 0,3 0,1 0,0 0,-1 0,-1 0,2 0,2 0,-1 0,-3 0,-6 0,-5 0,-2 0,-4 0,0 0,0 0,1 0,6 0,0 0,3 0,1 0,-7 0,-4 0,-7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5T05:02:35.18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65,'58'0,"0"0,8 0,4 0,18 0,4 0,3 0,1 0,0 0,-2 0,-5 0,-4 0,-13 1,-4 1,-11 0,-3 1,25 5,-23-2,-15-2,3-3,0-1,10 0,7 0,3 0,3 0,-4 0,-6 0,-7 0,-7 0,-6 0,-1 0,0 0,4 0,5 0,3 0,4 0,1 0,5 0,0 0,2 0,3 0,1 0,8 0,8 0,8 0,11 0,-47 0,2 0,5 0,0 0,1 0,1 0,0 0,0 0,2 0,-1 0,-1 0,0 0,0 0,0 0,0 0,-1 0,0 0,-1 0,0 0,-2 0,-2 0,-2 0,-2 0,-1 0,2 0,1 0,5 0,1 0,7 0,1-1,8-1,2 0,2-3,1 0,3 0,0 0,-3 1,-1 0,-10 2,-3 0,-10 0,-1 1,36-3,-6 0,0 1,-33 3,3 0,10 0,4 0,11 0,5 0,10 0,3 0,-2 0,1 0,-29 0,-1 0,1 0,31 0,-1 0,-5 0,-3 0,-3 0,-4 0,-11 0,-4 0,-8 0,-3 0,42 0,-20-1,-11-2,-7-2,-2-1,8 0,3 1,1 0,2 1,-8 0,-5 2,0 2,-5 0,-5 0,4 0,-5 0,4 0,9 0,-1 0,-3 0,-10 0,-16 0,-9 0,-8 0,-4 0,-1 0,2 0,6 0,12 0,8 0,-1 1,-3 2,-11-1,-7 3,-3 0,-5 0,-2-1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5T05:14:43.06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5856,'52'0,"14"0,10 0,6 0,9 0,2 0,-40 0,2 0,1 0,0 0,0 0,0 0,0 0,0 0,0 0,-1 0,1 0,-1 0,-4 0,0 0,47 0,-13 0,-9-3,-7-3,-8-1,-6-2,-5 2,-2 0,0 1,3 0,-1 0,-2 0,0 0,-2 3,-5-2,-1 0,-5-1,2-3,7-1,0-1,3-2,1-1,-4 3,0-3,-3-1,-5 0,0-2,0 1,1 0,4-1,3 0,6 1,8-2,5 0,9-2,1-1,0-2,-1 1,-5 3,5-1,7-1,9-5,-41 11,2-1,3 0,0-1,0 1,-1 0,-1 0,-1 0,45-14,-12 5,-3 2,-2 3,-1 2,2-1,-3 0,-3 3,-4-1,-4 1,-7 2,-7 0,-7-1,-7 1,-6 2,-7 2,-6 4,1-1,4-1,6-2,10-2,6-1,0 0,0 1,-4-1,0 3,-1 0,1 0,0-2,0-2,0-3,4-3,0-3,0-3,-1-1,-4-3,1-4,-3-1,-1-5,-2-1,-4 0,1-3,-3 0,1-3,1-1,0 0,-3 1,-1-3,0 0,0-2,1 1,1-2,0-4,-2 1,2-1,-1 0,1 1,1-1,-1-1,2-1,2-5,0-6,1-6,1-7,2-4,2-3,-18 43,0-1,0 0,-1-1,2-4,1 0,0 0,1-1,0 1,2-1,-1 1,2 1,-2 3,1 2,1 0,1 0,0 2,1 0,2 0,1 1,3-4,2 0,3-3,1 0,4-3,0 0,0-2,1 0,-4 1,0 1,-4 2,-1 1,-1 2,-2 1,-2 4,-1 0,22-39,-5 2,-4 6,0-2,4 2,3 1,3-3,3 2,-25 34,1 1,1-2,2 0,1 0,1 1,-1 0,0 2,28-30,-13 14,-14 15,-11 13,-8 8,-7 6,-4 2,-5 4,-2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5T05:14:44.46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1237,'40'-45,"1"3,-2-1,1-4,-1-3,2-7,4-9,-1 0,1-4,-5 4,-7 13,-5 6,-5 9,0 3,-1 3,-5 5,-2 3,-1 2,1 1,0 1,0-2,1-3,3-3,4-1,2 2,2-2,2-2,4-3,-1 0,-3 1,-6 7,-6 6,-5 6,-5 7,-4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33298-D638-4F2C-B024-5877D595C805}" type="datetimeFigureOut">
              <a:rPr kumimoji="1" lang="ja-JP" altLang="en-US" smtClean="0"/>
              <a:t>2023/12/5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38253-0733-4C75-BD06-1637DC4CDB27}" type="slidenum">
              <a:rPr kumimoji="1" lang="ja-JP" altLang="en-US" smtClean="0"/>
              <a:t>‹#›</a:t>
            </a:fld>
            <a:endParaRPr kumimoji="1" lang="ja-JP" altLang="en-US"/>
          </a:p>
        </p:txBody>
      </p:sp>
    </p:spTree>
    <p:extLst>
      <p:ext uri="{BB962C8B-B14F-4D97-AF65-F5344CB8AC3E}">
        <p14:creationId xmlns:p14="http://schemas.microsoft.com/office/powerpoint/2010/main" val="26356448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6B38253-0733-4C75-BD06-1637DC4CDB27}" type="slidenum">
              <a:rPr kumimoji="1" lang="ja-JP" altLang="en-US" smtClean="0"/>
              <a:t>5</a:t>
            </a:fld>
            <a:endParaRPr kumimoji="1" lang="ja-JP" altLang="en-US"/>
          </a:p>
        </p:txBody>
      </p:sp>
    </p:spTree>
    <p:extLst>
      <p:ext uri="{BB962C8B-B14F-4D97-AF65-F5344CB8AC3E}">
        <p14:creationId xmlns:p14="http://schemas.microsoft.com/office/powerpoint/2010/main" val="312613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貿易の例として学生になじみのあるたとえば外食チェーンの利用（ハワイから進出したパンケーキ屋の利用や、外資系ハンバーガーチェーン店の利用など）を例に、たとえば１．サービス提供者の数の制限などを説明するとわかりやすいかと思います</a:t>
            </a:r>
          </a:p>
        </p:txBody>
      </p:sp>
      <p:sp>
        <p:nvSpPr>
          <p:cNvPr id="4" name="スライド番号プレースホルダー 3"/>
          <p:cNvSpPr>
            <a:spLocks noGrp="1"/>
          </p:cNvSpPr>
          <p:nvPr>
            <p:ph type="sldNum" sz="quarter" idx="5"/>
          </p:nvPr>
        </p:nvSpPr>
        <p:spPr/>
        <p:txBody>
          <a:bodyPr/>
          <a:lstStyle/>
          <a:p>
            <a:fld id="{16B38253-0733-4C75-BD06-1637DC4CDB27}" type="slidenum">
              <a:rPr kumimoji="1" lang="ja-JP" altLang="en-US" smtClean="0"/>
              <a:t>7</a:t>
            </a:fld>
            <a:endParaRPr kumimoji="1" lang="ja-JP" altLang="en-US"/>
          </a:p>
        </p:txBody>
      </p:sp>
    </p:spTree>
    <p:extLst>
      <p:ext uri="{BB962C8B-B14F-4D97-AF65-F5344CB8AC3E}">
        <p14:creationId xmlns:p14="http://schemas.microsoft.com/office/powerpoint/2010/main" val="92356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BA506-2CEA-BB78-5303-03B1EAC658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4F434EC-C4D6-BF71-B3D7-9E49D1E3D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3B50FD-1EF9-BE4C-F808-C3F108FAF233}"/>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5" name="フッター プレースホルダー 4">
            <a:extLst>
              <a:ext uri="{FF2B5EF4-FFF2-40B4-BE49-F238E27FC236}">
                <a16:creationId xmlns:a16="http://schemas.microsoft.com/office/drawing/2014/main" id="{91E9C119-B4CB-4208-0F68-2A909550F9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25FB87-60B4-68AE-6F69-0095EAA8644E}"/>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51069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2F8044-AAA4-A9DE-A4B6-06D28F736C8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174D83-1388-3EAD-DD62-D28ECC19E1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AABBD9-BEE0-2DE1-13CA-7FABE2F27541}"/>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5" name="フッター プレースホルダー 4">
            <a:extLst>
              <a:ext uri="{FF2B5EF4-FFF2-40B4-BE49-F238E27FC236}">
                <a16:creationId xmlns:a16="http://schemas.microsoft.com/office/drawing/2014/main" id="{C2D4214D-339F-CF9F-1B5E-A8D4DCA5A4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C5DC6B-6CFC-D326-9535-1F5ACC656929}"/>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343521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6AF6-367B-AA6F-4906-71B66E4045C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31C115-7E6F-7C8F-C692-BBDBD8CA833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A0C465-A90F-41FE-EFD1-C2AB9C8EA857}"/>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5" name="フッター プレースホルダー 4">
            <a:extLst>
              <a:ext uri="{FF2B5EF4-FFF2-40B4-BE49-F238E27FC236}">
                <a16:creationId xmlns:a16="http://schemas.microsoft.com/office/drawing/2014/main" id="{DEEB53C4-5B49-59A5-CCFD-36B773932E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832507-FB08-E00A-D12A-FDA83399AF38}"/>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384437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679846-5F34-F88C-F89D-1009DF209F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8E0DE5-AB62-C9F0-C2B5-6E504F3655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8AF66A-897B-D5F9-0756-BAD41CD3F90F}"/>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5" name="フッター プレースホルダー 4">
            <a:extLst>
              <a:ext uri="{FF2B5EF4-FFF2-40B4-BE49-F238E27FC236}">
                <a16:creationId xmlns:a16="http://schemas.microsoft.com/office/drawing/2014/main" id="{497EFF64-0013-C326-4B56-FA52494E93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426353-B124-D6A5-E2F5-DF9A4949EB01}"/>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159811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17719-E3DF-49C0-E5AD-3744EB4F66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F9C22C-2C4B-79CD-FADF-BD95264FD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252255-8AE8-C289-361C-512012D617A0}"/>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5" name="フッター プレースホルダー 4">
            <a:extLst>
              <a:ext uri="{FF2B5EF4-FFF2-40B4-BE49-F238E27FC236}">
                <a16:creationId xmlns:a16="http://schemas.microsoft.com/office/drawing/2014/main" id="{B53FF373-F98A-F18D-B7F9-809740AEA9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18453A-358D-DF2A-2635-4019F9EB767E}"/>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270981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912F6-AF57-33EC-AF21-C58379BEFB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CC594E-4A3E-0E33-20B2-E7A2A58F852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60E4EC-18EF-E6FF-7A6F-F692402D357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398872-05A8-F0F6-E79B-C1856F21BEC4}"/>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6" name="フッター プレースホルダー 5">
            <a:extLst>
              <a:ext uri="{FF2B5EF4-FFF2-40B4-BE49-F238E27FC236}">
                <a16:creationId xmlns:a16="http://schemas.microsoft.com/office/drawing/2014/main" id="{32E201AF-BD1A-0A37-9B85-A4DDCEE406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CABDD9-337B-4B9D-92C0-56B79904E15D}"/>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126447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006AC-CC36-79ED-935D-96FAA97093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CA489E-F9DB-885D-EC01-835098988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EA68C61-14A8-9DCA-B629-83E615D4A05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45BD9B9-3FE1-555B-F91A-85D21D569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E709191-F688-61C2-861A-EC063AD107B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C6924B-9B64-8D0E-7EDF-134FBC78B062}"/>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8" name="フッター プレースホルダー 7">
            <a:extLst>
              <a:ext uri="{FF2B5EF4-FFF2-40B4-BE49-F238E27FC236}">
                <a16:creationId xmlns:a16="http://schemas.microsoft.com/office/drawing/2014/main" id="{B29B716C-9779-40CB-CF01-8DD496C9475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BE19999-689B-C0CE-C084-A4AEB6F0C651}"/>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11847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0A46E-4D01-BAE9-971E-7B8D4410547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066AD7-1884-9534-A44C-4682FFF54006}"/>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4" name="フッター プレースホルダー 3">
            <a:extLst>
              <a:ext uri="{FF2B5EF4-FFF2-40B4-BE49-F238E27FC236}">
                <a16:creationId xmlns:a16="http://schemas.microsoft.com/office/drawing/2014/main" id="{E5EFBDEE-F117-3655-ECD1-7042D28FF7C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C8443A5-3B65-49B3-5706-344DFB5913E4}"/>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291701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373490-6754-3C37-2508-BA0C7A3A6FF3}"/>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3" name="フッター プレースホルダー 2">
            <a:extLst>
              <a:ext uri="{FF2B5EF4-FFF2-40B4-BE49-F238E27FC236}">
                <a16:creationId xmlns:a16="http://schemas.microsoft.com/office/drawing/2014/main" id="{50ABCA5A-3460-5E00-41E5-D6C92C218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637713-2A8D-D7A6-D01B-3E2425AB6BF9}"/>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234522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8B846-72D2-113B-4CA1-9B11B3C665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DEAFBD-EA61-4BA4-803B-D253299CF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66E0634-71B4-562A-3E12-0E1D56BE0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DE25C2-F6CA-0C05-0E66-76493A85FC00}"/>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6" name="フッター プレースホルダー 5">
            <a:extLst>
              <a:ext uri="{FF2B5EF4-FFF2-40B4-BE49-F238E27FC236}">
                <a16:creationId xmlns:a16="http://schemas.microsoft.com/office/drawing/2014/main" id="{5D149EAE-47A0-2F6C-0B8E-D90884ACCD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CE200F-0676-8231-E8A2-198319F9D050}"/>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373404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19BFC-D417-A2AE-5B1D-65D912F82F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9273C5-B3C2-A267-3660-10F58B671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B4D062B-EB00-B34E-F4F2-7E543F101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F09447-07E1-19AC-9437-9C5FA28B0FAB}"/>
              </a:ext>
            </a:extLst>
          </p:cNvPr>
          <p:cNvSpPr>
            <a:spLocks noGrp="1"/>
          </p:cNvSpPr>
          <p:nvPr>
            <p:ph type="dt" sz="half" idx="10"/>
          </p:nvPr>
        </p:nvSpPr>
        <p:spPr/>
        <p:txBody>
          <a:bodyPr/>
          <a:lstStyle/>
          <a:p>
            <a:fld id="{793E50BE-49A4-4125-9ED6-BFAF6DCF2008}" type="datetimeFigureOut">
              <a:rPr kumimoji="1" lang="ja-JP" altLang="en-US" smtClean="0"/>
              <a:t>2023/12/5</a:t>
            </a:fld>
            <a:endParaRPr kumimoji="1" lang="ja-JP" altLang="en-US"/>
          </a:p>
        </p:txBody>
      </p:sp>
      <p:sp>
        <p:nvSpPr>
          <p:cNvPr id="6" name="フッター プレースホルダー 5">
            <a:extLst>
              <a:ext uri="{FF2B5EF4-FFF2-40B4-BE49-F238E27FC236}">
                <a16:creationId xmlns:a16="http://schemas.microsoft.com/office/drawing/2014/main" id="{7D8BC5D5-09A5-B7D6-5BD0-6C9DDA6C64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19CCC2-D1D6-EFF2-B674-1606A3111656}"/>
              </a:ext>
            </a:extLst>
          </p:cNvPr>
          <p:cNvSpPr>
            <a:spLocks noGrp="1"/>
          </p:cNvSpPr>
          <p:nvPr>
            <p:ph type="sldNum" sz="quarter" idx="12"/>
          </p:nvPr>
        </p:nvSpPr>
        <p:spPr/>
        <p:txBody>
          <a:body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406803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7A8A719-F990-1E15-8C1B-A7148BD5A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109DA6-8433-F6D1-1B29-81E637711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72E410-C9E3-1EEE-7735-945733495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E50BE-49A4-4125-9ED6-BFAF6DCF2008}" type="datetimeFigureOut">
              <a:rPr kumimoji="1" lang="ja-JP" altLang="en-US" smtClean="0"/>
              <a:t>2023/12/5</a:t>
            </a:fld>
            <a:endParaRPr kumimoji="1" lang="ja-JP" altLang="en-US"/>
          </a:p>
        </p:txBody>
      </p:sp>
      <p:sp>
        <p:nvSpPr>
          <p:cNvPr id="5" name="フッター プレースホルダー 4">
            <a:extLst>
              <a:ext uri="{FF2B5EF4-FFF2-40B4-BE49-F238E27FC236}">
                <a16:creationId xmlns:a16="http://schemas.microsoft.com/office/drawing/2014/main" id="{CEA28121-2564-35CD-7DA8-D9E871F66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82580CA-96D0-B826-D2D4-085984914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D1827-A6DF-43DB-B76F-081D197CF0F5}" type="slidenum">
              <a:rPr kumimoji="1" lang="ja-JP" altLang="en-US" smtClean="0"/>
              <a:t>‹#›</a:t>
            </a:fld>
            <a:endParaRPr kumimoji="1" lang="ja-JP" altLang="en-US"/>
          </a:p>
        </p:txBody>
      </p:sp>
    </p:spTree>
    <p:extLst>
      <p:ext uri="{BB962C8B-B14F-4D97-AF65-F5344CB8AC3E}">
        <p14:creationId xmlns:p14="http://schemas.microsoft.com/office/powerpoint/2010/main" val="351306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ustomXml" Target="../ink/ink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5702A9-7848-5D78-2545-416A1E29FEE9}"/>
              </a:ext>
            </a:extLst>
          </p:cNvPr>
          <p:cNvSpPr>
            <a:spLocks noGrp="1"/>
          </p:cNvSpPr>
          <p:nvPr>
            <p:ph type="ctrTitle"/>
          </p:nvPr>
        </p:nvSpPr>
        <p:spPr/>
        <p:txBody>
          <a:bodyPr>
            <a:normAutofit fontScale="90000"/>
          </a:bodyPr>
          <a:lstStyle/>
          <a:p>
            <a:r>
              <a:rPr kumimoji="1" lang="ja-JP" altLang="en-US" dirty="0"/>
              <a:t>第</a:t>
            </a:r>
            <a:r>
              <a:rPr kumimoji="1" lang="en-US" altLang="ja-JP" dirty="0"/>
              <a:t>10</a:t>
            </a:r>
            <a:r>
              <a:rPr kumimoji="1" lang="ja-JP" altLang="en-US" dirty="0"/>
              <a:t>章</a:t>
            </a:r>
            <a:br>
              <a:rPr kumimoji="1" lang="en-US" altLang="ja-JP" dirty="0"/>
            </a:br>
            <a:r>
              <a:rPr kumimoji="1" lang="ja-JP" altLang="en-US" dirty="0"/>
              <a:t>多国間の枠組み</a:t>
            </a:r>
            <a:br>
              <a:rPr kumimoji="1" lang="en-US" altLang="ja-JP" dirty="0"/>
            </a:br>
            <a:r>
              <a:rPr kumimoji="1" lang="ja-JP" altLang="en-US" sz="4900" dirty="0"/>
              <a:t>地域統合・</a:t>
            </a:r>
            <a:r>
              <a:rPr kumimoji="1" lang="en-US" altLang="ja-JP" sz="4900" dirty="0"/>
              <a:t>WTO</a:t>
            </a:r>
            <a:r>
              <a:rPr kumimoji="1" lang="ja-JP" altLang="en-US" sz="4900" dirty="0"/>
              <a:t>・</a:t>
            </a:r>
            <a:r>
              <a:rPr kumimoji="1" lang="en-US" altLang="ja-JP" sz="4900" dirty="0"/>
              <a:t>FTA</a:t>
            </a:r>
            <a:endParaRPr kumimoji="1" lang="ja-JP" altLang="en-US" dirty="0"/>
          </a:p>
        </p:txBody>
      </p:sp>
    </p:spTree>
    <p:extLst>
      <p:ext uri="{BB962C8B-B14F-4D97-AF65-F5344CB8AC3E}">
        <p14:creationId xmlns:p14="http://schemas.microsoft.com/office/powerpoint/2010/main" val="401681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a:extLst>
              <a:ext uri="{FF2B5EF4-FFF2-40B4-BE49-F238E27FC236}">
                <a16:creationId xmlns:a16="http://schemas.microsoft.com/office/drawing/2014/main" id="{21E0EA02-8475-6813-282F-E693D5D348D9}"/>
              </a:ext>
            </a:extLst>
          </p:cNvPr>
          <p:cNvPicPr>
            <a:picLocks noGrp="1" noChangeAspect="1"/>
          </p:cNvPicPr>
          <p:nvPr>
            <p:ph sz="half" idx="2"/>
          </p:nvPr>
        </p:nvPicPr>
        <p:blipFill>
          <a:blip r:embed="rId2"/>
          <a:stretch>
            <a:fillRect/>
          </a:stretch>
        </p:blipFill>
        <p:spPr>
          <a:xfrm>
            <a:off x="5936377" y="365125"/>
            <a:ext cx="6146213" cy="6492875"/>
          </a:xfrm>
          <a:prstGeom prst="rect">
            <a:avLst/>
          </a:prstGeom>
        </p:spPr>
      </p:pic>
      <p:sp>
        <p:nvSpPr>
          <p:cNvPr id="10" name="タイトル 9">
            <a:extLst>
              <a:ext uri="{FF2B5EF4-FFF2-40B4-BE49-F238E27FC236}">
                <a16:creationId xmlns:a16="http://schemas.microsoft.com/office/drawing/2014/main" id="{DDCF15D0-579E-B988-CD73-9B16ECC92B20}"/>
              </a:ext>
            </a:extLst>
          </p:cNvPr>
          <p:cNvSpPr>
            <a:spLocks noGrp="1"/>
          </p:cNvSpPr>
          <p:nvPr>
            <p:ph type="title"/>
          </p:nvPr>
        </p:nvSpPr>
        <p:spPr>
          <a:xfrm>
            <a:off x="457711" y="76690"/>
            <a:ext cx="10515600" cy="1325563"/>
          </a:xfrm>
        </p:spPr>
        <p:txBody>
          <a:bodyPr>
            <a:normAutofit/>
          </a:bodyPr>
          <a:lstStyle/>
          <a:p>
            <a:r>
              <a:rPr lang="ja-JP" altLang="en-US" sz="3600" dirty="0"/>
              <a:t>“</a:t>
            </a:r>
            <a:r>
              <a:rPr lang="en-US" altLang="ja-JP" sz="3600" dirty="0"/>
              <a:t>Index of Patent Rights”</a:t>
            </a:r>
            <a:endParaRPr lang="ja-JP" altLang="en-US" sz="3600" dirty="0"/>
          </a:p>
        </p:txBody>
      </p:sp>
      <p:sp>
        <p:nvSpPr>
          <p:cNvPr id="11" name="コンテンツ プレースホルダー 10">
            <a:extLst>
              <a:ext uri="{FF2B5EF4-FFF2-40B4-BE49-F238E27FC236}">
                <a16:creationId xmlns:a16="http://schemas.microsoft.com/office/drawing/2014/main" id="{3ADFE0FC-7BCC-0290-5433-90808FCA49C5}"/>
              </a:ext>
            </a:extLst>
          </p:cNvPr>
          <p:cNvSpPr>
            <a:spLocks noGrp="1"/>
          </p:cNvSpPr>
          <p:nvPr>
            <p:ph sz="half" idx="1"/>
          </p:nvPr>
        </p:nvSpPr>
        <p:spPr>
          <a:xfrm>
            <a:off x="109410" y="1491270"/>
            <a:ext cx="6616646" cy="4823613"/>
          </a:xfrm>
        </p:spPr>
        <p:txBody>
          <a:bodyPr>
            <a:normAutofit fontScale="92500" lnSpcReduction="10000"/>
          </a:bodyPr>
          <a:lstStyle/>
          <a:p>
            <a:pPr marL="0" indent="0">
              <a:buNone/>
            </a:pPr>
            <a:r>
              <a:rPr lang="ja-JP" altLang="en-US" dirty="0"/>
              <a:t>①保護の範囲が広いこと、</a:t>
            </a:r>
            <a:endParaRPr lang="en-US" altLang="ja-JP" dirty="0"/>
          </a:p>
          <a:p>
            <a:pPr marL="0" indent="0">
              <a:buNone/>
            </a:pPr>
            <a:r>
              <a:rPr lang="ja-JP" altLang="en-US" dirty="0"/>
              <a:t>②保護の期間が</a:t>
            </a:r>
            <a:r>
              <a:rPr lang="en-US" altLang="ja-JP" dirty="0"/>
              <a:t>20</a:t>
            </a:r>
            <a:r>
              <a:rPr lang="ja-JP" altLang="en-US" dirty="0"/>
              <a:t>年確保されていること、</a:t>
            </a:r>
            <a:endParaRPr lang="en-US" altLang="ja-JP" dirty="0"/>
          </a:p>
          <a:p>
            <a:pPr marL="0" indent="0">
              <a:buNone/>
            </a:pPr>
            <a:r>
              <a:rPr lang="ja-JP" altLang="en-US" dirty="0"/>
              <a:t>③法的拘束力があること、</a:t>
            </a:r>
            <a:endParaRPr lang="en-US" altLang="ja-JP" dirty="0"/>
          </a:p>
          <a:p>
            <a:pPr marL="0" indent="0">
              <a:buNone/>
            </a:pPr>
            <a:r>
              <a:rPr lang="ja-JP" altLang="en-US" dirty="0"/>
              <a:t>④関連の国際条約加盟状況、</a:t>
            </a:r>
            <a:endParaRPr lang="en-US" altLang="ja-JP" dirty="0"/>
          </a:p>
          <a:p>
            <a:pPr marL="0" indent="0">
              <a:buNone/>
            </a:pPr>
            <a:r>
              <a:rPr lang="ja-JP" altLang="en-US" dirty="0"/>
              <a:t>⑤特許保護を制限する制度がないこと</a:t>
            </a:r>
            <a:endParaRPr lang="en-US" altLang="ja-JP" dirty="0"/>
          </a:p>
          <a:p>
            <a:pPr marL="0" indent="0">
              <a:buNone/>
            </a:pPr>
            <a:r>
              <a:rPr lang="ja-JP" altLang="en-US" dirty="0"/>
              <a:t>の</a:t>
            </a:r>
            <a:r>
              <a:rPr lang="en-US" altLang="ja-JP" dirty="0"/>
              <a:t>5</a:t>
            </a:r>
            <a:r>
              <a:rPr lang="ja-JP" altLang="en-US" dirty="0"/>
              <a:t>分野について、基準を満たしていれば各分野に</a:t>
            </a:r>
            <a:r>
              <a:rPr lang="en-US" altLang="ja-JP" dirty="0"/>
              <a:t>1</a:t>
            </a:r>
            <a:r>
              <a:rPr lang="ja-JP" altLang="en-US" dirty="0"/>
              <a:t>点、</a:t>
            </a:r>
            <a:r>
              <a:rPr lang="en-US" altLang="ja-JP" dirty="0"/>
              <a:t>5</a:t>
            </a:r>
            <a:r>
              <a:rPr lang="ja-JP" altLang="en-US" dirty="0"/>
              <a:t>分野すべて満たしていれば合計で最高</a:t>
            </a:r>
            <a:r>
              <a:rPr lang="en-US" altLang="ja-JP" dirty="0"/>
              <a:t>5</a:t>
            </a:r>
            <a:r>
              <a:rPr lang="ja-JP" altLang="en-US" dirty="0"/>
              <a:t>点</a:t>
            </a:r>
            <a:endParaRPr lang="en-US" altLang="ja-JP" dirty="0"/>
          </a:p>
          <a:p>
            <a:pPr marL="0" indent="0">
              <a:buNone/>
            </a:pPr>
            <a:r>
              <a:rPr lang="en-US" altLang="ja-JP" dirty="0">
                <a:sym typeface="Wingdings" panose="05000000000000000000" pitchFamily="2" charset="2"/>
              </a:rPr>
              <a:t></a:t>
            </a:r>
            <a:r>
              <a:rPr lang="ja-JP" altLang="en-US" dirty="0"/>
              <a:t>新興国はスコアの上昇顕著、</a:t>
            </a:r>
            <a:r>
              <a:rPr lang="en-US" altLang="ja-JP" dirty="0"/>
              <a:t>WTO</a:t>
            </a:r>
            <a:r>
              <a:rPr lang="ja-JP" altLang="en-US" dirty="0"/>
              <a:t>非加盟国であるイランは低い</a:t>
            </a:r>
            <a:endParaRPr lang="en-US" altLang="ja-JP" dirty="0"/>
          </a:p>
          <a:p>
            <a:pPr marL="0" indent="0">
              <a:buNone/>
            </a:pPr>
            <a:r>
              <a:rPr lang="en-US" altLang="ja-JP" dirty="0">
                <a:sym typeface="Wingdings" panose="05000000000000000000" pitchFamily="2" charset="2"/>
              </a:rPr>
              <a:t></a:t>
            </a:r>
            <a:r>
              <a:rPr lang="en-US" altLang="ja-JP" dirty="0"/>
              <a:t>TRIPS</a:t>
            </a:r>
            <a:r>
              <a:rPr lang="ja-JP" altLang="en-US" dirty="0"/>
              <a:t>による知財権保護の国際調和進む</a:t>
            </a:r>
          </a:p>
        </p:txBody>
      </p:sp>
    </p:spTree>
    <p:extLst>
      <p:ext uri="{BB962C8B-B14F-4D97-AF65-F5344CB8AC3E}">
        <p14:creationId xmlns:p14="http://schemas.microsoft.com/office/powerpoint/2010/main" val="22499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B3C6C-D058-BCC3-4CBA-DD49172033CA}"/>
              </a:ext>
            </a:extLst>
          </p:cNvPr>
          <p:cNvSpPr>
            <a:spLocks noGrp="1"/>
          </p:cNvSpPr>
          <p:nvPr>
            <p:ph type="title"/>
          </p:nvPr>
        </p:nvSpPr>
        <p:spPr>
          <a:xfrm>
            <a:off x="1292332" y="0"/>
            <a:ext cx="10515600" cy="1325563"/>
          </a:xfrm>
        </p:spPr>
        <p:txBody>
          <a:bodyPr/>
          <a:lstStyle/>
          <a:p>
            <a:r>
              <a:rPr kumimoji="1" lang="ja-JP" altLang="en-US" dirty="0"/>
              <a:t>知財権保護の国際調和の課題</a:t>
            </a:r>
          </a:p>
        </p:txBody>
      </p:sp>
      <p:sp>
        <p:nvSpPr>
          <p:cNvPr id="3" name="コンテンツ プレースホルダー 2">
            <a:extLst>
              <a:ext uri="{FF2B5EF4-FFF2-40B4-BE49-F238E27FC236}">
                <a16:creationId xmlns:a16="http://schemas.microsoft.com/office/drawing/2014/main" id="{30D52247-C503-F92E-1119-BFFDD816E44D}"/>
              </a:ext>
            </a:extLst>
          </p:cNvPr>
          <p:cNvSpPr>
            <a:spLocks noGrp="1"/>
          </p:cNvSpPr>
          <p:nvPr>
            <p:ph idx="1"/>
          </p:nvPr>
        </p:nvSpPr>
        <p:spPr>
          <a:xfrm>
            <a:off x="374352" y="1061686"/>
            <a:ext cx="11500574" cy="5731876"/>
          </a:xfrm>
        </p:spPr>
        <p:txBody>
          <a:bodyPr>
            <a:normAutofit fontScale="92500" lnSpcReduction="10000"/>
          </a:bodyPr>
          <a:lstStyle/>
          <a:p>
            <a:r>
              <a:rPr kumimoji="1" lang="ja-JP" altLang="en-US" dirty="0">
                <a:highlight>
                  <a:srgbClr val="00FFFF"/>
                </a:highlight>
              </a:rPr>
              <a:t>保護強化を迫る先進国側</a:t>
            </a:r>
            <a:r>
              <a:rPr kumimoji="1" lang="ja-JP" altLang="en-US" dirty="0"/>
              <a:t>と</a:t>
            </a:r>
            <a:r>
              <a:rPr kumimoji="1" lang="ja-JP" altLang="en-US" dirty="0">
                <a:highlight>
                  <a:srgbClr val="00FFFF"/>
                </a:highlight>
              </a:rPr>
              <a:t>安価での供給を望む発展途上国側</a:t>
            </a:r>
            <a:r>
              <a:rPr kumimoji="1" lang="ja-JP" altLang="en-US" dirty="0"/>
              <a:t>との間で権利保護をめぐる対立が生じる</a:t>
            </a:r>
            <a:endParaRPr kumimoji="1" lang="en-US" altLang="ja-JP" dirty="0"/>
          </a:p>
          <a:p>
            <a:r>
              <a:rPr lang="ja-JP" altLang="en-US" dirty="0"/>
              <a:t>特に</a:t>
            </a:r>
            <a:r>
              <a:rPr lang="en-US" altLang="ja-JP" dirty="0"/>
              <a:t>HIV</a:t>
            </a:r>
            <a:r>
              <a:rPr lang="ja-JP" altLang="en-US" dirty="0"/>
              <a:t>／エイズの治療薬の特許保護を巡る問題</a:t>
            </a:r>
            <a:endParaRPr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特許保護によって治療薬が高価になり、アクセスが困難であるという</a:t>
            </a:r>
            <a:r>
              <a:rPr lang="ja-JP" altLang="en-US" dirty="0">
                <a:highlight>
                  <a:srgbClr val="00FFFF"/>
                </a:highlight>
                <a:sym typeface="Wingdings" panose="05000000000000000000" pitchFamily="2" charset="2"/>
              </a:rPr>
              <a:t>発展途上国側</a:t>
            </a:r>
            <a:r>
              <a:rPr lang="ja-JP" altLang="en-US" dirty="0">
                <a:sym typeface="Wingdings" panose="05000000000000000000" pitchFamily="2" charset="2"/>
              </a:rPr>
              <a:t>と、開発には特許保護は欠かせない</a:t>
            </a:r>
            <a:r>
              <a:rPr lang="ja-JP" altLang="en-US" dirty="0">
                <a:highlight>
                  <a:srgbClr val="00FFFF"/>
                </a:highlight>
                <a:sym typeface="Wingdings" panose="05000000000000000000" pitchFamily="2" charset="2"/>
              </a:rPr>
              <a:t>大手製薬企業</a:t>
            </a:r>
            <a:r>
              <a:rPr lang="ja-JP" altLang="en-US" dirty="0">
                <a:sym typeface="Wingdings" panose="05000000000000000000" pitchFamily="2" charset="2"/>
              </a:rPr>
              <a:t>と立地している先進国側との間で対立</a:t>
            </a:r>
            <a:endParaRPr lang="en-US" altLang="ja-JP" dirty="0">
              <a:sym typeface="Wingdings" panose="05000000000000000000" pitchFamily="2" charset="2"/>
            </a:endParaRPr>
          </a:p>
          <a:p>
            <a:pPr marL="0" indent="0" algn="ctr">
              <a:buNone/>
            </a:pPr>
            <a:r>
              <a:rPr lang="ja-JP" altLang="en-US" dirty="0"/>
              <a:t>⇩</a:t>
            </a:r>
            <a:endParaRPr lang="en-US" altLang="ja-JP" dirty="0"/>
          </a:p>
          <a:p>
            <a:pPr>
              <a:buFont typeface="Wingdings" panose="05000000000000000000" pitchFamily="2" charset="2"/>
              <a:buChar char="Ø"/>
            </a:pPr>
            <a:r>
              <a:rPr lang="en-US" altLang="ja-JP" dirty="0"/>
              <a:t>2001</a:t>
            </a:r>
            <a:r>
              <a:rPr lang="ja-JP" altLang="en-US" dirty="0"/>
              <a:t>年「</a:t>
            </a:r>
            <a:r>
              <a:rPr lang="en-US" altLang="ja-JP" dirty="0"/>
              <a:t>TRIPS</a:t>
            </a:r>
            <a:r>
              <a:rPr lang="ja-JP" altLang="en-US" dirty="0"/>
              <a:t>協定と公衆衛生に関する特別宣言（ドーハ宣言）」国家的緊急事態下では特許権者の許諾を得ずに技術を使用できる強制実施権の発動条件に、</a:t>
            </a:r>
            <a:r>
              <a:rPr lang="en-US" altLang="ja-JP" dirty="0"/>
              <a:t>HIV</a:t>
            </a:r>
            <a:r>
              <a:rPr lang="ja-JP" altLang="en-US" dirty="0"/>
              <a:t>／エイズなどの感染症の蔓延が含まれると明記</a:t>
            </a:r>
            <a:endParaRPr lang="en-US" altLang="ja-JP" dirty="0"/>
          </a:p>
          <a:p>
            <a:pPr>
              <a:buFont typeface="Wingdings" panose="05000000000000000000" pitchFamily="2" charset="2"/>
              <a:buChar char="Ø"/>
            </a:pPr>
            <a:r>
              <a:rPr kumimoji="1" lang="ja-JP" altLang="en-US" dirty="0"/>
              <a:t>強制実施権発動による生産は国内向けのみだったが、</a:t>
            </a:r>
            <a:r>
              <a:rPr kumimoji="1" lang="en-US" altLang="ja-JP" dirty="0"/>
              <a:t>2003</a:t>
            </a:r>
            <a:r>
              <a:rPr kumimoji="1" lang="ja-JP" altLang="en-US" dirty="0"/>
              <a:t>年には、輸出</a:t>
            </a:r>
            <a:r>
              <a:rPr lang="ja-JP" altLang="en-US" dirty="0"/>
              <a:t>も</a:t>
            </a:r>
            <a:r>
              <a:rPr kumimoji="1" lang="ja-JP" altLang="en-US" dirty="0"/>
              <a:t>認める方針</a:t>
            </a:r>
            <a:r>
              <a:rPr kumimoji="1" lang="en-US" altLang="ja-JP" dirty="0">
                <a:sym typeface="Wingdings" panose="05000000000000000000" pitchFamily="2" charset="2"/>
              </a:rPr>
              <a:t></a:t>
            </a:r>
            <a:r>
              <a:rPr kumimoji="1" lang="en-US" altLang="ja-JP" dirty="0"/>
              <a:t>2017</a:t>
            </a:r>
            <a:r>
              <a:rPr kumimoji="1" lang="ja-JP" altLang="en-US" dirty="0"/>
              <a:t>年</a:t>
            </a:r>
            <a:r>
              <a:rPr kumimoji="1" lang="en-US" altLang="ja-JP" dirty="0"/>
              <a:t>TRIPS</a:t>
            </a:r>
            <a:r>
              <a:rPr kumimoji="1" lang="ja-JP" altLang="en-US" dirty="0"/>
              <a:t>協定初改正</a:t>
            </a:r>
            <a:endParaRPr kumimoji="1" lang="en-US" altLang="ja-JP" dirty="0"/>
          </a:p>
          <a:p>
            <a:pPr>
              <a:buFont typeface="Wingdings" panose="05000000000000000000" pitchFamily="2" charset="2"/>
              <a:buChar char="Ø"/>
            </a:pPr>
            <a:r>
              <a:rPr kumimoji="1" lang="ja-JP" altLang="en-US" dirty="0"/>
              <a:t>薬の開発インセンティブを保ちつつどのように安価なアクセスを確保するかという問題は、</a:t>
            </a:r>
            <a:r>
              <a:rPr kumimoji="1" lang="ja-JP" altLang="en-US" dirty="0">
                <a:highlight>
                  <a:srgbClr val="00FFFF"/>
                </a:highlight>
              </a:rPr>
              <a:t>新型コロナウイルス感染症</a:t>
            </a:r>
            <a:r>
              <a:rPr kumimoji="1" lang="ja-JP" altLang="en-US" dirty="0"/>
              <a:t>の世界的な蔓延時に</a:t>
            </a:r>
            <a:r>
              <a:rPr lang="ja-JP" altLang="en-US" dirty="0"/>
              <a:t>も問題に（コラム参照）</a:t>
            </a:r>
            <a:endParaRPr kumimoji="1" lang="en-US" altLang="ja-JP" dirty="0"/>
          </a:p>
          <a:p>
            <a:endParaRPr kumimoji="1" lang="ja-JP" altLang="en-US" dirty="0"/>
          </a:p>
        </p:txBody>
      </p:sp>
    </p:spTree>
    <p:extLst>
      <p:ext uri="{BB962C8B-B14F-4D97-AF65-F5344CB8AC3E}">
        <p14:creationId xmlns:p14="http://schemas.microsoft.com/office/powerpoint/2010/main" val="243807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C00FD-A317-F48B-0877-3CFBAB3A2216}"/>
              </a:ext>
            </a:extLst>
          </p:cNvPr>
          <p:cNvSpPr>
            <a:spLocks noGrp="1"/>
          </p:cNvSpPr>
          <p:nvPr>
            <p:ph type="title"/>
          </p:nvPr>
        </p:nvSpPr>
        <p:spPr/>
        <p:txBody>
          <a:bodyPr/>
          <a:lstStyle/>
          <a:p>
            <a:r>
              <a:rPr kumimoji="1" lang="ja-JP" altLang="en-US" dirty="0"/>
              <a:t>コラム　</a:t>
            </a:r>
            <a:r>
              <a:rPr kumimoji="1" lang="en-US" altLang="ja-JP" dirty="0"/>
              <a:t>COVID─19 </a:t>
            </a:r>
            <a:r>
              <a:rPr kumimoji="1" lang="ja-JP" altLang="en-US" dirty="0"/>
              <a:t>ワクチンや治療薬の特許は免除するべきか</a:t>
            </a:r>
          </a:p>
        </p:txBody>
      </p:sp>
      <p:sp>
        <p:nvSpPr>
          <p:cNvPr id="3" name="コンテンツ プレースホルダー 2">
            <a:extLst>
              <a:ext uri="{FF2B5EF4-FFF2-40B4-BE49-F238E27FC236}">
                <a16:creationId xmlns:a16="http://schemas.microsoft.com/office/drawing/2014/main" id="{D832D5A3-1D39-883C-D2ED-C204CA47D2C5}"/>
              </a:ext>
            </a:extLst>
          </p:cNvPr>
          <p:cNvSpPr>
            <a:spLocks noGrp="1"/>
          </p:cNvSpPr>
          <p:nvPr>
            <p:ph idx="1"/>
          </p:nvPr>
        </p:nvSpPr>
        <p:spPr>
          <a:xfrm>
            <a:off x="398900" y="1810388"/>
            <a:ext cx="11469890" cy="5047611"/>
          </a:xfrm>
        </p:spPr>
        <p:txBody>
          <a:bodyPr>
            <a:noAutofit/>
          </a:bodyPr>
          <a:lstStyle/>
          <a:p>
            <a:r>
              <a:rPr kumimoji="1" lang="ja-JP" altLang="en-US" dirty="0"/>
              <a:t>ワクチンや治療薬に特許権が保護されると独占的な供給となり，価格が高価になるという訴えが世界的に強まった。</a:t>
            </a:r>
            <a:endParaRPr kumimoji="1" lang="en-US" altLang="ja-JP" dirty="0"/>
          </a:p>
          <a:p>
            <a:r>
              <a:rPr kumimoji="1" lang="ja-JP" altLang="en-US" dirty="0"/>
              <a:t>競争原理が働くという点では特許免除でアクセスが改善されることが期待されるが，その一方で，開発インセンティブは阻害。</a:t>
            </a:r>
          </a:p>
          <a:p>
            <a:r>
              <a:rPr kumimoji="1" lang="ja-JP" altLang="en-US" dirty="0"/>
              <a:t>将来のパンデミックに対応するためにも，特許保護しないのであればそれに代わる制度を考えておく必要がある。</a:t>
            </a:r>
          </a:p>
          <a:p>
            <a:r>
              <a:rPr kumimoji="1" lang="ja-JP" altLang="en-US" dirty="0"/>
              <a:t>その</a:t>
            </a:r>
            <a:r>
              <a:rPr kumimoji="1" lang="en-US" altLang="ja-JP" dirty="0"/>
              <a:t>1 </a:t>
            </a:r>
            <a:r>
              <a:rPr kumimoji="1" lang="ja-JP" altLang="en-US" dirty="0"/>
              <a:t>つの代替策は，政府が事前に一定程度の量を開発後買い取ることを約束する事前買い取り制度（</a:t>
            </a:r>
            <a:r>
              <a:rPr kumimoji="1" lang="en-US" altLang="ja-JP" dirty="0"/>
              <a:t>Advance Market </a:t>
            </a:r>
            <a:r>
              <a:rPr kumimoji="1" lang="en-US" altLang="ja-JP" dirty="0" err="1"/>
              <a:t>Commitments:AMC</a:t>
            </a:r>
            <a:r>
              <a:rPr kumimoji="1" lang="ja-JP" altLang="en-US" dirty="0"/>
              <a:t>）で，過去に肺炎球菌ワクチンの開発で成功事例</a:t>
            </a:r>
          </a:p>
          <a:p>
            <a:r>
              <a:rPr kumimoji="1" lang="en-US" altLang="ja-JP" dirty="0"/>
              <a:t>20 </a:t>
            </a:r>
            <a:r>
              <a:rPr kumimoji="1" lang="ja-JP" altLang="en-US" dirty="0"/>
              <a:t>年の新型コロナウイルス感染症の蔓延時にも，</a:t>
            </a:r>
            <a:r>
              <a:rPr kumimoji="1" lang="en-US" altLang="ja-JP" dirty="0"/>
              <a:t>AMC </a:t>
            </a:r>
            <a:r>
              <a:rPr kumimoji="1" lang="ja-JP" altLang="en-US" dirty="0"/>
              <a:t>は各国で導入や検討が進められ，迅速なワクチン開発・供給の一助になった</a:t>
            </a:r>
          </a:p>
        </p:txBody>
      </p:sp>
    </p:spTree>
    <p:extLst>
      <p:ext uri="{BB962C8B-B14F-4D97-AF65-F5344CB8AC3E}">
        <p14:creationId xmlns:p14="http://schemas.microsoft.com/office/powerpoint/2010/main" val="377528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636C8-7F06-0680-5B03-B9E95F620FF0}"/>
              </a:ext>
            </a:extLst>
          </p:cNvPr>
          <p:cNvSpPr>
            <a:spLocks noGrp="1"/>
          </p:cNvSpPr>
          <p:nvPr>
            <p:ph type="title"/>
          </p:nvPr>
        </p:nvSpPr>
        <p:spPr>
          <a:xfrm>
            <a:off x="838200" y="0"/>
            <a:ext cx="10515600" cy="1325563"/>
          </a:xfrm>
        </p:spPr>
        <p:txBody>
          <a:bodyPr/>
          <a:lstStyle/>
          <a:p>
            <a:r>
              <a:rPr kumimoji="1" lang="ja-JP" altLang="en-US" dirty="0"/>
              <a:t>２　地域貿易協定</a:t>
            </a:r>
          </a:p>
        </p:txBody>
      </p:sp>
      <p:sp>
        <p:nvSpPr>
          <p:cNvPr id="4" name="コンテンツ プレースホルダー 3">
            <a:extLst>
              <a:ext uri="{FF2B5EF4-FFF2-40B4-BE49-F238E27FC236}">
                <a16:creationId xmlns:a16="http://schemas.microsoft.com/office/drawing/2014/main" id="{C3990346-FC6D-4C29-29B6-77D67A62FE3E}"/>
              </a:ext>
            </a:extLst>
          </p:cNvPr>
          <p:cNvSpPr>
            <a:spLocks noGrp="1"/>
          </p:cNvSpPr>
          <p:nvPr>
            <p:ph sz="half" idx="1"/>
          </p:nvPr>
        </p:nvSpPr>
        <p:spPr>
          <a:xfrm>
            <a:off x="153423" y="1251930"/>
            <a:ext cx="5866377" cy="4925033"/>
          </a:xfrm>
        </p:spPr>
        <p:txBody>
          <a:bodyPr/>
          <a:lstStyle/>
          <a:p>
            <a:r>
              <a:rPr lang="en-US" altLang="ja-JP" dirty="0">
                <a:highlight>
                  <a:srgbClr val="00FFFF"/>
                </a:highlight>
              </a:rPr>
              <a:t>WTO</a:t>
            </a:r>
            <a:r>
              <a:rPr lang="ja-JP" altLang="en-US" dirty="0">
                <a:highlight>
                  <a:srgbClr val="00FFFF"/>
                </a:highlight>
              </a:rPr>
              <a:t>の多国間交渉は加盟国の全会一致方式、加盟国増や交渉多面化・複雑化に伴い、交渉が困難に</a:t>
            </a:r>
            <a:endParaRPr lang="en-US" altLang="ja-JP" dirty="0">
              <a:highlight>
                <a:srgbClr val="00FFFF"/>
              </a:highlight>
            </a:endParaRPr>
          </a:p>
          <a:p>
            <a:pPr marL="0" indent="0">
              <a:buNone/>
            </a:pPr>
            <a:r>
              <a:rPr lang="en-US" altLang="ja-JP" dirty="0">
                <a:sym typeface="Wingdings" panose="05000000000000000000" pitchFamily="2" charset="2"/>
              </a:rPr>
              <a:t></a:t>
            </a:r>
            <a:r>
              <a:rPr lang="en-US" altLang="ja-JP" dirty="0"/>
              <a:t>2</a:t>
            </a:r>
            <a:r>
              <a:rPr lang="ja-JP" altLang="en-US" dirty="0"/>
              <a:t>国間や地域で貿易円滑化に向けた交渉が加速、</a:t>
            </a:r>
            <a:r>
              <a:rPr lang="ja-JP" altLang="en-US" dirty="0">
                <a:highlight>
                  <a:srgbClr val="00FFFF"/>
                </a:highlight>
              </a:rPr>
              <a:t>地域貿易協定（</a:t>
            </a:r>
            <a:r>
              <a:rPr lang="pt-BR" altLang="ja-JP" dirty="0">
                <a:highlight>
                  <a:srgbClr val="00FFFF"/>
                </a:highlight>
              </a:rPr>
              <a:t>RTA</a:t>
            </a:r>
            <a:r>
              <a:rPr lang="ja-JP" altLang="pt-BR" dirty="0">
                <a:highlight>
                  <a:srgbClr val="00FFFF"/>
                </a:highlight>
              </a:rPr>
              <a:t>）</a:t>
            </a:r>
            <a:r>
              <a:rPr lang="ja-JP" altLang="en-US" dirty="0"/>
              <a:t>の締結が急増</a:t>
            </a:r>
            <a:endParaRPr lang="en-US" altLang="ja-JP" dirty="0"/>
          </a:p>
          <a:p>
            <a:r>
              <a:rPr lang="ja-JP" altLang="en-US" dirty="0"/>
              <a:t>図</a:t>
            </a:r>
            <a:r>
              <a:rPr lang="en-US" altLang="ja-JP" dirty="0"/>
              <a:t>10</a:t>
            </a:r>
            <a:r>
              <a:rPr lang="ja-JP" altLang="en-US" dirty="0"/>
              <a:t>－</a:t>
            </a:r>
            <a:r>
              <a:rPr lang="en-US" altLang="ja-JP" dirty="0"/>
              <a:t>4</a:t>
            </a:r>
          </a:p>
          <a:p>
            <a:pPr marL="0" indent="0">
              <a:buNone/>
            </a:pPr>
            <a:r>
              <a:rPr lang="en-US" altLang="ja-JP" dirty="0">
                <a:sym typeface="Wingdings" panose="05000000000000000000" pitchFamily="2" charset="2"/>
              </a:rPr>
              <a:t></a:t>
            </a:r>
            <a:r>
              <a:rPr lang="en-US" altLang="ja-JP" dirty="0"/>
              <a:t>2021</a:t>
            </a:r>
            <a:r>
              <a:rPr lang="ja-JP" altLang="en-US" dirty="0"/>
              <a:t>年末時点で累積で</a:t>
            </a:r>
            <a:r>
              <a:rPr lang="en-US" altLang="ja-JP" dirty="0"/>
              <a:t>600</a:t>
            </a:r>
            <a:r>
              <a:rPr lang="ja-JP" altLang="en-US" dirty="0"/>
              <a:t>件に</a:t>
            </a:r>
            <a:endParaRPr lang="en-US" altLang="ja-JP" dirty="0"/>
          </a:p>
          <a:p>
            <a:pPr marL="0" indent="0">
              <a:buNone/>
            </a:pPr>
            <a:r>
              <a:rPr lang="en-US" altLang="ja-JP" dirty="0"/>
              <a:t>21</a:t>
            </a:r>
            <a:r>
              <a:rPr lang="ja-JP" altLang="en-US" dirty="0"/>
              <a:t>年の突出は</a:t>
            </a:r>
            <a:r>
              <a:rPr lang="ja-JP" altLang="en-US" dirty="0">
                <a:highlight>
                  <a:srgbClr val="00FFFF"/>
                </a:highlight>
              </a:rPr>
              <a:t>英国の</a:t>
            </a:r>
            <a:r>
              <a:rPr lang="en-US" altLang="ja-JP" dirty="0">
                <a:highlight>
                  <a:srgbClr val="00FFFF"/>
                </a:highlight>
              </a:rPr>
              <a:t>EU</a:t>
            </a:r>
            <a:r>
              <a:rPr lang="ja-JP" altLang="en-US" dirty="0">
                <a:highlight>
                  <a:srgbClr val="00FFFF"/>
                </a:highlight>
              </a:rPr>
              <a:t>離脱</a:t>
            </a:r>
            <a:r>
              <a:rPr lang="ja-JP" altLang="en-US" dirty="0"/>
              <a:t>に伴う英国関連の</a:t>
            </a:r>
            <a:r>
              <a:rPr lang="en-US" altLang="ja-JP" dirty="0"/>
              <a:t>RTA</a:t>
            </a:r>
            <a:r>
              <a:rPr lang="ja-JP" altLang="en-US" dirty="0"/>
              <a:t>件数の急増のため</a:t>
            </a:r>
          </a:p>
        </p:txBody>
      </p:sp>
      <p:pic>
        <p:nvPicPr>
          <p:cNvPr id="6" name="コンテンツ プレースホルダー 5">
            <a:extLst>
              <a:ext uri="{FF2B5EF4-FFF2-40B4-BE49-F238E27FC236}">
                <a16:creationId xmlns:a16="http://schemas.microsoft.com/office/drawing/2014/main" id="{D293702C-C1C1-6297-34FA-A2FB496B5E7C}"/>
              </a:ext>
            </a:extLst>
          </p:cNvPr>
          <p:cNvPicPr>
            <a:picLocks noGrp="1" noChangeAspect="1"/>
          </p:cNvPicPr>
          <p:nvPr>
            <p:ph sz="half" idx="2"/>
          </p:nvPr>
        </p:nvPicPr>
        <p:blipFill>
          <a:blip r:embed="rId2"/>
          <a:stretch>
            <a:fillRect/>
          </a:stretch>
        </p:blipFill>
        <p:spPr>
          <a:xfrm>
            <a:off x="5994921" y="1208972"/>
            <a:ext cx="6197079" cy="470345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FD03DE4F-10FE-6507-D659-44ECAD004BD6}"/>
                  </a:ext>
                </a:extLst>
              </p14:cNvPr>
              <p14:cNvContentPartPr/>
              <p14:nvPr/>
            </p14:nvContentPartPr>
            <p14:xfrm>
              <a:off x="8066610" y="2372692"/>
              <a:ext cx="3084480" cy="2108520"/>
            </p14:xfrm>
          </p:contentPart>
        </mc:Choice>
        <mc:Fallback>
          <p:pic>
            <p:nvPicPr>
              <p:cNvPr id="5" name="Ink 4">
                <a:extLst>
                  <a:ext uri="{FF2B5EF4-FFF2-40B4-BE49-F238E27FC236}">
                    <a16:creationId xmlns:a16="http://schemas.microsoft.com/office/drawing/2014/main" id="{FD03DE4F-10FE-6507-D659-44ECAD004BD6}"/>
                  </a:ext>
                </a:extLst>
              </p:cNvPr>
              <p:cNvPicPr/>
              <p:nvPr/>
            </p:nvPicPr>
            <p:blipFill>
              <a:blip r:embed="rId4"/>
              <a:stretch>
                <a:fillRect/>
              </a:stretch>
            </p:blipFill>
            <p:spPr>
              <a:xfrm>
                <a:off x="8030610" y="2300692"/>
                <a:ext cx="3156120" cy="225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339C9AFA-C2DC-91BB-27CA-4D26564CDE1B}"/>
                  </a:ext>
                </a:extLst>
              </p14:cNvPr>
              <p14:cNvContentPartPr/>
              <p14:nvPr/>
            </p14:nvContentPartPr>
            <p14:xfrm>
              <a:off x="11150730" y="1968412"/>
              <a:ext cx="334440" cy="445320"/>
            </p14:xfrm>
          </p:contentPart>
        </mc:Choice>
        <mc:Fallback>
          <p:pic>
            <p:nvPicPr>
              <p:cNvPr id="7" name="Ink 6">
                <a:extLst>
                  <a:ext uri="{FF2B5EF4-FFF2-40B4-BE49-F238E27FC236}">
                    <a16:creationId xmlns:a16="http://schemas.microsoft.com/office/drawing/2014/main" id="{339C9AFA-C2DC-91BB-27CA-4D26564CDE1B}"/>
                  </a:ext>
                </a:extLst>
              </p:cNvPr>
              <p:cNvPicPr/>
              <p:nvPr/>
            </p:nvPicPr>
            <p:blipFill>
              <a:blip r:embed="rId6"/>
              <a:stretch>
                <a:fillRect/>
              </a:stretch>
            </p:blipFill>
            <p:spPr>
              <a:xfrm>
                <a:off x="11114730" y="1896772"/>
                <a:ext cx="406080" cy="588960"/>
              </a:xfrm>
              <a:prstGeom prst="rect">
                <a:avLst/>
              </a:prstGeom>
            </p:spPr>
          </p:pic>
        </mc:Fallback>
      </mc:AlternateContent>
    </p:spTree>
    <p:extLst>
      <p:ext uri="{BB962C8B-B14F-4D97-AF65-F5344CB8AC3E}">
        <p14:creationId xmlns:p14="http://schemas.microsoft.com/office/powerpoint/2010/main" val="233071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FB4E7C3-B474-1231-755F-7D070F4DCFC2}"/>
              </a:ext>
            </a:extLst>
          </p:cNvPr>
          <p:cNvSpPr>
            <a:spLocks noGrp="1"/>
          </p:cNvSpPr>
          <p:nvPr>
            <p:ph sz="half" idx="1"/>
          </p:nvPr>
        </p:nvSpPr>
        <p:spPr>
          <a:xfrm>
            <a:off x="337530" y="515501"/>
            <a:ext cx="5682270" cy="5661462"/>
          </a:xfrm>
        </p:spPr>
        <p:txBody>
          <a:bodyPr>
            <a:normAutofit fontScale="92500" lnSpcReduction="20000"/>
          </a:bodyPr>
          <a:lstStyle/>
          <a:p>
            <a:r>
              <a:rPr kumimoji="1" lang="en-US" altLang="ja-JP" dirty="0"/>
              <a:t>RTA</a:t>
            </a:r>
            <a:r>
              <a:rPr kumimoji="1" lang="ja-JP" altLang="en-US" dirty="0"/>
              <a:t>のタイプ</a:t>
            </a:r>
            <a:endParaRPr kumimoji="1" lang="en-US" altLang="ja-JP" dirty="0"/>
          </a:p>
          <a:p>
            <a:pPr>
              <a:buFont typeface="Wingdings" panose="05000000000000000000" pitchFamily="2" charset="2"/>
              <a:buChar char="Ø"/>
            </a:pPr>
            <a:r>
              <a:rPr kumimoji="1" lang="ja-JP" altLang="en-US" dirty="0"/>
              <a:t>域外国への態度を加盟国間で共通とする「</a:t>
            </a:r>
            <a:r>
              <a:rPr kumimoji="1" lang="ja-JP" altLang="en-US" dirty="0">
                <a:highlight>
                  <a:srgbClr val="00FFFF"/>
                </a:highlight>
              </a:rPr>
              <a:t>関税同盟（</a:t>
            </a:r>
            <a:r>
              <a:rPr kumimoji="1" lang="en-US" altLang="ja-JP" dirty="0">
                <a:highlight>
                  <a:srgbClr val="00FFFF"/>
                </a:highlight>
              </a:rPr>
              <a:t>Custom Union: CU</a:t>
            </a:r>
            <a:r>
              <a:rPr kumimoji="1" lang="ja-JP" altLang="en-US" dirty="0">
                <a:highlight>
                  <a:srgbClr val="00FFFF"/>
                </a:highlight>
              </a:rPr>
              <a:t>）</a:t>
            </a:r>
            <a:r>
              <a:rPr kumimoji="1" lang="ja-JP" altLang="en-US" dirty="0"/>
              <a:t>」</a:t>
            </a:r>
            <a:endParaRPr kumimoji="1" lang="en-US" altLang="ja-JP" dirty="0"/>
          </a:p>
          <a:p>
            <a:pPr marL="0" indent="0">
              <a:buNone/>
            </a:pPr>
            <a:r>
              <a:rPr lang="ja-JP" altLang="en-US" dirty="0"/>
              <a:t>例：</a:t>
            </a:r>
            <a:r>
              <a:rPr kumimoji="1" lang="ja-JP" altLang="en-US" dirty="0"/>
              <a:t>ヨーロッパの</a:t>
            </a:r>
            <a:r>
              <a:rPr kumimoji="1" lang="ja-JP" altLang="en-US" dirty="0">
                <a:highlight>
                  <a:srgbClr val="00FFFF"/>
                </a:highlight>
              </a:rPr>
              <a:t>欧州連合（</a:t>
            </a:r>
            <a:r>
              <a:rPr kumimoji="1" lang="en-US" altLang="ja-JP" dirty="0">
                <a:highlight>
                  <a:srgbClr val="00FFFF"/>
                </a:highlight>
              </a:rPr>
              <a:t>EU</a:t>
            </a:r>
            <a:r>
              <a:rPr kumimoji="1" lang="ja-JP" altLang="en-US" dirty="0">
                <a:highlight>
                  <a:srgbClr val="00FFFF"/>
                </a:highlight>
              </a:rPr>
              <a:t>）</a:t>
            </a:r>
            <a:r>
              <a:rPr kumimoji="1" lang="ja-JP" altLang="en-US" dirty="0"/>
              <a:t>や南米共同市場（</a:t>
            </a:r>
            <a:r>
              <a:rPr kumimoji="1" lang="en-US" altLang="ja-JP" dirty="0"/>
              <a:t>MERCOSUR</a:t>
            </a:r>
            <a:r>
              <a:rPr kumimoji="1" lang="ja-JP" altLang="en-US" dirty="0"/>
              <a:t>）</a:t>
            </a:r>
            <a:endParaRPr kumimoji="1" lang="en-US" altLang="ja-JP" dirty="0"/>
          </a:p>
          <a:p>
            <a:pPr marL="0" indent="0">
              <a:buNone/>
            </a:pPr>
            <a:endParaRPr kumimoji="1" lang="en-US" altLang="ja-JP" dirty="0"/>
          </a:p>
          <a:p>
            <a:pPr>
              <a:buFont typeface="Wingdings" panose="05000000000000000000" pitchFamily="2" charset="2"/>
              <a:buChar char="Ø"/>
            </a:pPr>
            <a:r>
              <a:rPr kumimoji="1" lang="ja-JP" altLang="en-US" dirty="0"/>
              <a:t>域外国への態度を共通とせず独自の関税を課す「</a:t>
            </a:r>
            <a:r>
              <a:rPr kumimoji="1" lang="ja-JP" altLang="en-US" dirty="0">
                <a:highlight>
                  <a:srgbClr val="00FFFF"/>
                </a:highlight>
              </a:rPr>
              <a:t>自由貿易協定（</a:t>
            </a:r>
            <a:r>
              <a:rPr kumimoji="1" lang="en-US" altLang="ja-JP" dirty="0">
                <a:highlight>
                  <a:srgbClr val="00FFFF"/>
                </a:highlight>
              </a:rPr>
              <a:t>Free Trade Agreement: FTA</a:t>
            </a:r>
            <a:r>
              <a:rPr kumimoji="1" lang="ja-JP" altLang="en-US" dirty="0">
                <a:highlight>
                  <a:srgbClr val="00FFFF"/>
                </a:highlight>
              </a:rPr>
              <a:t>）</a:t>
            </a:r>
            <a:r>
              <a:rPr kumimoji="1" lang="ja-JP" altLang="en-US" dirty="0"/>
              <a:t>」</a:t>
            </a:r>
            <a:endParaRPr kumimoji="1" lang="en-US" altLang="ja-JP" dirty="0"/>
          </a:p>
          <a:p>
            <a:pPr marL="0" indent="0">
              <a:buNone/>
            </a:pPr>
            <a:r>
              <a:rPr kumimoji="1" lang="ja-JP" altLang="en-US" dirty="0"/>
              <a:t>例：</a:t>
            </a:r>
            <a:r>
              <a:rPr kumimoji="1" lang="en-US" altLang="ja-JP" dirty="0"/>
              <a:t>ASEAN</a:t>
            </a:r>
            <a:r>
              <a:rPr kumimoji="1" lang="ja-JP" altLang="en-US" dirty="0"/>
              <a:t>自由貿易地域（</a:t>
            </a:r>
            <a:r>
              <a:rPr kumimoji="1" lang="en-US" altLang="ja-JP" dirty="0"/>
              <a:t>AFTA</a:t>
            </a:r>
            <a:r>
              <a:rPr kumimoji="1" lang="ja-JP" altLang="en-US" dirty="0"/>
              <a:t>）</a:t>
            </a:r>
          </a:p>
        </p:txBody>
      </p:sp>
      <p:sp>
        <p:nvSpPr>
          <p:cNvPr id="4" name="コンテンツ プレースホルダー 3">
            <a:extLst>
              <a:ext uri="{FF2B5EF4-FFF2-40B4-BE49-F238E27FC236}">
                <a16:creationId xmlns:a16="http://schemas.microsoft.com/office/drawing/2014/main" id="{4F42D6C3-964C-2A8E-37D6-77628117D888}"/>
              </a:ext>
            </a:extLst>
          </p:cNvPr>
          <p:cNvSpPr>
            <a:spLocks noGrp="1"/>
          </p:cNvSpPr>
          <p:nvPr>
            <p:ph sz="half" idx="2"/>
          </p:nvPr>
        </p:nvSpPr>
        <p:spPr>
          <a:xfrm>
            <a:off x="5934395" y="441858"/>
            <a:ext cx="6026447" cy="6051017"/>
          </a:xfrm>
        </p:spPr>
        <p:txBody>
          <a:bodyPr>
            <a:normAutofit fontScale="92500" lnSpcReduction="20000"/>
          </a:bodyPr>
          <a:lstStyle/>
          <a:p>
            <a:r>
              <a:rPr kumimoji="1" lang="ja-JP" altLang="en-US" dirty="0"/>
              <a:t>貿易分野に限らず投資規制の撤廃や知的財産権保護の強化、域内の人の移動の自由化などを含む経済全般に係る包括的な協定</a:t>
            </a:r>
            <a:endParaRPr kumimoji="1" lang="en-US" altLang="ja-JP" dirty="0"/>
          </a:p>
          <a:p>
            <a:pPr marL="0" indent="0">
              <a:buNone/>
            </a:pPr>
            <a:r>
              <a:rPr kumimoji="1" lang="en-US" altLang="ja-JP" dirty="0">
                <a:sym typeface="Wingdings" panose="05000000000000000000" pitchFamily="2" charset="2"/>
              </a:rPr>
              <a:t></a:t>
            </a:r>
            <a:r>
              <a:rPr kumimoji="1" lang="ja-JP" altLang="en-US" dirty="0">
                <a:highlight>
                  <a:srgbClr val="FFFF00"/>
                </a:highlight>
              </a:rPr>
              <a:t>経済連携協定</a:t>
            </a:r>
            <a:r>
              <a:rPr kumimoji="1" lang="en-US" altLang="ja-JP" dirty="0">
                <a:highlight>
                  <a:srgbClr val="FFFF00"/>
                </a:highlight>
              </a:rPr>
              <a:t>(Economic Partnership Agreement: EPA)</a:t>
            </a:r>
            <a:endParaRPr lang="en-US" altLang="ja-JP" dirty="0">
              <a:highlight>
                <a:srgbClr val="FFFF00"/>
              </a:highlight>
            </a:endParaRPr>
          </a:p>
          <a:p>
            <a:pPr marL="0" indent="0">
              <a:buNone/>
            </a:pPr>
            <a:endParaRPr kumimoji="1" lang="en-US" altLang="ja-JP" dirty="0"/>
          </a:p>
          <a:p>
            <a:pPr marL="0" indent="0">
              <a:buNone/>
            </a:pPr>
            <a:r>
              <a:rPr kumimoji="1" lang="en-US" altLang="ja-JP" dirty="0"/>
              <a:t>2018</a:t>
            </a:r>
            <a:r>
              <a:rPr kumimoji="1" lang="ja-JP" altLang="en-US" dirty="0"/>
              <a:t>年</a:t>
            </a:r>
            <a:r>
              <a:rPr kumimoji="1" lang="en-US" altLang="ja-JP" dirty="0"/>
              <a:t>12</a:t>
            </a:r>
            <a:r>
              <a:rPr kumimoji="1" lang="ja-JP" altLang="en-US" dirty="0"/>
              <a:t>月発効</a:t>
            </a:r>
            <a:r>
              <a:rPr kumimoji="1" lang="en-US" altLang="ja-JP" dirty="0"/>
              <a:t>:</a:t>
            </a:r>
          </a:p>
          <a:p>
            <a:pPr marL="0" indent="0">
              <a:buNone/>
            </a:pPr>
            <a:r>
              <a:rPr kumimoji="1" lang="ja-JP" altLang="en-US" dirty="0">
                <a:highlight>
                  <a:srgbClr val="FFFF00"/>
                </a:highlight>
              </a:rPr>
              <a:t>環太平洋パートナーシップ（</a:t>
            </a:r>
            <a:r>
              <a:rPr kumimoji="1" lang="en-US" altLang="ja-JP" dirty="0">
                <a:highlight>
                  <a:srgbClr val="FFFF00"/>
                </a:highlight>
              </a:rPr>
              <a:t>TPP11</a:t>
            </a:r>
            <a:r>
              <a:rPr kumimoji="1" lang="ja-JP" altLang="en-US" dirty="0">
                <a:highlight>
                  <a:srgbClr val="FFFF00"/>
                </a:highlight>
              </a:rPr>
              <a:t>）</a:t>
            </a:r>
            <a:endParaRPr kumimoji="1" lang="en-US" altLang="ja-JP" dirty="0">
              <a:highlight>
                <a:srgbClr val="FFFF00"/>
              </a:highlight>
            </a:endParaRPr>
          </a:p>
          <a:p>
            <a:pPr marL="0" indent="0">
              <a:buNone/>
            </a:pPr>
            <a:endParaRPr kumimoji="1" lang="en-US" altLang="ja-JP" dirty="0"/>
          </a:p>
          <a:p>
            <a:pPr marL="0" indent="0">
              <a:buNone/>
            </a:pPr>
            <a:r>
              <a:rPr kumimoji="1" lang="en-US" altLang="ja-JP" dirty="0"/>
              <a:t>2022</a:t>
            </a:r>
            <a:r>
              <a:rPr kumimoji="1" lang="ja-JP" altLang="en-US" dirty="0"/>
              <a:t>年</a:t>
            </a:r>
            <a:r>
              <a:rPr kumimoji="1" lang="en-US" altLang="ja-JP" dirty="0"/>
              <a:t>1</a:t>
            </a:r>
            <a:r>
              <a:rPr kumimoji="1" lang="ja-JP" altLang="en-US" dirty="0"/>
              <a:t>月発効</a:t>
            </a:r>
            <a:r>
              <a:rPr kumimoji="1" lang="en-US" altLang="ja-JP" dirty="0"/>
              <a:t>:</a:t>
            </a:r>
          </a:p>
          <a:p>
            <a:pPr marL="0" indent="0">
              <a:buNone/>
            </a:pPr>
            <a:r>
              <a:rPr kumimoji="1" lang="en-US" altLang="ja-JP" dirty="0"/>
              <a:t>ASEAN10</a:t>
            </a:r>
            <a:r>
              <a:rPr kumimoji="1" lang="ja-JP" altLang="en-US" dirty="0"/>
              <a:t>か国に日中韓豪州</a:t>
            </a:r>
            <a:r>
              <a:rPr kumimoji="1" lang="en-US" altLang="ja-JP" dirty="0"/>
              <a:t>NZ</a:t>
            </a:r>
            <a:r>
              <a:rPr kumimoji="1" lang="ja-JP" altLang="en-US" dirty="0"/>
              <a:t>を加えた「地域的な包括的経済連携（</a:t>
            </a:r>
            <a:r>
              <a:rPr kumimoji="1" lang="en-US" altLang="ja-JP" dirty="0"/>
              <a:t>RCEP</a:t>
            </a:r>
            <a:r>
              <a:rPr kumimoji="1" lang="ja-JP" altLang="en-US" dirty="0"/>
              <a:t>）協定」</a:t>
            </a:r>
            <a:endParaRPr kumimoji="1" lang="en-US" altLang="ja-JP" dirty="0"/>
          </a:p>
          <a:p>
            <a:pPr marL="0" indent="0">
              <a:buNone/>
            </a:pPr>
            <a:r>
              <a:rPr kumimoji="1" lang="ja-JP" altLang="en-US" dirty="0"/>
              <a:t>近年、参加国が多く地域を広くカバーする大型の</a:t>
            </a:r>
            <a:r>
              <a:rPr kumimoji="1" lang="en-US" altLang="ja-JP" dirty="0"/>
              <a:t>EPA</a:t>
            </a:r>
            <a:r>
              <a:rPr kumimoji="1" lang="ja-JP" altLang="en-US" dirty="0"/>
              <a:t>が誕生</a:t>
            </a:r>
          </a:p>
        </p:txBody>
      </p:sp>
    </p:spTree>
    <p:extLst>
      <p:ext uri="{BB962C8B-B14F-4D97-AF65-F5344CB8AC3E}">
        <p14:creationId xmlns:p14="http://schemas.microsoft.com/office/powerpoint/2010/main" val="230658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C6DC34D4-B5BE-BD70-5D1B-D852E643CAE8}"/>
              </a:ext>
            </a:extLst>
          </p:cNvPr>
          <p:cNvPicPr>
            <a:picLocks noGrp="1" noChangeAspect="1"/>
          </p:cNvPicPr>
          <p:nvPr>
            <p:ph sz="half" idx="2"/>
          </p:nvPr>
        </p:nvPicPr>
        <p:blipFill>
          <a:blip r:embed="rId2"/>
          <a:stretch>
            <a:fillRect/>
          </a:stretch>
        </p:blipFill>
        <p:spPr>
          <a:xfrm>
            <a:off x="5865354" y="1342994"/>
            <a:ext cx="7365849" cy="5149881"/>
          </a:xfrm>
          <a:prstGeom prst="rect">
            <a:avLst/>
          </a:prstGeom>
        </p:spPr>
      </p:pic>
      <p:sp>
        <p:nvSpPr>
          <p:cNvPr id="2" name="タイトル 1">
            <a:extLst>
              <a:ext uri="{FF2B5EF4-FFF2-40B4-BE49-F238E27FC236}">
                <a16:creationId xmlns:a16="http://schemas.microsoft.com/office/drawing/2014/main" id="{588C52A0-124B-63F2-AC7D-7B9E8240659A}"/>
              </a:ext>
            </a:extLst>
          </p:cNvPr>
          <p:cNvSpPr>
            <a:spLocks noGrp="1"/>
          </p:cNvSpPr>
          <p:nvPr>
            <p:ph type="title"/>
          </p:nvPr>
        </p:nvSpPr>
        <p:spPr/>
        <p:txBody>
          <a:bodyPr/>
          <a:lstStyle/>
          <a:p>
            <a:r>
              <a:rPr kumimoji="1" lang="ja-JP" altLang="en-US" dirty="0"/>
              <a:t>地域貿易協定の影響と課題</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486C353-AD72-0747-799C-FC1FA9E4E6AF}"/>
                  </a:ext>
                </a:extLst>
              </p:cNvPr>
              <p:cNvSpPr>
                <a:spLocks noGrp="1"/>
              </p:cNvSpPr>
              <p:nvPr>
                <p:ph sz="half" idx="1"/>
              </p:nvPr>
            </p:nvSpPr>
            <p:spPr>
              <a:xfrm>
                <a:off x="190244" y="1761295"/>
                <a:ext cx="6738330" cy="4412440"/>
              </a:xfrm>
            </p:spPr>
            <p:txBody>
              <a:bodyPr>
                <a:noAutofit/>
              </a:bodyPr>
              <a:lstStyle/>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日本のワイン需要</a:t>
                </a:r>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𝐷</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𝐽𝑃</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+10000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、供給が</a:t>
                </a:r>
                <a14:m>
                  <m:oMath xmlns:m="http://schemas.openxmlformats.org/officeDocument/2006/math">
                    <m:sSup>
                      <m:sSupPr>
                        <m:ctrlPr>
                          <a:rPr lang="ja-JP" altLang="ja-JP" sz="2400" i="1">
                            <a:effectLst/>
                            <a:latin typeface="Cambria Math" panose="02040503050406030204" pitchFamily="18" charset="0"/>
                            <a:ea typeface="Cambria Math" panose="02040503050406030204" pitchFamily="18" charset="0"/>
                          </a:rPr>
                        </m:ctrlPr>
                      </m:s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𝑆</m:t>
                        </m:r>
                      </m:e>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𝐽𝑃</m:t>
                        </m:r>
                      </m:sup>
                    </m:s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−1000</m:t>
                    </m:r>
                  </m:oMath>
                </a14:m>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フランスは</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一本</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1500</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円で供給</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可能</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、チリは一本</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1800</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円で供給可能とする</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日本はワイン生産者保護のため一本当たり</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500</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円の関税賦課</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関税賦課後の価格はフランス産が</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2000</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円、チリ産が</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2300</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円となり、日本はフランス産のワインを輸入、ワインの国内価格は</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2000</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円に</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ワインの生産量は</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1000</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、消費量は</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8000</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、フランス産ワインの輸入量は</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7000</a:t>
                </a:r>
              </a:p>
              <a:p>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A486C353-AD72-0747-799C-FC1FA9E4E6AF}"/>
                  </a:ext>
                </a:extLst>
              </p:cNvPr>
              <p:cNvSpPr>
                <a:spLocks noGrp="1" noRot="1" noChangeAspect="1" noMove="1" noResize="1" noEditPoints="1" noAdjustHandles="1" noChangeArrowheads="1" noChangeShapeType="1" noTextEdit="1"/>
              </p:cNvSpPr>
              <p:nvPr>
                <p:ph sz="half" idx="1"/>
              </p:nvPr>
            </p:nvSpPr>
            <p:spPr>
              <a:xfrm>
                <a:off x="190244" y="1761295"/>
                <a:ext cx="6738330" cy="4412440"/>
              </a:xfrm>
              <a:blipFill>
                <a:blip r:embed="rId3"/>
                <a:stretch>
                  <a:fillRect l="-1175" t="-2348" r="-10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0038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BBB4C693-D046-F291-DEDA-3787CCB9B000}"/>
              </a:ext>
            </a:extLst>
          </p:cNvPr>
          <p:cNvPicPr>
            <a:picLocks noGrp="1" noChangeAspect="1"/>
          </p:cNvPicPr>
          <p:nvPr>
            <p:ph sz="half" idx="2"/>
          </p:nvPr>
        </p:nvPicPr>
        <p:blipFill>
          <a:blip r:embed="rId2"/>
          <a:stretch>
            <a:fillRect/>
          </a:stretch>
        </p:blipFill>
        <p:spPr>
          <a:xfrm>
            <a:off x="6172200" y="945085"/>
            <a:ext cx="6962080" cy="4867583"/>
          </a:xfrm>
          <a:prstGeom prst="rect">
            <a:avLst/>
          </a:prstGeom>
        </p:spPr>
      </p:pic>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EE4260A-47B8-33C3-B262-6E3AA2E6D05D}"/>
                  </a:ext>
                </a:extLst>
              </p:cNvPr>
              <p:cNvSpPr>
                <a:spLocks noGrp="1"/>
              </p:cNvSpPr>
              <p:nvPr>
                <p:ph sz="half" idx="1"/>
              </p:nvPr>
            </p:nvSpPr>
            <p:spPr>
              <a:xfrm>
                <a:off x="184107" y="727714"/>
                <a:ext cx="7210873" cy="6047928"/>
              </a:xfrm>
            </p:spPr>
            <p:txBody>
              <a:bodyPr>
                <a:normAutofit fontScale="92500" lnSpcReduction="10000"/>
              </a:bodyPr>
              <a:lstStyle/>
              <a:p>
                <a:r>
                  <a:rPr kumimoji="1" lang="ja-JP" altLang="en-US" sz="2400" dirty="0"/>
                  <a:t>日本がチリとの間で</a:t>
                </a:r>
                <a:r>
                  <a:rPr kumimoji="1" lang="en-US" altLang="ja-JP" sz="2400" dirty="0"/>
                  <a:t>FTA</a:t>
                </a:r>
                <a:r>
                  <a:rPr kumimoji="1" lang="ja-JP" altLang="en-US" sz="2400" dirty="0"/>
                  <a:t>を締結しワインの関税を撤廃した場合</a:t>
                </a:r>
                <a:endParaRPr kumimoji="1" lang="en-US" altLang="ja-JP" sz="2400" dirty="0"/>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チリ産ワインの価格は関税が免除され</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1800</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円</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に</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輸入が</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フランス産からチリ産に変化、国内価格は</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1800</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円に</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日本の国内生産量は</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800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に減少し、国内消費量は価格低下に伴い</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8200</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となる。チリ産ワインの輸入量は</a:t>
                </a:r>
                <a14:m>
                  <m:oMath xmlns:m="http://schemas.openxmlformats.org/officeDocument/2006/math">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7400</m:t>
                    </m:r>
                    <m:r>
                      <a:rPr lang="ja-JP" altLang="en-US" sz="2400" i="1">
                        <a:latin typeface="Cambria Math" panose="02040503050406030204" pitchFamily="18" charset="0"/>
                        <a:ea typeface="ＭＳ 明朝" panose="02020609040205080304" pitchFamily="17" charset="-128"/>
                        <a:cs typeface="Times New Roman" panose="02020603050405020304" pitchFamily="18" charset="0"/>
                      </a:rPr>
                      <m:t>に</m:t>
                    </m:r>
                  </m:oMath>
                </a14:m>
                <a:r>
                  <a:rPr kumimoji="1" lang="ja-JP" altLang="en-US" sz="2400" dirty="0"/>
                  <a:t>拡大</a:t>
                </a:r>
                <a:endParaRPr kumimoji="1" lang="en-US" altLang="ja-JP" sz="2400" dirty="0"/>
              </a:p>
              <a:p>
                <a:r>
                  <a:rPr lang="ja-JP" altLang="en-US" sz="2400" dirty="0"/>
                  <a:t>経済厚生の締結前後の変化</a:t>
                </a:r>
                <a:endParaRPr lang="en-US" altLang="ja-JP" sz="2400" dirty="0"/>
              </a:p>
              <a:p>
                <a:r>
                  <a:rPr kumimoji="1" lang="en-US" altLang="ja-JP" sz="2400" dirty="0"/>
                  <a:t>CS</a:t>
                </a:r>
                <a:r>
                  <a:rPr kumimoji="1" lang="ja-JP" altLang="en-US" sz="2400" dirty="0"/>
                  <a:t>：</a:t>
                </a:r>
                <a:r>
                  <a:rPr kumimoji="1" lang="en-US" altLang="ja-JP" sz="2400" dirty="0" err="1"/>
                  <a:t>a+b+c+d</a:t>
                </a:r>
                <a:r>
                  <a:rPr kumimoji="1" lang="ja-JP" altLang="en-US" sz="2400" dirty="0"/>
                  <a:t>増加　（</a:t>
                </a:r>
                <a:r>
                  <a:rPr kumimoji="1" lang="en-US" altLang="ja-JP" sz="2400" dirty="0"/>
                  <a:t>162</a:t>
                </a:r>
                <a:r>
                  <a:rPr kumimoji="1" lang="ja-JP" altLang="en-US" sz="2400" dirty="0"/>
                  <a:t>万）</a:t>
                </a:r>
                <a:endParaRPr kumimoji="1" lang="en-US" altLang="ja-JP" sz="2400" dirty="0"/>
              </a:p>
              <a:p>
                <a:r>
                  <a:rPr lang="en-US" altLang="ja-JP" sz="2400" dirty="0"/>
                  <a:t>PS</a:t>
                </a:r>
                <a:r>
                  <a:rPr lang="ja-JP" altLang="en-US" sz="2400" dirty="0"/>
                  <a:t>：</a:t>
                </a:r>
                <a:r>
                  <a:rPr lang="en-US" altLang="ja-JP" sz="2400" dirty="0"/>
                  <a:t>-a</a:t>
                </a:r>
                <a:r>
                  <a:rPr lang="ja-JP" altLang="en-US" sz="2400" dirty="0"/>
                  <a:t>減少（</a:t>
                </a:r>
                <a:r>
                  <a:rPr lang="en-US" altLang="ja-JP" sz="2400" dirty="0"/>
                  <a:t>18</a:t>
                </a:r>
                <a:r>
                  <a:rPr lang="ja-JP" altLang="en-US" sz="2400" dirty="0"/>
                  <a:t>万）</a:t>
                </a:r>
                <a:endParaRPr lang="en-US" altLang="ja-JP" sz="2400" dirty="0"/>
              </a:p>
              <a:p>
                <a:r>
                  <a:rPr kumimoji="1" lang="ja-JP" altLang="en-US" sz="2400" dirty="0"/>
                  <a:t>関税収入：</a:t>
                </a:r>
                <a:r>
                  <a:rPr kumimoji="1" lang="pt-BR" altLang="ja-JP" sz="2400" dirty="0"/>
                  <a:t>c+e</a:t>
                </a:r>
                <a:r>
                  <a:rPr kumimoji="1" lang="ja-JP" altLang="en-US" sz="2400" dirty="0"/>
                  <a:t>減少　（－</a:t>
                </a:r>
                <a:r>
                  <a:rPr kumimoji="1" lang="en-US" altLang="ja-JP" sz="2400" dirty="0"/>
                  <a:t>350</a:t>
                </a:r>
                <a:r>
                  <a:rPr lang="ja-JP" altLang="en-US" sz="2400" dirty="0"/>
                  <a:t>万</a:t>
                </a:r>
                <a:r>
                  <a:rPr kumimoji="1" lang="ja-JP" altLang="en-US" sz="2400" dirty="0"/>
                  <a:t>）</a:t>
                </a:r>
                <a:endParaRPr kumimoji="1" lang="en-US" altLang="ja-JP" sz="2400" dirty="0"/>
              </a:p>
              <a:p>
                <a:r>
                  <a:rPr kumimoji="1" lang="ja-JP" altLang="en-US" sz="2400" dirty="0"/>
                  <a:t>総余剰の変化　</a:t>
                </a:r>
                <a:r>
                  <a:rPr kumimoji="1" lang="en-US" altLang="ja-JP" sz="2400" dirty="0" err="1"/>
                  <a:t>b+d-e</a:t>
                </a:r>
                <a:r>
                  <a:rPr kumimoji="1" lang="en-US" altLang="ja-JP" sz="2400" dirty="0"/>
                  <a:t> </a:t>
                </a:r>
                <a:r>
                  <a:rPr kumimoji="1" lang="ja-JP" altLang="en-US" sz="2400" dirty="0"/>
                  <a:t>（－</a:t>
                </a:r>
                <a:r>
                  <a:rPr kumimoji="1" lang="en-US" altLang="ja-JP" sz="2400" dirty="0"/>
                  <a:t>206</a:t>
                </a:r>
                <a:r>
                  <a:rPr kumimoji="1" lang="ja-JP" altLang="en-US" sz="2400" dirty="0"/>
                  <a:t>万）</a:t>
                </a:r>
                <a:endParaRPr kumimoji="1" lang="en-US" altLang="ja-JP" sz="2400" dirty="0"/>
              </a:p>
              <a:p>
                <a:pPr marL="0" indent="0">
                  <a:buNone/>
                </a:pPr>
                <a:r>
                  <a:rPr lang="en-US" altLang="ja-JP" sz="2400" dirty="0">
                    <a:sym typeface="Wingdings" panose="05000000000000000000" pitchFamily="2" charset="2"/>
                  </a:rPr>
                  <a:t></a:t>
                </a:r>
                <a:r>
                  <a:rPr lang="en-US" altLang="ja-JP" sz="2400" dirty="0" err="1"/>
                  <a:t>b+d</a:t>
                </a:r>
                <a:r>
                  <a:rPr lang="en-US" altLang="ja-JP" sz="2400" dirty="0"/>
                  <a:t>&lt;-e</a:t>
                </a:r>
                <a:r>
                  <a:rPr lang="ja-JP" altLang="en-US" sz="2400" dirty="0"/>
                  <a:t>のケースで貿易転換効果が貿易創出効果を上回る</a:t>
                </a:r>
                <a:endParaRPr lang="en-US" altLang="ja-JP" sz="2400" dirty="0"/>
              </a:p>
              <a:p>
                <a:pPr marL="0" indent="0">
                  <a:buNone/>
                </a:pPr>
                <a:r>
                  <a:rPr kumimoji="1" lang="ja-JP" altLang="en-US" sz="2400" dirty="0"/>
                  <a:t>締結国でさえも経済的な損失を被る可能性がある</a:t>
                </a:r>
              </a:p>
            </p:txBody>
          </p:sp>
        </mc:Choice>
        <mc:Fallback xmlns="">
          <p:sp>
            <p:nvSpPr>
              <p:cNvPr id="3" name="コンテンツ プレースホルダー 2">
                <a:extLst>
                  <a:ext uri="{FF2B5EF4-FFF2-40B4-BE49-F238E27FC236}">
                    <a16:creationId xmlns:a16="http://schemas.microsoft.com/office/drawing/2014/main" id="{5EE4260A-47B8-33C3-B262-6E3AA2E6D05D}"/>
                  </a:ext>
                </a:extLst>
              </p:cNvPr>
              <p:cNvSpPr>
                <a:spLocks noGrp="1" noRot="1" noChangeAspect="1" noMove="1" noResize="1" noEditPoints="1" noAdjustHandles="1" noChangeArrowheads="1" noChangeShapeType="1" noTextEdit="1"/>
              </p:cNvSpPr>
              <p:nvPr>
                <p:ph sz="half" idx="1"/>
              </p:nvPr>
            </p:nvSpPr>
            <p:spPr>
              <a:xfrm>
                <a:off x="184107" y="727714"/>
                <a:ext cx="7210873" cy="6047928"/>
              </a:xfrm>
              <a:blipFill>
                <a:blip r:embed="rId3"/>
                <a:stretch>
                  <a:fillRect l="-1099" t="-1512" r="-9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2931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896EB8-2D9A-84B5-3BEB-1045D66BB8F1}"/>
              </a:ext>
            </a:extLst>
          </p:cNvPr>
          <p:cNvSpPr>
            <a:spLocks noGrp="1"/>
          </p:cNvSpPr>
          <p:nvPr>
            <p:ph sz="half" idx="1"/>
          </p:nvPr>
        </p:nvSpPr>
        <p:spPr>
          <a:xfrm>
            <a:off x="429584" y="963495"/>
            <a:ext cx="5590216" cy="5213468"/>
          </a:xfrm>
        </p:spPr>
        <p:txBody>
          <a:bodyPr/>
          <a:lstStyle/>
          <a:p>
            <a:pPr marL="0" indent="0">
              <a:buNone/>
            </a:pPr>
            <a:r>
              <a:rPr kumimoji="1" lang="ja-JP" altLang="en-US" dirty="0"/>
              <a:t>「スパゲッティ・ボウル現象」</a:t>
            </a:r>
            <a:endParaRPr kumimoji="1" lang="en-US" altLang="ja-JP" dirty="0"/>
          </a:p>
          <a:p>
            <a:r>
              <a:rPr kumimoji="1" lang="en-US" altLang="ja-JP" dirty="0"/>
              <a:t>RTA</a:t>
            </a:r>
            <a:r>
              <a:rPr kumimoji="1" lang="ja-JP" altLang="en-US" dirty="0"/>
              <a:t>には、域外国の製品が低関税で流入するのを防ぐため、「原産地規則」が設定</a:t>
            </a:r>
            <a:endParaRPr kumimoji="1" lang="en-US" altLang="ja-JP" dirty="0"/>
          </a:p>
          <a:p>
            <a:r>
              <a:rPr kumimoji="1" lang="en-US" altLang="ja-JP" dirty="0"/>
              <a:t>RTA</a:t>
            </a:r>
            <a:r>
              <a:rPr kumimoji="1" lang="ja-JP" altLang="en-US" dirty="0"/>
              <a:t>の締結が増えるほど原産地証明の手続きが複雑化し、企業側にとってコストが増加</a:t>
            </a:r>
            <a:endParaRPr kumimoji="1" lang="en-US" altLang="ja-JP" dirty="0"/>
          </a:p>
          <a:p>
            <a:r>
              <a:rPr kumimoji="1" lang="ja-JP" altLang="en-US" dirty="0"/>
              <a:t>図</a:t>
            </a:r>
            <a:r>
              <a:rPr kumimoji="1" lang="en-US" altLang="ja-JP" dirty="0"/>
              <a:t>10</a:t>
            </a:r>
            <a:r>
              <a:rPr kumimoji="1" lang="ja-JP" altLang="en-US" dirty="0"/>
              <a:t>－</a:t>
            </a:r>
            <a:r>
              <a:rPr kumimoji="1" lang="en-US" altLang="ja-JP" dirty="0"/>
              <a:t>6</a:t>
            </a:r>
            <a:r>
              <a:rPr kumimoji="1" lang="ja-JP" altLang="en-US" dirty="0"/>
              <a:t>：企業では</a:t>
            </a:r>
            <a:r>
              <a:rPr kumimoji="1" lang="en-US" altLang="ja-JP" dirty="0"/>
              <a:t>6</a:t>
            </a:r>
            <a:r>
              <a:rPr kumimoji="1" lang="ja-JP" altLang="en-US" dirty="0"/>
              <a:t>割を超えるが中小企業の</a:t>
            </a:r>
            <a:r>
              <a:rPr kumimoji="1" lang="en-US" altLang="ja-JP" dirty="0"/>
              <a:t>RTA</a:t>
            </a:r>
            <a:r>
              <a:rPr kumimoji="1" lang="ja-JP" altLang="en-US" dirty="0"/>
              <a:t>利用率は</a:t>
            </a:r>
            <a:r>
              <a:rPr kumimoji="1" lang="en-US" altLang="ja-JP" dirty="0"/>
              <a:t>4</a:t>
            </a:r>
            <a:r>
              <a:rPr kumimoji="1" lang="ja-JP" altLang="en-US" dirty="0"/>
              <a:t>割に満たない</a:t>
            </a:r>
          </a:p>
        </p:txBody>
      </p:sp>
      <p:pic>
        <p:nvPicPr>
          <p:cNvPr id="5" name="コンテンツ プレースホルダー 4">
            <a:extLst>
              <a:ext uri="{FF2B5EF4-FFF2-40B4-BE49-F238E27FC236}">
                <a16:creationId xmlns:a16="http://schemas.microsoft.com/office/drawing/2014/main" id="{A5F7B1EC-1D42-4871-6A12-799342D78A42}"/>
              </a:ext>
            </a:extLst>
          </p:cNvPr>
          <p:cNvPicPr>
            <a:picLocks noGrp="1" noChangeAspect="1"/>
          </p:cNvPicPr>
          <p:nvPr>
            <p:ph sz="half" idx="2"/>
          </p:nvPr>
        </p:nvPicPr>
        <p:blipFill>
          <a:blip r:embed="rId2"/>
          <a:stretch>
            <a:fillRect/>
          </a:stretch>
        </p:blipFill>
        <p:spPr>
          <a:xfrm>
            <a:off x="6172200" y="779388"/>
            <a:ext cx="6514738" cy="5349186"/>
          </a:xfrm>
          <a:prstGeom prst="rect">
            <a:avLst/>
          </a:prstGeom>
        </p:spPr>
      </p:pic>
    </p:spTree>
    <p:extLst>
      <p:ext uri="{BB962C8B-B14F-4D97-AF65-F5344CB8AC3E}">
        <p14:creationId xmlns:p14="http://schemas.microsoft.com/office/powerpoint/2010/main" val="118256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F625F5-26DD-F49A-F19E-8F0CEB6E6E25}"/>
              </a:ext>
            </a:extLst>
          </p:cNvPr>
          <p:cNvSpPr>
            <a:spLocks noGrp="1"/>
          </p:cNvSpPr>
          <p:nvPr>
            <p:ph type="title"/>
          </p:nvPr>
        </p:nvSpPr>
        <p:spPr/>
        <p:txBody>
          <a:bodyPr/>
          <a:lstStyle/>
          <a:p>
            <a:r>
              <a:rPr kumimoji="1" lang="ja-JP" altLang="en-US" dirty="0"/>
              <a:t>デジタル貿易協定</a:t>
            </a:r>
          </a:p>
        </p:txBody>
      </p:sp>
      <p:sp>
        <p:nvSpPr>
          <p:cNvPr id="5" name="コンテンツ プレースホルダー 4">
            <a:extLst>
              <a:ext uri="{FF2B5EF4-FFF2-40B4-BE49-F238E27FC236}">
                <a16:creationId xmlns:a16="http://schemas.microsoft.com/office/drawing/2014/main" id="{F402CBEB-8185-8D55-AAAD-B656430EF577}"/>
              </a:ext>
            </a:extLst>
          </p:cNvPr>
          <p:cNvSpPr>
            <a:spLocks noGrp="1"/>
          </p:cNvSpPr>
          <p:nvPr>
            <p:ph idx="1"/>
          </p:nvPr>
        </p:nvSpPr>
        <p:spPr>
          <a:xfrm>
            <a:off x="202517" y="1558776"/>
            <a:ext cx="11678545" cy="5013858"/>
          </a:xfrm>
        </p:spPr>
        <p:txBody>
          <a:bodyPr>
            <a:normAutofit fontScale="85000" lnSpcReduction="20000"/>
          </a:bodyPr>
          <a:lstStyle/>
          <a:p>
            <a:r>
              <a:rPr lang="ja-JP" altLang="en-US" dirty="0"/>
              <a:t>デジタル経済に即した新しい貿易ルール作りも進められている。</a:t>
            </a:r>
            <a:r>
              <a:rPr lang="en-US" altLang="ja-JP" dirty="0"/>
              <a:t>2020</a:t>
            </a:r>
            <a:r>
              <a:rPr lang="ja-JP" altLang="en-US" dirty="0"/>
              <a:t>年に発効した日米デジタル貿易協定に見られるように特に次の</a:t>
            </a:r>
            <a:r>
              <a:rPr lang="en-US" altLang="ja-JP" dirty="0"/>
              <a:t>6</a:t>
            </a:r>
            <a:r>
              <a:rPr lang="ja-JP" altLang="en-US" dirty="0"/>
              <a:t>項目の規律がデジタル貿易協定の基礎となる。</a:t>
            </a:r>
          </a:p>
          <a:p>
            <a:endParaRPr lang="ja-JP" altLang="en-US" dirty="0"/>
          </a:p>
          <a:p>
            <a:pPr marL="514350" indent="-514350">
              <a:buFont typeface="+mj-lt"/>
              <a:buAutoNum type="arabicPeriod"/>
            </a:pPr>
            <a:r>
              <a:rPr lang="ja-JP" altLang="en-US" dirty="0"/>
              <a:t>デジタル・プロダクト（電子的に送信が可能なソフトウェア、音楽、動画、電子書籍など）へ関税を賦課しないこと</a:t>
            </a:r>
            <a:endParaRPr lang="en-US" altLang="ja-JP" dirty="0"/>
          </a:p>
          <a:p>
            <a:pPr marL="514350" indent="-514350">
              <a:buFont typeface="+mj-lt"/>
              <a:buAutoNum type="arabicPeriod"/>
            </a:pPr>
            <a:r>
              <a:rPr lang="ja-JP" altLang="en-US" dirty="0"/>
              <a:t>締約国が提供するデジタル・プロダクトに対して、無差別待遇を与えること</a:t>
            </a:r>
            <a:endParaRPr lang="en-US" altLang="ja-JP" dirty="0"/>
          </a:p>
          <a:p>
            <a:pPr marL="514350" indent="-514350">
              <a:buFont typeface="+mj-lt"/>
              <a:buAutoNum type="arabicPeriod"/>
            </a:pPr>
            <a:r>
              <a:rPr lang="ja-JP" altLang="en-US" dirty="0"/>
              <a:t>国境を越えるデータ移転を禁止または規制する措置を講じないこと</a:t>
            </a:r>
            <a:endParaRPr lang="en-US" altLang="ja-JP" dirty="0"/>
          </a:p>
          <a:p>
            <a:pPr marL="514350" indent="-514350">
              <a:buFont typeface="+mj-lt"/>
              <a:buAutoNum type="arabicPeriod"/>
            </a:pPr>
            <a:r>
              <a:rPr lang="ja-JP" altLang="en-US" dirty="0"/>
              <a:t>自国内で事業を行う条件として自国内でのコンピュータ関連設備の利用や設置を要求しないこと</a:t>
            </a:r>
            <a:endParaRPr lang="en-US" altLang="ja-JP" dirty="0"/>
          </a:p>
          <a:p>
            <a:pPr marL="514350" indent="-514350">
              <a:buFont typeface="+mj-lt"/>
              <a:buAutoNum type="arabicPeriod"/>
            </a:pPr>
            <a:r>
              <a:rPr lang="ja-JP" altLang="en-US" dirty="0"/>
              <a:t>自国における輸入・販売等の条件として、ソフトウェアのソースコードやアルゴリズムの開示等の要求をしないこと</a:t>
            </a:r>
            <a:endParaRPr lang="en-US" altLang="ja-JP" dirty="0"/>
          </a:p>
          <a:p>
            <a:pPr marL="514350" indent="-514350">
              <a:buFont typeface="+mj-lt"/>
              <a:buAutoNum type="arabicPeriod"/>
            </a:pPr>
            <a:r>
              <a:rPr lang="en-US" altLang="ja-JP" dirty="0"/>
              <a:t>SNS</a:t>
            </a:r>
            <a:r>
              <a:rPr lang="ja-JP" altLang="en-US" dirty="0"/>
              <a:t>等のコンピュータを利用した双方向サービスの提供者等（プラットフォーム企業）の民事責任を制限すること</a:t>
            </a:r>
          </a:p>
          <a:p>
            <a:endParaRPr lang="ja-JP" altLang="en-US" dirty="0"/>
          </a:p>
          <a:p>
            <a:endParaRPr lang="ja-JP" altLang="en-US" dirty="0"/>
          </a:p>
        </p:txBody>
      </p:sp>
    </p:spTree>
    <p:extLst>
      <p:ext uri="{BB962C8B-B14F-4D97-AF65-F5344CB8AC3E}">
        <p14:creationId xmlns:p14="http://schemas.microsoft.com/office/powerpoint/2010/main" val="211540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92E58-1301-EE71-DC9B-39C0F1E745A9}"/>
              </a:ext>
            </a:extLst>
          </p:cNvPr>
          <p:cNvSpPr>
            <a:spLocks noGrp="1"/>
          </p:cNvSpPr>
          <p:nvPr>
            <p:ph type="title"/>
          </p:nvPr>
        </p:nvSpPr>
        <p:spPr>
          <a:xfrm>
            <a:off x="217860" y="-174923"/>
            <a:ext cx="11756279" cy="1325563"/>
          </a:xfrm>
        </p:spPr>
        <p:txBody>
          <a:bodyPr/>
          <a:lstStyle/>
          <a:p>
            <a:r>
              <a:rPr kumimoji="1" lang="ja-JP" altLang="en-US" dirty="0"/>
              <a:t>３　地域貿易協定や貿易障壁の影響の測り方</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EEAC3C14-2D74-7652-7AD0-F6B310880786}"/>
                  </a:ext>
                </a:extLst>
              </p:cNvPr>
              <p:cNvSpPr>
                <a:spLocks noGrp="1"/>
              </p:cNvSpPr>
              <p:nvPr>
                <p:ph idx="1"/>
              </p:nvPr>
            </p:nvSpPr>
            <p:spPr>
              <a:xfrm>
                <a:off x="374352" y="981906"/>
                <a:ext cx="11230550" cy="5195057"/>
              </a:xfrm>
            </p:spPr>
            <p:txBody>
              <a:bodyPr>
                <a:noAutofit/>
              </a:bodyPr>
              <a:lstStyle/>
              <a:p>
                <a:r>
                  <a:rPr kumimoji="1" lang="ja-JP" altLang="en-US" sz="2400" dirty="0">
                    <a:highlight>
                      <a:srgbClr val="00FF00"/>
                    </a:highlight>
                  </a:rPr>
                  <a:t>重力方程式</a:t>
                </a:r>
                <a:r>
                  <a:rPr kumimoji="1" lang="ja-JP" altLang="en-US" sz="2400" dirty="0"/>
                  <a:t>の定式化</a:t>
                </a:r>
                <a:endParaRPr kumimoji="1" lang="en-US" altLang="ja-JP" sz="2400" dirty="0"/>
              </a:p>
              <a:p>
                <a:pPr algn="ctr"/>
                <a14:m>
                  <m:oMath xmlns:m="http://schemas.openxmlformats.org/officeDocument/2006/math">
                    <m:r>
                      <a:rPr lang="en-US" altLang="ja-JP" sz="2400" i="1" kern="100" smtClean="0">
                        <a:effectLst/>
                        <a:highlight>
                          <a:srgbClr val="FFFF00"/>
                        </a:highlight>
                        <a:latin typeface="Cambria Math" panose="02040503050406030204" pitchFamily="18" charset="0"/>
                        <a:ea typeface="游明朝" panose="02020400000000000000" pitchFamily="18" charset="-128"/>
                        <a:cs typeface="Times New Roman" panose="02020603050405020304" pitchFamily="18" charset="0"/>
                      </a:rPr>
                      <m:t>𝑖</m:t>
                    </m:r>
                    <m:r>
                      <a:rPr lang="ja-JP" altLang="ja-JP" sz="2400" kern="100">
                        <a:effectLst/>
                        <a:highlight>
                          <a:srgbClr val="FFFF00"/>
                        </a:highlight>
                        <a:latin typeface="Cambria Math" panose="02040503050406030204" pitchFamily="18" charset="0"/>
                        <a:ea typeface="游明朝" panose="02020400000000000000" pitchFamily="18" charset="-128"/>
                        <a:cs typeface="Times New Roman" panose="02020603050405020304" pitchFamily="18" charset="0"/>
                      </a:rPr>
                      <m:t>国</m:t>
                    </m:r>
                    <m:r>
                      <a:rPr lang="ja-JP" altLang="ja-JP" sz="2400" kern="100">
                        <a:effectLst/>
                        <a:latin typeface="Cambria Math" panose="02040503050406030204" pitchFamily="18" charset="0"/>
                        <a:ea typeface="游明朝" panose="02020400000000000000" pitchFamily="18" charset="-128"/>
                        <a:cs typeface="Times New Roman" panose="02020603050405020304" pitchFamily="18" charset="0"/>
                      </a:rPr>
                      <m:t>から</m:t>
                    </m:r>
                    <m:r>
                      <a:rPr lang="en-US" altLang="ja-JP" sz="2400" i="1" kern="100">
                        <a:effectLst/>
                        <a:highlight>
                          <a:srgbClr val="00FFFF"/>
                        </a:highlight>
                        <a:latin typeface="Cambria Math" panose="02040503050406030204" pitchFamily="18" charset="0"/>
                        <a:ea typeface="游明朝" panose="02020400000000000000" pitchFamily="18" charset="-128"/>
                        <a:cs typeface="Times New Roman" panose="02020603050405020304" pitchFamily="18" charset="0"/>
                      </a:rPr>
                      <m:t>𝑗</m:t>
                    </m:r>
                    <m:r>
                      <a:rPr lang="ja-JP" altLang="ja-JP" sz="2400" kern="100">
                        <a:effectLst/>
                        <a:highlight>
                          <a:srgbClr val="00FFFF"/>
                        </a:highlight>
                        <a:latin typeface="Cambria Math" panose="02040503050406030204" pitchFamily="18" charset="0"/>
                        <a:ea typeface="游明朝" panose="02020400000000000000" pitchFamily="18" charset="-128"/>
                        <a:cs typeface="Times New Roman" panose="02020603050405020304" pitchFamily="18" charset="0"/>
                      </a:rPr>
                      <m:t>国</m:t>
                    </m:r>
                    <m:r>
                      <a:rPr lang="ja-JP" altLang="ja-JP" sz="2400" kern="100">
                        <a:effectLst/>
                        <a:latin typeface="Cambria Math" panose="02040503050406030204" pitchFamily="18" charset="0"/>
                        <a:ea typeface="游明朝" panose="02020400000000000000" pitchFamily="18" charset="-128"/>
                        <a:cs typeface="Times New Roman" panose="02020603050405020304" pitchFamily="18" charset="0"/>
                      </a:rPr>
                      <m:t>への輸出額</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m:rPr>
                        <m:sty m:val="p"/>
                      </m:rPr>
                      <a:rPr lang="en-US" altLang="ja-JP" sz="2400" b="0" i="0" kern="100" smtClean="0">
                        <a:solidFill>
                          <a:srgbClr val="FF0000"/>
                        </a:solidFill>
                        <a:effectLst/>
                        <a:latin typeface="Cambria Math" panose="02040503050406030204" pitchFamily="18" charset="0"/>
                        <a:ea typeface="ＭＳ 明朝" panose="02020609040205080304" pitchFamily="17" charset="-128"/>
                        <a:cs typeface="Times New Roman" panose="02020603050405020304" pitchFamily="18" charset="0"/>
                      </a:rPr>
                      <m:t>A</m:t>
                    </m:r>
                    <m:r>
                      <a:rPr lang="en-US" altLang="ja-JP" sz="2400" i="1" kern="10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ja-JP" sz="2400" i="1" kern="100" smtClean="0">
                                <a:effectLst/>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pPr>
                          <m:e>
                            <m:r>
                              <a:rPr lang="ja-JP" altLang="ja-JP" sz="2400" kern="100">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輸出国</m:t>
                            </m:r>
                            <m:r>
                              <a:rPr lang="en-US" altLang="ja-JP" sz="2400" i="1" kern="100">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𝑖</m:t>
                            </m:r>
                            <m:r>
                              <a:rPr lang="ja-JP" altLang="ja-JP" sz="2400" kern="100">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の</m:t>
                            </m:r>
                            <m:r>
                              <m:rPr>
                                <m:sty m:val="p"/>
                              </m:rPr>
                              <a:rPr lang="en-US" altLang="ja-JP" sz="2400" kern="100">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GDP</m:t>
                            </m:r>
                          </m:e>
                          <m:sup>
                            <m:sSub>
                              <m:sSubPr>
                                <m:ctrlPr>
                                  <a:rPr lang="ja-JP" altLang="ja-JP" sz="2400" i="1" kern="10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highlight>
                                      <a:srgbClr val="FFFF00"/>
                                    </a:highligh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kern="100">
                                    <a:highlight>
                                      <a:srgbClr val="FFFF00"/>
                                    </a:highlight>
                                    <a:latin typeface="Cambria Math" panose="02040503050406030204" pitchFamily="18" charset="0"/>
                                    <a:ea typeface="游明朝" panose="02020400000000000000" pitchFamily="18" charset="-128"/>
                                    <a:cs typeface="Times New Roman" panose="02020603050405020304" pitchFamily="18" charset="0"/>
                                  </a:rPr>
                                  <m:t>1</m:t>
                                </m:r>
                              </m:sub>
                            </m:sSub>
                          </m:sup>
                        </m:sSup>
                        <m:r>
                          <a:rPr lang="en-US" altLang="ja-JP" sz="2400" i="1" kern="10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i="1" kern="100" smtClean="0">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ctrlPr>
                          </m:sSupPr>
                          <m:e>
                            <m:r>
                              <a:rPr lang="ja-JP" altLang="ja-JP" sz="2400" kern="100">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輸入国</m:t>
                            </m:r>
                            <m:r>
                              <a:rPr lang="en-US" altLang="ja-JP" sz="2400" i="1" kern="100">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𝑗</m:t>
                            </m:r>
                            <m:r>
                              <a:rPr lang="ja-JP" altLang="ja-JP" sz="2400" kern="100">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の</m:t>
                            </m:r>
                            <m:r>
                              <m:rPr>
                                <m:sty m:val="p"/>
                              </m:rPr>
                              <a:rPr lang="en-US" altLang="ja-JP" sz="2400" kern="100">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GDP</m:t>
                            </m:r>
                          </m:e>
                          <m:sup>
                            <m:sSub>
                              <m:sSubPr>
                                <m:ctrlPr>
                                  <a:rPr lang="ja-JP" altLang="ja-JP" sz="2400" i="1" kern="100">
                                    <a:highlight>
                                      <a:srgbClr val="00FFFF"/>
                                    </a:highligh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highlight>
                                      <a:srgbClr val="00FFFF"/>
                                    </a:highligh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kern="100">
                                    <a:highlight>
                                      <a:srgbClr val="00FFFF"/>
                                    </a:highlight>
                                    <a:latin typeface="Cambria Math" panose="02040503050406030204" pitchFamily="18" charset="0"/>
                                    <a:ea typeface="游明朝" panose="02020400000000000000" pitchFamily="18" charset="-128"/>
                                    <a:cs typeface="Times New Roman" panose="02020603050405020304" pitchFamily="18" charset="0"/>
                                  </a:rPr>
                                  <m:t>2</m:t>
                                </m:r>
                              </m:sub>
                            </m:sSub>
                          </m:sup>
                        </m:sSup>
                      </m:num>
                      <m:den>
                        <m:sSup>
                          <m:sSupPr>
                            <m:ctrlPr>
                              <a:rPr lang="en-US" altLang="ja-JP" sz="2400" i="1" kern="100" smtClean="0">
                                <a:effectLst/>
                                <a:latin typeface="Cambria Math" panose="02040503050406030204" pitchFamily="18" charset="0"/>
                                <a:ea typeface="ＭＳ 明朝" panose="02020609040205080304" pitchFamily="17" charset="-128"/>
                                <a:cs typeface="Times New Roman" panose="02020603050405020304" pitchFamily="18" charset="0"/>
                              </a:rPr>
                            </m:ctrlPr>
                          </m:sSupPr>
                          <m:e>
                            <m:r>
                              <a:rPr lang="en-US" altLang="ja-JP" sz="2400" kern="100">
                                <a:latin typeface="Cambria Math" panose="02040503050406030204" pitchFamily="18" charset="0"/>
                                <a:ea typeface="ＭＳ 明朝" panose="02020609040205080304" pitchFamily="17" charset="-128"/>
                                <a:cs typeface="Times New Roman" panose="02020603050405020304" pitchFamily="18" charset="0"/>
                              </a:rPr>
                              <m:t>2</m:t>
                            </m:r>
                            <m:r>
                              <a:rPr lang="ja-JP" altLang="ja-JP" sz="2400" kern="100">
                                <a:latin typeface="Cambria Math" panose="02040503050406030204" pitchFamily="18" charset="0"/>
                                <a:ea typeface="ＭＳ 明朝" panose="02020609040205080304" pitchFamily="17" charset="-128"/>
                                <a:cs typeface="Times New Roman" panose="02020603050405020304" pitchFamily="18" charset="0"/>
                              </a:rPr>
                              <m:t>国（</m:t>
                            </m:r>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𝑖</m:t>
                            </m:r>
                            <m:r>
                              <a:rPr lang="ja-JP" altLang="ja-JP" sz="2400" kern="100">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latin typeface="Cambria Math" panose="02040503050406030204" pitchFamily="18" charset="0"/>
                                <a:ea typeface="ＭＳ 明朝" panose="02020609040205080304" pitchFamily="17" charset="-128"/>
                                <a:cs typeface="Times New Roman" panose="02020603050405020304" pitchFamily="18" charset="0"/>
                              </a:rPr>
                              <m:t>𝑗</m:t>
                            </m:r>
                            <m:r>
                              <a:rPr lang="ja-JP" altLang="ja-JP" sz="2400" kern="100">
                                <a:latin typeface="Cambria Math" panose="02040503050406030204" pitchFamily="18" charset="0"/>
                                <a:ea typeface="ＭＳ 明朝" panose="02020609040205080304" pitchFamily="17" charset="-128"/>
                                <a:cs typeface="Times New Roman" panose="02020603050405020304" pitchFamily="18" charset="0"/>
                              </a:rPr>
                              <m:t>）間の距離</m:t>
                            </m:r>
                          </m:e>
                          <m:sup>
                            <m:sSub>
                              <m:sSubPr>
                                <m:ctrlPr>
                                  <a:rPr lang="ja-JP" altLang="ja-JP" sz="24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kern="100">
                                    <a:latin typeface="Cambria Math" panose="02040503050406030204" pitchFamily="18" charset="0"/>
                                    <a:ea typeface="游明朝" panose="02020400000000000000" pitchFamily="18" charset="-128"/>
                                    <a:cs typeface="Times New Roman" panose="02020603050405020304" pitchFamily="18" charset="0"/>
                                  </a:rPr>
                                  <m:t>3</m:t>
                                </m:r>
                              </m:sub>
                            </m:sSub>
                          </m:sup>
                        </m:sSup>
                      </m:den>
                    </m:f>
                  </m:oMath>
                </a14:m>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ct val="115000"/>
                  </a:lnSpc>
                </a:pPr>
                <a:r>
                  <a:rPr lang="ja-JP" altLang="ja-JP" sz="2400" kern="100" dirty="0">
                    <a:effectLst/>
                    <a:latin typeface="Century" panose="02040604050505020304" pitchFamily="18" charset="0"/>
                    <a:ea typeface="游明朝" panose="02020400000000000000" pitchFamily="18" charset="-128"/>
                    <a:cs typeface="Times New Roman" panose="02020603050405020304" pitchFamily="18" charset="0"/>
                  </a:rPr>
                  <a:t>この定式化をもとに</a:t>
                </a:r>
                <a:r>
                  <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rPr>
                  <a:t>(1)</a:t>
                </a:r>
                <a:r>
                  <a:rPr lang="ja-JP" altLang="ja-JP" sz="2400" kern="100" dirty="0">
                    <a:effectLst/>
                    <a:latin typeface="Century" panose="02040604050505020304" pitchFamily="18" charset="0"/>
                    <a:ea typeface="游明朝" panose="02020400000000000000" pitchFamily="18" charset="-128"/>
                    <a:cs typeface="Times New Roman" panose="02020603050405020304" pitchFamily="18" charset="0"/>
                  </a:rPr>
                  <a:t>式の両辺について対数をとり、</a:t>
                </a:r>
                <a:r>
                  <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rPr>
                  <a:t>(1)</a:t>
                </a:r>
                <a:r>
                  <a:rPr lang="ja-JP" altLang="ja-JP" sz="2400" kern="100" dirty="0">
                    <a:effectLst/>
                    <a:latin typeface="Century" panose="02040604050505020304" pitchFamily="18" charset="0"/>
                    <a:ea typeface="游明朝" panose="02020400000000000000" pitchFamily="18" charset="-128"/>
                    <a:cs typeface="Times New Roman" panose="02020603050405020304" pitchFamily="18" charset="0"/>
                  </a:rPr>
                  <a:t>式を</a:t>
                </a:r>
                <a:r>
                  <a:rPr lang="ja-JP" altLang="ja-JP" sz="2400" kern="100" dirty="0">
                    <a:effectLst/>
                    <a:highlight>
                      <a:srgbClr val="00FF00"/>
                    </a:highlight>
                    <a:latin typeface="Century" panose="02040604050505020304" pitchFamily="18" charset="0"/>
                    <a:ea typeface="游明朝" panose="02020400000000000000" pitchFamily="18" charset="-128"/>
                    <a:cs typeface="Times New Roman" panose="02020603050405020304" pitchFamily="18" charset="0"/>
                  </a:rPr>
                  <a:t>対数線形化</a:t>
                </a:r>
                <a:r>
                  <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rPr>
                  <a:t>(log-linear)</a:t>
                </a:r>
                <a:r>
                  <a:rPr lang="ja-JP" altLang="ja-JP" sz="2400" kern="100" dirty="0">
                    <a:effectLst/>
                    <a:latin typeface="Century" panose="02040604050505020304" pitchFamily="18" charset="0"/>
                    <a:ea typeface="游明朝" panose="02020400000000000000" pitchFamily="18" charset="-128"/>
                    <a:cs typeface="Times New Roman" panose="02020603050405020304" pitchFamily="18" charset="0"/>
                  </a:rPr>
                  <a:t>すると次式に変換できる（</a:t>
                </a:r>
                <a:r>
                  <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rPr>
                  <a:t>ln</a:t>
                </a:r>
                <a:r>
                  <a:rPr lang="ja-JP" altLang="ja-JP" sz="2400" kern="100" dirty="0">
                    <a:effectLst/>
                    <a:latin typeface="Century" panose="02040604050505020304" pitchFamily="18" charset="0"/>
                    <a:ea typeface="游明朝" panose="02020400000000000000" pitchFamily="18" charset="-128"/>
                    <a:cs typeface="Times New Roman" panose="02020603050405020304" pitchFamily="18" charset="0"/>
                  </a:rPr>
                  <a:t>は自然対数</a:t>
                </a:r>
                <a:r>
                  <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rPr>
                  <a:t>log-natural</a:t>
                </a:r>
                <a:r>
                  <a:rPr lang="ja-JP" altLang="en-US" sz="2400" kern="100" dirty="0">
                    <a:effectLst/>
                    <a:latin typeface="Century" panose="02040604050505020304" pitchFamily="18" charset="0"/>
                    <a:ea typeface="游明朝" panose="02020400000000000000" pitchFamily="18" charset="-128"/>
                    <a:cs typeface="Times New Roman" panose="02020603050405020304" pitchFamily="18" charset="0"/>
                  </a:rPr>
                  <a:t>を意味する</a:t>
                </a:r>
                <a:r>
                  <a:rPr lang="ja-JP" altLang="ja-JP" sz="2400" kern="100" dirty="0">
                    <a:effectLst/>
                    <a:latin typeface="Century" panose="02040604050505020304" pitchFamily="18" charset="0"/>
                    <a:ea typeface="游明朝" panose="02020400000000000000" pitchFamily="18" charset="-128"/>
                    <a:cs typeface="Times New Roman" panose="02020603050405020304" pitchFamily="18" charset="0"/>
                  </a:rPr>
                  <a:t>）</a:t>
                </a:r>
                <a:endPar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endParaRPr>
              </a:p>
              <a:p>
                <a:pPr marL="0" indent="0" algn="l">
                  <a:lnSpc>
                    <a:spcPct val="115000"/>
                  </a:lnSpc>
                  <a:buNone/>
                </a:pPr>
                <a:r>
                  <a:rPr lang="ja-JP" altLang="en-US" sz="2000" kern="100" dirty="0">
                    <a:solidFill>
                      <a:srgbClr val="FF0000"/>
                    </a:solidFill>
                    <a:latin typeface="Century" panose="02040604050505020304" pitchFamily="18" charset="0"/>
                    <a:ea typeface="游明朝" panose="02020400000000000000" pitchFamily="18" charset="-128"/>
                    <a:cs typeface="Times New Roman" panose="02020603050405020304" pitchFamily="18" charset="0"/>
                  </a:rPr>
                  <a:t>＊（本文訂正）</a:t>
                </a:r>
                <a:r>
                  <a:rPr lang="en-US" altLang="ja-JP" sz="2000" kern="100" dirty="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a:t>A</a:t>
                </a:r>
                <a:r>
                  <a:rPr lang="ja-JP" altLang="en-US" sz="2000" kern="100" dirty="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a:t>（</a:t>
                </a:r>
                <a:r>
                  <a:rPr lang="en-US" altLang="ja-JP" sz="2000" kern="100" dirty="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a:t>2</a:t>
                </a:r>
                <a:r>
                  <a:rPr lang="ja-JP" altLang="en-US" sz="2000" kern="100" dirty="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a:t>式の</a:t>
                </a:r>
                <a14:m>
                  <m:oMath xmlns:m="http://schemas.openxmlformats.org/officeDocument/2006/math">
                    <m:sSub>
                      <m:sSubPr>
                        <m:ctrlPr>
                          <a:rPr lang="ja-JP" altLang="ja-JP" sz="2000" i="1" kern="1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ja-JP" sz="2000" i="1" kern="10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m:t>α</m:t>
                        </m:r>
                      </m:e>
                      <m:sub>
                        <m:r>
                          <a:rPr lang="en-US" altLang="ja-JP" sz="2000" i="1" kern="100">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0</m:t>
                        </m:r>
                      </m:sub>
                    </m:sSub>
                  </m:oMath>
                </a14:m>
                <a:r>
                  <a:rPr lang="en-US" altLang="ja-JP" sz="2000" kern="100" dirty="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a:t>)</a:t>
                </a:r>
                <a:r>
                  <a:rPr lang="ja-JP" altLang="en-US" sz="2000" kern="100" dirty="0">
                    <a:solidFill>
                      <a:srgbClr val="FF0000"/>
                    </a:solidFill>
                    <a:effectLst/>
                    <a:latin typeface="Century" panose="02040604050505020304" pitchFamily="18" charset="0"/>
                    <a:ea typeface="游明朝" panose="02020400000000000000" pitchFamily="18" charset="-128"/>
                    <a:cs typeface="Times New Roman" panose="02020603050405020304" pitchFamily="18" charset="0"/>
                  </a:rPr>
                  <a:t>は定数</a:t>
                </a:r>
                <a:r>
                  <a:rPr lang="ja-JP" altLang="en-US" sz="2000" kern="100" dirty="0">
                    <a:solidFill>
                      <a:srgbClr val="FF0000"/>
                    </a:solidFill>
                    <a:latin typeface="Century" panose="02040604050505020304" pitchFamily="18" charset="0"/>
                    <a:ea typeface="游明朝" panose="02020400000000000000" pitchFamily="18" charset="-128"/>
                    <a:cs typeface="Times New Roman" panose="02020603050405020304" pitchFamily="18" charset="0"/>
                  </a:rPr>
                  <a:t>を意味する</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14:m>
                  <m:oMath xmlns:m="http://schemas.openxmlformats.org/officeDocument/2006/math">
                    <m:r>
                      <m:rPr>
                        <m:nor/>
                      </m:rPr>
                      <a:rPr lang="en-US" altLang="ja-JP" sz="2400" kern="100">
                        <a:effectLst/>
                        <a:latin typeface="Century" panose="02040604050505020304" pitchFamily="18" charset="0"/>
                        <a:ea typeface="游明朝" panose="02020400000000000000" pitchFamily="18" charset="-128"/>
                        <a:cs typeface="Times New Roman" panose="02020603050405020304" pitchFamily="18" charset="0"/>
                      </a:rPr>
                      <m:t>ln</m:t>
                    </m:r>
                    <m:r>
                      <m:rPr>
                        <m:nor/>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r>
                      <a:rPr lang="ja-JP" altLang="ja-JP" sz="2400" kern="100">
                        <a:effectLst/>
                        <a:latin typeface="Cambria Math" panose="02040503050406030204" pitchFamily="18" charset="0"/>
                        <a:ea typeface="游明朝" panose="02020400000000000000" pitchFamily="18" charset="-128"/>
                        <a:cs typeface="Times New Roman" panose="02020603050405020304" pitchFamily="18" charset="0"/>
                      </a:rPr>
                      <m:t>国から</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𝑗</m:t>
                    </m:r>
                    <m:r>
                      <a:rPr lang="ja-JP" altLang="ja-JP" sz="2400" kern="100">
                        <a:effectLst/>
                        <a:latin typeface="Cambria Math" panose="02040503050406030204" pitchFamily="18" charset="0"/>
                        <a:ea typeface="游明朝" panose="02020400000000000000" pitchFamily="18" charset="-128"/>
                        <a:cs typeface="Times New Roman" panose="02020603050405020304" pitchFamily="18" charset="0"/>
                      </a:rPr>
                      <m:t>国への輸出額</m:t>
                    </m:r>
                    <m: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m:rPr>
                        <m:nor/>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m:rPr>
                        <m:nor/>
                      </m:rPr>
                      <a:rPr lang="en-US" altLang="ja-JP" sz="2400" kern="100">
                        <a:effectLst/>
                        <a:latin typeface="Century" panose="02040604050505020304" pitchFamily="18" charset="0"/>
                        <a:ea typeface="游明朝" panose="02020400000000000000" pitchFamily="18" charset="-128"/>
                        <a:cs typeface="Times New Roman" panose="02020603050405020304" pitchFamily="18" charset="0"/>
                      </a:rPr>
                      <m:t> </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ja-JP" sz="2400" i="1" kern="100">
                            <a:effectLst/>
                            <a:latin typeface="Century" panose="02040604050505020304" pitchFamily="18" charset="0"/>
                            <a:ea typeface="游明朝" panose="02020400000000000000" pitchFamily="18" charset="-128"/>
                            <a:cs typeface="Times New Roman" panose="02020603050405020304" pitchFamily="18" charset="0"/>
                          </a:rPr>
                          <m:t>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0</m:t>
                        </m:r>
                      </m:sub>
                    </m:sSub>
                    <m:r>
                      <a:rPr lang="en-US" altLang="ja-JP" sz="2400" i="1" kern="100" smtClean="0">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1</m:t>
                        </m:r>
                      </m:sub>
                    </m:sSub>
                    <m:r>
                      <m:rPr>
                        <m:nor/>
                      </m:rPr>
                      <a:rPr lang="en-US" altLang="ja-JP" sz="2400" kern="100">
                        <a:effectLst/>
                        <a:latin typeface="Century" panose="02040604050505020304" pitchFamily="18" charset="0"/>
                        <a:ea typeface="游明朝" panose="02020400000000000000" pitchFamily="18" charset="-128"/>
                        <a:cs typeface="Times New Roman" panose="02020603050405020304" pitchFamily="18" charset="0"/>
                      </a:rPr>
                      <m:t>ln</m:t>
                    </m:r>
                    <m:r>
                      <m:rPr>
                        <m:nor/>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a:rPr lang="ja-JP" altLang="ja-JP" sz="2400" kern="100">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輸出国</m:t>
                    </m:r>
                    <m:r>
                      <a:rPr lang="en-US" altLang="ja-JP" sz="2400" i="1" kern="100">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𝑖</m:t>
                    </m:r>
                    <m:r>
                      <a:rPr lang="ja-JP" altLang="ja-JP" sz="2400" kern="100">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の</m:t>
                    </m:r>
                    <m:r>
                      <m:rPr>
                        <m:sty m:val="p"/>
                      </m:rPr>
                      <a:rPr lang="en-US" altLang="ja-JP" sz="2400" kern="100">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GDP</m:t>
                    </m:r>
                    <m:r>
                      <m:rPr>
                        <m:nor/>
                      </m:rPr>
                      <a:rPr lang="en-US" altLang="ja-JP" sz="2400"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smtClean="0">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2</m:t>
                        </m:r>
                      </m:sub>
                    </m:sSub>
                    <m:r>
                      <m:rPr>
                        <m:nor/>
                      </m:rPr>
                      <a:rPr lang="en-US" altLang="ja-JP" sz="2400" kern="100">
                        <a:effectLst/>
                        <a:latin typeface="Century" panose="02040604050505020304" pitchFamily="18" charset="0"/>
                        <a:ea typeface="游明朝" panose="02020400000000000000" pitchFamily="18" charset="-128"/>
                        <a:cs typeface="Times New Roman" panose="02020603050405020304" pitchFamily="18" charset="0"/>
                      </a:rPr>
                      <m:t>ln</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ja-JP" altLang="ja-JP" sz="2400" kern="100">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輸入国</m:t>
                    </m:r>
                    <m:r>
                      <a:rPr lang="en-US" altLang="ja-JP" sz="2400" i="1" kern="100">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𝑗</m:t>
                    </m:r>
                    <m:r>
                      <a:rPr lang="ja-JP" altLang="ja-JP" sz="2400" kern="100">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の</m:t>
                    </m:r>
                    <m:r>
                      <m:rPr>
                        <m:sty m:val="p"/>
                      </m:rPr>
                      <a:rPr lang="en-US" altLang="ja-JP" sz="2400" kern="100">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GDP</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i="1" kern="100" smtClean="0">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3</m:t>
                        </m:r>
                      </m:sub>
                    </m:sSub>
                    <m:r>
                      <m:rPr>
                        <m:nor/>
                      </m:rPr>
                      <a:rPr lang="en-US" altLang="ja-JP" sz="2400" kern="100">
                        <a:effectLst/>
                        <a:latin typeface="Century" panose="02040604050505020304" pitchFamily="18" charset="0"/>
                        <a:ea typeface="游明朝" panose="02020400000000000000" pitchFamily="18" charset="-128"/>
                        <a:cs typeface="Times New Roman" panose="02020603050405020304" pitchFamily="18" charset="0"/>
                      </a:rPr>
                      <m:t>ln</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2400" kern="100">
                        <a:effectLst/>
                        <a:highlight>
                          <a:srgbClr val="00FF00"/>
                        </a:highlight>
                        <a:latin typeface="Cambria Math" panose="02040503050406030204" pitchFamily="18" charset="0"/>
                        <a:ea typeface="ＭＳ 明朝" panose="02020609040205080304" pitchFamily="17" charset="-128"/>
                        <a:cs typeface="Times New Roman" panose="02020603050405020304" pitchFamily="18" charset="0"/>
                      </a:rPr>
                      <m:t>2</m:t>
                    </m:r>
                    <m:r>
                      <a:rPr lang="ja-JP" altLang="ja-JP" sz="2400" kern="100">
                        <a:effectLst/>
                        <a:highlight>
                          <a:srgbClr val="00FF00"/>
                        </a:highlight>
                        <a:latin typeface="Cambria Math" panose="02040503050406030204" pitchFamily="18" charset="0"/>
                        <a:ea typeface="ＭＳ 明朝" panose="02020609040205080304" pitchFamily="17" charset="-128"/>
                        <a:cs typeface="Times New Roman" panose="02020603050405020304" pitchFamily="18" charset="0"/>
                      </a:rPr>
                      <m:t>国間の距離</m:t>
                    </m:r>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2400" kern="100" dirty="0">
                    <a:effectLst/>
                    <a:latin typeface="Century" panose="02040604050505020304" pitchFamily="18" charset="0"/>
                    <a:ea typeface="游明朝" panose="02020400000000000000" pitchFamily="18" charset="-128"/>
                    <a:cs typeface="Times New Roman" panose="02020603050405020304" pitchFamily="18" charset="0"/>
                  </a:rPr>
                  <a:t>  (2)</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en-US" altLang="ja-JP" sz="2400" dirty="0">
                    <a:latin typeface="Century" panose="02040604050505020304" pitchFamily="18" charset="0"/>
                    <a:ea typeface="游明朝" panose="02020400000000000000" pitchFamily="18" charset="-128"/>
                    <a:cs typeface="Times New Roman" panose="02020603050405020304" pitchFamily="18" charset="0"/>
                    <a:sym typeface="Wingdings" panose="05000000000000000000" pitchFamily="2" charset="2"/>
                  </a:rPr>
                  <a:t></a:t>
                </a:r>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輸出国と輸入国の経済規模は貿易に正の影響を、２国間の距離は２国間の貿易に対して負の影響をもたらす</a:t>
                </a:r>
                <a:endParaRPr lang="en-US" altLang="ja-JP" sz="2400" dirty="0">
                  <a:effectLst/>
                  <a:latin typeface="Century" panose="02040604050505020304" pitchFamily="18" charset="0"/>
                  <a:ea typeface="游明朝" panose="02020400000000000000" pitchFamily="18" charset="-128"/>
                  <a:cs typeface="Times New Roman" panose="02020603050405020304" pitchFamily="18" charset="0"/>
                </a:endParaRPr>
              </a:p>
              <a:p>
                <a:pPr>
                  <a:buFont typeface="Wingdings" panose="05000000000000000000" pitchFamily="2" charset="2"/>
                  <a:buChar char="Ø"/>
                </a:pPr>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重力方程式を回帰分析すると</a:t>
                </a:r>
                <a:r>
                  <a:rPr lang="ja-JP" altLang="en-US" sz="2400" dirty="0">
                    <a:effectLst/>
                    <a:latin typeface="Century" panose="02040604050505020304" pitchFamily="18" charset="0"/>
                    <a:ea typeface="游明朝" panose="02020400000000000000" pitchFamily="18" charset="-128"/>
                    <a:cs typeface="Times New Roman" panose="02020603050405020304" pitchFamily="18" charset="0"/>
                  </a:rPr>
                  <a:t>回帰係数</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1</m:t>
                        </m:r>
                      </m:sub>
                    </m:s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3</m:t>
                        </m:r>
                      </m:sub>
                    </m:sSub>
                  </m:oMath>
                </a14:m>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の推計が可能</a:t>
                </a:r>
                <a:endParaRPr lang="en-US" altLang="ja-JP" sz="2400" i="1" dirty="0">
                  <a:effectLst/>
                  <a:latin typeface="Cambria Math" panose="02040503050406030204" pitchFamily="18" charset="0"/>
                  <a:ea typeface="Cambria Math" panose="02040503050406030204" pitchFamily="18" charset="0"/>
                  <a:cs typeface="Times New Roman" panose="02020603050405020304" pitchFamily="18" charset="0"/>
                </a:endParaRPr>
              </a:p>
              <a:p>
                <a:pPr>
                  <a:buFont typeface="Wingdings" panose="05000000000000000000" pitchFamily="2" charset="2"/>
                  <a:buChar char="Ø"/>
                </a:pPr>
                <a:r>
                  <a:rPr lang="ja-JP" altLang="en-US" sz="2400" dirty="0">
                    <a:ea typeface="Cambria Math" panose="02040503050406030204" pitchFamily="18" charset="0"/>
                    <a:cs typeface="Times New Roman" panose="02020603050405020304" pitchFamily="18" charset="0"/>
                  </a:rPr>
                  <a:t>回帰係数は対数線形化モデルでは弾力性を意味する、たとえば</a:t>
                </a:r>
                <a14:m>
                  <m:oMath xmlns:m="http://schemas.openxmlformats.org/officeDocument/2006/math">
                    <m:sSub>
                      <m:sSubPr>
                        <m:ctrlPr>
                          <a:rPr lang="ja-JP" altLang="ja-JP" sz="24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1</m:t>
                        </m:r>
                      </m:sub>
                    </m:sSub>
                  </m:oMath>
                </a14:m>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は「輸出国の経済規模</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𝑌</m:t>
                        </m:r>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𝑖</m:t>
                        </m:r>
                      </m:sub>
                    </m:sSub>
                  </m:oMath>
                </a14:m>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が</a:t>
                </a:r>
                <a:r>
                  <a:rPr lang="en-US" altLang="ja-JP" sz="2400" dirty="0">
                    <a:effectLst/>
                    <a:latin typeface="Century" panose="02040604050505020304" pitchFamily="18" charset="0"/>
                    <a:ea typeface="游明朝" panose="02020400000000000000" pitchFamily="18" charset="-128"/>
                    <a:cs typeface="Times New Roman" panose="02020603050405020304" pitchFamily="18" charset="0"/>
                  </a:rPr>
                  <a:t>1%</a:t>
                </a:r>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変化した時に</a:t>
                </a:r>
                <a:r>
                  <a:rPr lang="en-US" altLang="ja-JP" sz="2400" i="1" dirty="0">
                    <a:effectLst/>
                    <a:latin typeface="Century" panose="02040604050505020304" pitchFamily="18" charset="0"/>
                    <a:ea typeface="游明朝" panose="02020400000000000000" pitchFamily="18" charset="-128"/>
                    <a:cs typeface="Times New Roman" panose="02020603050405020304" pitchFamily="18" charset="0"/>
                  </a:rPr>
                  <a:t>i</a:t>
                </a:r>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国から</a:t>
                </a:r>
                <a:r>
                  <a:rPr lang="en-US" altLang="ja-JP" sz="2400" i="1" dirty="0">
                    <a:effectLst/>
                    <a:latin typeface="Century" panose="02040604050505020304" pitchFamily="18" charset="0"/>
                    <a:ea typeface="游明朝" panose="02020400000000000000" pitchFamily="18" charset="-128"/>
                    <a:cs typeface="Times New Roman" panose="02020603050405020304" pitchFamily="18" charset="0"/>
                  </a:rPr>
                  <a:t>j</a:t>
                </a:r>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国への輸出額</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ja-JP" sz="2400" i="1">
                            <a:effectLst/>
                            <a:latin typeface="Century" panose="02040604050505020304" pitchFamily="18" charset="0"/>
                            <a:ea typeface="游明朝" panose="02020400000000000000" pitchFamily="18" charset="-128"/>
                            <a:cs typeface="Times New Roman" panose="02020603050405020304" pitchFamily="18" charset="0"/>
                          </a:rPr>
                          <m:t>T</m:t>
                        </m:r>
                      </m:e>
                      <m:sub>
                        <m:r>
                          <m:rPr>
                            <m:nor/>
                          </m:rP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i</m:t>
                        </m:r>
                        <m:r>
                          <m:rPr>
                            <m:nor/>
                          </m:rPr>
                          <a:rPr lang="en-US" altLang="ja-JP" sz="2400" i="1">
                            <a:effectLst/>
                            <a:latin typeface="Century" panose="02040604050505020304" pitchFamily="18" charset="0"/>
                            <a:ea typeface="游明朝" panose="02020400000000000000" pitchFamily="18" charset="-128"/>
                            <a:cs typeface="Times New Roman" panose="02020603050405020304" pitchFamily="18" charset="0"/>
                          </a:rPr>
                          <m:t>j</m:t>
                        </m:r>
                      </m:sub>
                    </m:sSub>
                  </m:oMath>
                </a14:m>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が</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𝛽</m:t>
                        </m:r>
                      </m:e>
                      <m:sub>
                        <m:r>
                          <a:rPr lang="en-US" altLang="ja-JP" sz="2400" i="1">
                            <a:effectLst/>
                            <a:latin typeface="Cambria Math" panose="02040503050406030204" pitchFamily="18" charset="0"/>
                            <a:ea typeface="游明朝" panose="02020400000000000000" pitchFamily="18" charset="-128"/>
                            <a:cs typeface="Times New Roman" panose="02020603050405020304" pitchFamily="18" charset="0"/>
                          </a:rPr>
                          <m:t>1</m:t>
                        </m:r>
                      </m:sub>
                    </m:sSub>
                  </m:oMath>
                </a14:m>
                <a:r>
                  <a:rPr lang="ja-JP" altLang="ja-JP" sz="2400" dirty="0">
                    <a:effectLst/>
                    <a:latin typeface="Century" panose="02040604050505020304" pitchFamily="18" charset="0"/>
                    <a:ea typeface="游明朝" panose="02020400000000000000" pitchFamily="18" charset="-128"/>
                    <a:cs typeface="Times New Roman" panose="02020603050405020304" pitchFamily="18" charset="0"/>
                  </a:rPr>
                  <a:t>％変化する」</a:t>
                </a:r>
                <a:endParaRPr kumimoji="1" lang="ja-JP" altLang="en-US" sz="2400" dirty="0"/>
              </a:p>
            </p:txBody>
          </p:sp>
        </mc:Choice>
        <mc:Fallback>
          <p:sp>
            <p:nvSpPr>
              <p:cNvPr id="3" name="コンテンツ プレースホルダー 2">
                <a:extLst>
                  <a:ext uri="{FF2B5EF4-FFF2-40B4-BE49-F238E27FC236}">
                    <a16:creationId xmlns:a16="http://schemas.microsoft.com/office/drawing/2014/main" id="{EEAC3C14-2D74-7652-7AD0-F6B310880786}"/>
                  </a:ext>
                </a:extLst>
              </p:cNvPr>
              <p:cNvSpPr>
                <a:spLocks noGrp="1" noRot="1" noChangeAspect="1" noMove="1" noResize="1" noEditPoints="1" noAdjustHandles="1" noChangeArrowheads="1" noChangeShapeType="1" noTextEdit="1"/>
              </p:cNvSpPr>
              <p:nvPr>
                <p:ph idx="1"/>
              </p:nvPr>
            </p:nvSpPr>
            <p:spPr>
              <a:xfrm>
                <a:off x="374352" y="981906"/>
                <a:ext cx="11230550" cy="5195057"/>
              </a:xfrm>
              <a:blipFill>
                <a:blip r:embed="rId2"/>
                <a:stretch>
                  <a:fillRect l="-791" t="-1707" r="-452" b="-8537"/>
                </a:stretch>
              </a:blipFill>
            </p:spPr>
            <p:txBody>
              <a:bodyPr/>
              <a:lstStyle/>
              <a:p>
                <a:r>
                  <a:rPr lang="en-JP">
                    <a:noFill/>
                  </a:rPr>
                  <a:t> </a:t>
                </a:r>
              </a:p>
            </p:txBody>
          </p:sp>
        </mc:Fallback>
      </mc:AlternateContent>
    </p:spTree>
    <p:extLst>
      <p:ext uri="{BB962C8B-B14F-4D97-AF65-F5344CB8AC3E}">
        <p14:creationId xmlns:p14="http://schemas.microsoft.com/office/powerpoint/2010/main" val="5993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D08A3325-0A8D-5971-7B2C-37D1F7458DA6}"/>
              </a:ext>
            </a:extLst>
          </p:cNvPr>
          <p:cNvPicPr>
            <a:picLocks noGrp="1" noChangeAspect="1"/>
          </p:cNvPicPr>
          <p:nvPr>
            <p:ph idx="1"/>
          </p:nvPr>
        </p:nvPicPr>
        <p:blipFill>
          <a:blip r:embed="rId2"/>
          <a:stretch>
            <a:fillRect/>
          </a:stretch>
        </p:blipFill>
        <p:spPr>
          <a:xfrm>
            <a:off x="2333625" y="169054"/>
            <a:ext cx="7760680" cy="674609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687D47C-14B7-B5E3-AC7E-59B4DA8BA0C3}"/>
                  </a:ext>
                </a:extLst>
              </p14:cNvPr>
              <p14:cNvContentPartPr/>
              <p14:nvPr/>
            </p14:nvContentPartPr>
            <p14:xfrm>
              <a:off x="3487410" y="1737652"/>
              <a:ext cx="1110600" cy="32400"/>
            </p14:xfrm>
          </p:contentPart>
        </mc:Choice>
        <mc:Fallback>
          <p:pic>
            <p:nvPicPr>
              <p:cNvPr id="2" name="Ink 1">
                <a:extLst>
                  <a:ext uri="{FF2B5EF4-FFF2-40B4-BE49-F238E27FC236}">
                    <a16:creationId xmlns:a16="http://schemas.microsoft.com/office/drawing/2014/main" id="{0687D47C-14B7-B5E3-AC7E-59B4DA8BA0C3}"/>
                  </a:ext>
                </a:extLst>
              </p:cNvPr>
              <p:cNvPicPr/>
              <p:nvPr/>
            </p:nvPicPr>
            <p:blipFill>
              <a:blip r:embed="rId4"/>
              <a:stretch>
                <a:fillRect/>
              </a:stretch>
            </p:blipFill>
            <p:spPr>
              <a:xfrm>
                <a:off x="3451410" y="1665652"/>
                <a:ext cx="1182240" cy="176040"/>
              </a:xfrm>
              <a:prstGeom prst="rect">
                <a:avLst/>
              </a:prstGeom>
            </p:spPr>
          </p:pic>
        </mc:Fallback>
      </mc:AlternateContent>
    </p:spTree>
    <p:extLst>
      <p:ext uri="{BB962C8B-B14F-4D97-AF65-F5344CB8AC3E}">
        <p14:creationId xmlns:p14="http://schemas.microsoft.com/office/powerpoint/2010/main" val="233285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93FF33B3-D903-E106-80E0-345993027906}"/>
              </a:ext>
            </a:extLst>
          </p:cNvPr>
          <p:cNvPicPr>
            <a:picLocks noGrp="1" noChangeAspect="1"/>
          </p:cNvPicPr>
          <p:nvPr>
            <p:ph sz="half" idx="2"/>
          </p:nvPr>
        </p:nvPicPr>
        <p:blipFill>
          <a:blip r:embed="rId2"/>
          <a:stretch>
            <a:fillRect/>
          </a:stretch>
        </p:blipFill>
        <p:spPr>
          <a:xfrm>
            <a:off x="5914449" y="1454449"/>
            <a:ext cx="6552561" cy="4212360"/>
          </a:xfrm>
          <a:prstGeom prst="rect">
            <a:avLst/>
          </a:prstGeom>
        </p:spPr>
      </p:pic>
      <p:sp>
        <p:nvSpPr>
          <p:cNvPr id="5" name="コンテンツ プレースホルダー 4">
            <a:extLst>
              <a:ext uri="{FF2B5EF4-FFF2-40B4-BE49-F238E27FC236}">
                <a16:creationId xmlns:a16="http://schemas.microsoft.com/office/drawing/2014/main" id="{78CD40A7-39A7-90ED-AE01-B1F8C514511D}"/>
              </a:ext>
            </a:extLst>
          </p:cNvPr>
          <p:cNvSpPr>
            <a:spLocks noGrp="1"/>
          </p:cNvSpPr>
          <p:nvPr>
            <p:ph sz="half" idx="1"/>
          </p:nvPr>
        </p:nvSpPr>
        <p:spPr>
          <a:xfrm>
            <a:off x="662787" y="782947"/>
            <a:ext cx="5498162" cy="5741242"/>
          </a:xfrm>
        </p:spPr>
        <p:txBody>
          <a:bodyPr>
            <a:normAutofit/>
          </a:bodyPr>
          <a:lstStyle/>
          <a:p>
            <a:pPr marL="0" indent="0">
              <a:buNone/>
            </a:pPr>
            <a:r>
              <a:rPr lang="ja-JP" altLang="en-US" dirty="0"/>
              <a:t>表</a:t>
            </a:r>
            <a:r>
              <a:rPr lang="en-US" altLang="ja-JP" dirty="0"/>
              <a:t>10</a:t>
            </a:r>
            <a:r>
              <a:rPr lang="ja-JP" altLang="en-US" dirty="0"/>
              <a:t>－</a:t>
            </a:r>
            <a:r>
              <a:rPr lang="en-US" altLang="ja-JP" dirty="0"/>
              <a:t>1</a:t>
            </a:r>
            <a:r>
              <a:rPr lang="ja-JP" altLang="en-US" dirty="0"/>
              <a:t>：複数の先行研究から得られた結果の記述統計量</a:t>
            </a:r>
            <a:endParaRPr lang="en-US" altLang="ja-JP" dirty="0"/>
          </a:p>
          <a:p>
            <a:r>
              <a:rPr lang="en-US" altLang="ja-JP" dirty="0"/>
              <a:t>GDP</a:t>
            </a:r>
            <a:r>
              <a:rPr lang="ja-JP" altLang="en-US" dirty="0"/>
              <a:t>の弾力性はほぼ１近辺、距離はー１に近い</a:t>
            </a:r>
            <a:endParaRPr lang="en-US" altLang="ja-JP" dirty="0"/>
          </a:p>
          <a:p>
            <a:r>
              <a:rPr lang="ja-JP" altLang="en-US" dirty="0"/>
              <a:t>国境隣接、公用語が同一、植民地関係、地域貿易協定の締結、共通通貨なども２国間貿易へプラスの影響</a:t>
            </a:r>
            <a:endParaRPr lang="en-US" altLang="ja-JP" dirty="0"/>
          </a:p>
          <a:p>
            <a:r>
              <a:rPr lang="ja-JP" altLang="en-US" dirty="0"/>
              <a:t>地域貿易協定の影響</a:t>
            </a:r>
            <a:endParaRPr lang="en-US" altLang="ja-JP" dirty="0"/>
          </a:p>
          <a:p>
            <a:pPr marL="0" indent="0">
              <a:buNone/>
            </a:pPr>
            <a:r>
              <a:rPr lang="en-US" altLang="ja-JP" dirty="0">
                <a:sym typeface="Wingdings" panose="05000000000000000000" pitchFamily="2" charset="2"/>
              </a:rPr>
              <a:t></a:t>
            </a:r>
            <a:r>
              <a:rPr lang="ja-JP" altLang="en-US" dirty="0">
                <a:highlight>
                  <a:srgbClr val="00FF00"/>
                </a:highlight>
              </a:rPr>
              <a:t>地域貿易協定は締結無しに比べて</a:t>
            </a:r>
            <a:r>
              <a:rPr lang="en-US" altLang="ja-JP" dirty="0">
                <a:highlight>
                  <a:srgbClr val="00FF00"/>
                </a:highlight>
              </a:rPr>
              <a:t>1.8</a:t>
            </a:r>
            <a:r>
              <a:rPr lang="ja-JP" altLang="en-US" dirty="0">
                <a:highlight>
                  <a:srgbClr val="00FF00"/>
                </a:highlight>
              </a:rPr>
              <a:t>倍貿易額多い</a:t>
            </a:r>
            <a:r>
              <a:rPr lang="en-US" altLang="ja-JP" dirty="0"/>
              <a:t>(exp(0.59)=1.8)(</a:t>
            </a:r>
            <a:r>
              <a:rPr lang="ja-JP" altLang="en-US" dirty="0">
                <a:sym typeface="Wingdings" panose="05000000000000000000" pitchFamily="2" charset="2"/>
              </a:rPr>
              <a:t>補論参照</a:t>
            </a:r>
            <a:r>
              <a:rPr lang="en-US" altLang="ja-JP" dirty="0">
                <a:sym typeface="Wingdings" panose="05000000000000000000" pitchFamily="2" charset="2"/>
              </a:rPr>
              <a:t>)</a:t>
            </a:r>
            <a:endParaRPr lang="ja-JP" altLang="en-US" dirty="0"/>
          </a:p>
        </p:txBody>
      </p:sp>
    </p:spTree>
    <p:extLst>
      <p:ext uri="{BB962C8B-B14F-4D97-AF65-F5344CB8AC3E}">
        <p14:creationId xmlns:p14="http://schemas.microsoft.com/office/powerpoint/2010/main" val="32345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08214B-1934-316D-9882-45657BFF3B9D}"/>
              </a:ext>
            </a:extLst>
          </p:cNvPr>
          <p:cNvSpPr>
            <a:spLocks noGrp="1"/>
          </p:cNvSpPr>
          <p:nvPr>
            <p:ph type="title"/>
          </p:nvPr>
        </p:nvSpPr>
        <p:spPr/>
        <p:txBody>
          <a:bodyPr/>
          <a:lstStyle/>
          <a:p>
            <a:r>
              <a:rPr lang="ja-JP" altLang="en-US" dirty="0"/>
              <a:t>本章の問いの答え</a:t>
            </a:r>
          </a:p>
        </p:txBody>
      </p:sp>
      <p:sp>
        <p:nvSpPr>
          <p:cNvPr id="6" name="コンテンツ プレースホルダー 5">
            <a:extLst>
              <a:ext uri="{FF2B5EF4-FFF2-40B4-BE49-F238E27FC236}">
                <a16:creationId xmlns:a16="http://schemas.microsoft.com/office/drawing/2014/main" id="{609E9E16-6B36-E4FF-1C5E-F04B7DDE0281}"/>
              </a:ext>
            </a:extLst>
          </p:cNvPr>
          <p:cNvSpPr>
            <a:spLocks noGrp="1"/>
          </p:cNvSpPr>
          <p:nvPr>
            <p:ph idx="1"/>
          </p:nvPr>
        </p:nvSpPr>
        <p:spPr>
          <a:xfrm>
            <a:off x="355942" y="1472858"/>
            <a:ext cx="11420794" cy="5830068"/>
          </a:xfrm>
        </p:spPr>
        <p:txBody>
          <a:bodyPr>
            <a:normAutofit fontScale="92500" lnSpcReduction="20000"/>
          </a:bodyPr>
          <a:lstStyle/>
          <a:p>
            <a:r>
              <a:rPr lang="ja-JP" altLang="en-US" dirty="0"/>
              <a:t>国際貿易は制度や法律が異なる国同士で行われるため，貿易円滑化に向けたルール作りが</a:t>
            </a:r>
            <a:r>
              <a:rPr lang="en-US" altLang="ja-JP" dirty="0"/>
              <a:t>GATT</a:t>
            </a:r>
            <a:r>
              <a:rPr lang="ja-JP" altLang="en-US" dirty="0"/>
              <a:t>（</a:t>
            </a:r>
            <a:r>
              <a:rPr lang="en-US" altLang="ja-JP" dirty="0"/>
              <a:t>1947 </a:t>
            </a:r>
            <a:r>
              <a:rPr lang="ja-JP" altLang="en-US" dirty="0"/>
              <a:t>年）以来取り組まれ，</a:t>
            </a:r>
            <a:r>
              <a:rPr lang="en-US" altLang="ja-JP" dirty="0"/>
              <a:t>WTO</a:t>
            </a:r>
            <a:r>
              <a:rPr lang="ja-JP" altLang="en-US" dirty="0"/>
              <a:t>（</a:t>
            </a:r>
            <a:r>
              <a:rPr lang="en-US" altLang="ja-JP" dirty="0"/>
              <a:t>95 </a:t>
            </a:r>
            <a:r>
              <a:rPr lang="ja-JP" altLang="en-US" dirty="0"/>
              <a:t>年）が設立された。</a:t>
            </a:r>
            <a:endParaRPr lang="en-US" altLang="ja-JP" dirty="0"/>
          </a:p>
          <a:p>
            <a:r>
              <a:rPr lang="en-US" altLang="ja-JP" dirty="0"/>
              <a:t>GATT/WTO </a:t>
            </a:r>
            <a:r>
              <a:rPr lang="ja-JP" altLang="en-US" dirty="0"/>
              <a:t>は最恵国待遇と内国民待遇という無差別原則を基礎としている。</a:t>
            </a:r>
            <a:endParaRPr lang="en-US" altLang="ja-JP" dirty="0"/>
          </a:p>
          <a:p>
            <a:r>
              <a:rPr lang="en-US" altLang="ja-JP" dirty="0"/>
              <a:t>WTO </a:t>
            </a:r>
            <a:r>
              <a:rPr lang="ja-JP" altLang="en-US" dirty="0"/>
              <a:t>設立により，ルール違反に伴う通商紛争を解決に導くため紛争解決制度が強化，また、サービス貿易や知的財産権保護についてもルールが整備された。</a:t>
            </a:r>
            <a:endParaRPr lang="en-US" altLang="ja-JP" dirty="0"/>
          </a:p>
          <a:p>
            <a:endParaRPr lang="ja-JP" altLang="en-US" dirty="0"/>
          </a:p>
          <a:p>
            <a:r>
              <a:rPr lang="ja-JP" altLang="en-US" dirty="0"/>
              <a:t>　</a:t>
            </a:r>
            <a:r>
              <a:rPr lang="en-US" altLang="ja-JP" dirty="0"/>
              <a:t>GATT/WTO </a:t>
            </a:r>
            <a:r>
              <a:rPr lang="ja-JP" altLang="en-US" dirty="0"/>
              <a:t>は保護主義の抑制に大きな役割を果たしたが，他方で参加国の増加や課題の複雑化に伴い交渉は暗礁に乗り上げている。</a:t>
            </a:r>
          </a:p>
          <a:p>
            <a:pPr marL="0" indent="0">
              <a:buNone/>
            </a:pPr>
            <a:r>
              <a:rPr lang="en-US" altLang="ja-JP" dirty="0">
                <a:sym typeface="Wingdings" panose="05000000000000000000" pitchFamily="2" charset="2"/>
              </a:rPr>
              <a:t></a:t>
            </a:r>
            <a:r>
              <a:rPr lang="ja-JP" altLang="en-US" dirty="0"/>
              <a:t>これに呼応して，</a:t>
            </a:r>
            <a:r>
              <a:rPr lang="en-US" altLang="ja-JP" dirty="0"/>
              <a:t>2 </a:t>
            </a:r>
            <a:r>
              <a:rPr lang="ja-JP" altLang="en-US" dirty="0"/>
              <a:t>国間や地域でさらなる貿易自由化をめざす</a:t>
            </a:r>
            <a:r>
              <a:rPr lang="en-US" altLang="ja-JP" dirty="0"/>
              <a:t>RTA</a:t>
            </a:r>
            <a:r>
              <a:rPr lang="ja-JP" altLang="en-US" dirty="0"/>
              <a:t>が増加。</a:t>
            </a:r>
            <a:endParaRPr lang="en-US" altLang="ja-JP" dirty="0"/>
          </a:p>
          <a:p>
            <a:pPr marL="0" indent="0">
              <a:buNone/>
            </a:pPr>
            <a:r>
              <a:rPr lang="en-US" altLang="ja-JP" dirty="0">
                <a:sym typeface="Wingdings" panose="05000000000000000000" pitchFamily="2" charset="2"/>
              </a:rPr>
              <a:t></a:t>
            </a:r>
            <a:r>
              <a:rPr lang="ja-JP" altLang="en-US" dirty="0"/>
              <a:t>実際に重力方程式を用いた実証分析では</a:t>
            </a:r>
            <a:r>
              <a:rPr lang="en-US" altLang="ja-JP" dirty="0"/>
              <a:t>RTA </a:t>
            </a:r>
            <a:r>
              <a:rPr lang="ja-JP" altLang="en-US" dirty="0"/>
              <a:t>が貿易を増加させたことを示唆，一方で</a:t>
            </a:r>
            <a:r>
              <a:rPr lang="en-US" altLang="ja-JP" dirty="0"/>
              <a:t>RTA </a:t>
            </a:r>
            <a:r>
              <a:rPr lang="ja-JP" altLang="en-US" dirty="0"/>
              <a:t>締結が貿易転換効果のため国内に必ずしも経済厚生の改善をもたらさないこと，複雑な原産地規則により</a:t>
            </a:r>
            <a:r>
              <a:rPr lang="en-US" altLang="ja-JP" dirty="0"/>
              <a:t>RTA </a:t>
            </a:r>
            <a:r>
              <a:rPr lang="ja-JP" altLang="en-US" dirty="0"/>
              <a:t>利用率が低いことなど課題もある。</a:t>
            </a:r>
          </a:p>
        </p:txBody>
      </p:sp>
    </p:spTree>
    <p:extLst>
      <p:ext uri="{BB962C8B-B14F-4D97-AF65-F5344CB8AC3E}">
        <p14:creationId xmlns:p14="http://schemas.microsoft.com/office/powerpoint/2010/main" val="164714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AE3515-3A53-B500-D26F-62BC08E355CE}"/>
              </a:ext>
            </a:extLst>
          </p:cNvPr>
          <p:cNvSpPr>
            <a:spLocks noGrp="1"/>
          </p:cNvSpPr>
          <p:nvPr>
            <p:ph type="title"/>
          </p:nvPr>
        </p:nvSpPr>
        <p:spPr/>
        <p:txBody>
          <a:bodyPr/>
          <a:lstStyle/>
          <a:p>
            <a:r>
              <a:rPr kumimoji="1" lang="ja-JP" altLang="en-US" dirty="0"/>
              <a:t>本章の問い</a:t>
            </a:r>
          </a:p>
        </p:txBody>
      </p:sp>
      <p:sp>
        <p:nvSpPr>
          <p:cNvPr id="3" name="コンテンツ プレースホルダー 2">
            <a:extLst>
              <a:ext uri="{FF2B5EF4-FFF2-40B4-BE49-F238E27FC236}">
                <a16:creationId xmlns:a16="http://schemas.microsoft.com/office/drawing/2014/main" id="{146E70DF-3714-F5BB-F1A8-6B15943384A5}"/>
              </a:ext>
            </a:extLst>
          </p:cNvPr>
          <p:cNvSpPr>
            <a:spLocks noGrp="1"/>
          </p:cNvSpPr>
          <p:nvPr>
            <p:ph idx="1"/>
          </p:nvPr>
        </p:nvSpPr>
        <p:spPr/>
        <p:txBody>
          <a:bodyPr>
            <a:normAutofit/>
          </a:bodyPr>
          <a:lstStyle/>
          <a:p>
            <a:r>
              <a:rPr kumimoji="1" lang="ja-JP" altLang="en-US" dirty="0"/>
              <a:t>制度や法律は国によって異なる。国境をまたぐ貿易取引は制度や取引慣行が異なる国同士で行われるため，円滑な取引のためには共通のルールが必要である。</a:t>
            </a:r>
            <a:endParaRPr kumimoji="1" lang="en-US" altLang="ja-JP" dirty="0"/>
          </a:p>
          <a:p>
            <a:pPr marL="0" indent="0">
              <a:buNone/>
            </a:pPr>
            <a:r>
              <a:rPr lang="en-US" altLang="ja-JP" dirty="0">
                <a:sym typeface="Wingdings" panose="05000000000000000000" pitchFamily="2" charset="2"/>
              </a:rPr>
              <a:t></a:t>
            </a:r>
            <a:r>
              <a:rPr kumimoji="1" lang="ja-JP" altLang="en-US" dirty="0"/>
              <a:t>国際貿易に関するルールは</a:t>
            </a:r>
            <a:r>
              <a:rPr kumimoji="1" lang="ja-JP" altLang="en-US" dirty="0">
                <a:highlight>
                  <a:srgbClr val="FFFF00"/>
                </a:highlight>
              </a:rPr>
              <a:t>世界貿易機関（</a:t>
            </a:r>
            <a:r>
              <a:rPr kumimoji="1" lang="en-US" altLang="ja-JP" dirty="0">
                <a:highlight>
                  <a:srgbClr val="FFFF00"/>
                </a:highlight>
              </a:rPr>
              <a:t>WTO</a:t>
            </a:r>
            <a:r>
              <a:rPr kumimoji="1" lang="ja-JP" altLang="en-US" dirty="0">
                <a:highlight>
                  <a:srgbClr val="FFFF00"/>
                </a:highlight>
              </a:rPr>
              <a:t>）</a:t>
            </a:r>
            <a:r>
              <a:rPr kumimoji="1" lang="ja-JP" altLang="en-US" dirty="0"/>
              <a:t>で定められているが，どのようなルールを基礎としているのだろうか</a:t>
            </a:r>
            <a:r>
              <a:rPr kumimoji="1" lang="en-US" altLang="ja-JP" dirty="0"/>
              <a:t>?</a:t>
            </a:r>
          </a:p>
          <a:p>
            <a:pPr marL="0" indent="0">
              <a:buNone/>
            </a:pPr>
            <a:endParaRPr kumimoji="1" lang="en-US" altLang="ja-JP" dirty="0"/>
          </a:p>
          <a:p>
            <a:r>
              <a:rPr kumimoji="1" lang="ja-JP" altLang="en-US" dirty="0"/>
              <a:t>ルールがあっても破られることはある。</a:t>
            </a:r>
            <a:endParaRPr kumimoji="1" lang="en-US" altLang="ja-JP" dirty="0"/>
          </a:p>
          <a:p>
            <a:pPr marL="0" indent="0">
              <a:buNone/>
            </a:pPr>
            <a:r>
              <a:rPr lang="en-US" altLang="ja-JP" dirty="0">
                <a:sym typeface="Wingdings" panose="05000000000000000000" pitchFamily="2" charset="2"/>
              </a:rPr>
              <a:t></a:t>
            </a:r>
            <a:r>
              <a:rPr kumimoji="1" lang="ja-JP" altLang="en-US" dirty="0"/>
              <a:t>違反した国が現れた際にはどのように解決に導くのだろうか。</a:t>
            </a:r>
          </a:p>
        </p:txBody>
      </p:sp>
    </p:spTree>
    <p:extLst>
      <p:ext uri="{BB962C8B-B14F-4D97-AF65-F5344CB8AC3E}">
        <p14:creationId xmlns:p14="http://schemas.microsoft.com/office/powerpoint/2010/main" val="368347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C4F2C-BDDB-FAA7-B10D-029A52764A6B}"/>
              </a:ext>
            </a:extLst>
          </p:cNvPr>
          <p:cNvSpPr>
            <a:spLocks noGrp="1"/>
          </p:cNvSpPr>
          <p:nvPr>
            <p:ph type="title"/>
          </p:nvPr>
        </p:nvSpPr>
        <p:spPr>
          <a:xfrm>
            <a:off x="242888" y="-3969"/>
            <a:ext cx="10515600" cy="1325563"/>
          </a:xfrm>
        </p:spPr>
        <p:txBody>
          <a:bodyPr/>
          <a:lstStyle/>
          <a:p>
            <a:r>
              <a:rPr kumimoji="1" lang="ja-JP" altLang="en-US" dirty="0"/>
              <a:t>１　国際貿易ルール</a:t>
            </a:r>
          </a:p>
        </p:txBody>
      </p:sp>
      <p:sp>
        <p:nvSpPr>
          <p:cNvPr id="3" name="コンテンツ プレースホルダー 2">
            <a:extLst>
              <a:ext uri="{FF2B5EF4-FFF2-40B4-BE49-F238E27FC236}">
                <a16:creationId xmlns:a16="http://schemas.microsoft.com/office/drawing/2014/main" id="{C9578B5E-E9B2-BDC6-034D-10102B3AE298}"/>
              </a:ext>
            </a:extLst>
          </p:cNvPr>
          <p:cNvSpPr>
            <a:spLocks noGrp="1"/>
          </p:cNvSpPr>
          <p:nvPr>
            <p:ph sz="half" idx="1"/>
          </p:nvPr>
        </p:nvSpPr>
        <p:spPr>
          <a:xfrm>
            <a:off x="133350" y="1366838"/>
            <a:ext cx="5843589" cy="5057775"/>
          </a:xfrm>
        </p:spPr>
        <p:txBody>
          <a:bodyPr>
            <a:normAutofit fontScale="77500" lnSpcReduction="20000"/>
          </a:bodyPr>
          <a:lstStyle/>
          <a:p>
            <a:pPr marL="0" indent="0">
              <a:buNone/>
            </a:pPr>
            <a:r>
              <a:rPr kumimoji="1" lang="ja-JP" altLang="en-US" dirty="0"/>
              <a:t>＜</a:t>
            </a:r>
            <a:r>
              <a:rPr kumimoji="1" lang="en-US" altLang="ja-JP" b="1" dirty="0">
                <a:highlight>
                  <a:srgbClr val="FFFF00"/>
                </a:highlight>
              </a:rPr>
              <a:t>GATT/WTO</a:t>
            </a:r>
            <a:r>
              <a:rPr kumimoji="1" lang="ja-JP" altLang="en-US" dirty="0"/>
              <a:t>の基本原則＞</a:t>
            </a:r>
            <a:endParaRPr kumimoji="1" lang="en-US" altLang="ja-JP" dirty="0"/>
          </a:p>
          <a:p>
            <a:r>
              <a:rPr kumimoji="1" lang="ja-JP" altLang="en-US" dirty="0">
                <a:highlight>
                  <a:srgbClr val="00FFFF"/>
                </a:highlight>
              </a:rPr>
              <a:t>最恵国待遇（</a:t>
            </a:r>
            <a:r>
              <a:rPr kumimoji="1" lang="pt-BR" altLang="ja-JP" dirty="0">
                <a:highlight>
                  <a:srgbClr val="00FFFF"/>
                </a:highlight>
              </a:rPr>
              <a:t>Most Favored Nation </a:t>
            </a:r>
            <a:r>
              <a:rPr kumimoji="1" lang="pt-BR" altLang="ja-JP" dirty="0" err="1">
                <a:highlight>
                  <a:srgbClr val="00FFFF"/>
                </a:highlight>
              </a:rPr>
              <a:t>Treatment</a:t>
            </a:r>
            <a:r>
              <a:rPr kumimoji="1" lang="pt-BR" altLang="ja-JP" dirty="0">
                <a:highlight>
                  <a:srgbClr val="00FFFF"/>
                </a:highlight>
              </a:rPr>
              <a:t>, MFN</a:t>
            </a:r>
            <a:r>
              <a:rPr kumimoji="1" lang="ja-JP" altLang="pt-BR">
                <a:highlight>
                  <a:srgbClr val="00FFFF"/>
                </a:highlight>
              </a:rPr>
              <a:t>）</a:t>
            </a:r>
            <a:r>
              <a:rPr kumimoji="1" lang="ja-JP" altLang="en-US" dirty="0"/>
              <a:t>「国と国の間で差別してはならない」</a:t>
            </a:r>
            <a:endParaRPr kumimoji="1" lang="en-US" altLang="ja-JP" dirty="0"/>
          </a:p>
          <a:p>
            <a:r>
              <a:rPr kumimoji="1" lang="ja-JP" altLang="en-US" dirty="0"/>
              <a:t>英仏の旧植民地や発展途上国、特定の国家間での</a:t>
            </a:r>
            <a:r>
              <a:rPr kumimoji="1" lang="ja-JP" altLang="en-US" b="1" dirty="0"/>
              <a:t>地域貿易協定</a:t>
            </a:r>
            <a:r>
              <a:rPr kumimoji="1" lang="ja-JP" altLang="en-US" dirty="0"/>
              <a:t>の締結国に対しては例外的に他の国よりも有利な待遇を適用可能</a:t>
            </a:r>
            <a:endParaRPr kumimoji="1" lang="en-US" altLang="ja-JP" dirty="0"/>
          </a:p>
          <a:p>
            <a:endParaRPr kumimoji="1" lang="en-US" altLang="ja-JP" dirty="0"/>
          </a:p>
          <a:p>
            <a:r>
              <a:rPr kumimoji="1" lang="ja-JP" altLang="en-US" dirty="0">
                <a:highlight>
                  <a:srgbClr val="00FFFF"/>
                </a:highlight>
              </a:rPr>
              <a:t>内国民待遇（</a:t>
            </a:r>
            <a:r>
              <a:rPr kumimoji="1" lang="pt-BR" altLang="ja-JP" dirty="0">
                <a:highlight>
                  <a:srgbClr val="00FFFF"/>
                </a:highlight>
              </a:rPr>
              <a:t>National Treatment</a:t>
            </a:r>
            <a:r>
              <a:rPr kumimoji="1" lang="ja-JP" altLang="pt-BR" dirty="0">
                <a:highlight>
                  <a:srgbClr val="00FFFF"/>
                </a:highlight>
              </a:rPr>
              <a:t>）</a:t>
            </a:r>
            <a:endParaRPr kumimoji="1" lang="en-US" altLang="ja-JP" dirty="0">
              <a:highlight>
                <a:srgbClr val="00FFFF"/>
              </a:highlight>
            </a:endParaRPr>
          </a:p>
          <a:p>
            <a:pPr marL="0" indent="0">
              <a:buNone/>
            </a:pPr>
            <a:r>
              <a:rPr kumimoji="1" lang="ja-JP" altLang="en-US" dirty="0"/>
              <a:t>「国内で自国と外国との間で差別しない」例外として国内生産者に対する補助金は、輸出補助金を除いて認められている</a:t>
            </a:r>
          </a:p>
        </p:txBody>
      </p:sp>
      <p:sp>
        <p:nvSpPr>
          <p:cNvPr id="4" name="コンテンツ プレースホルダー 3">
            <a:extLst>
              <a:ext uri="{FF2B5EF4-FFF2-40B4-BE49-F238E27FC236}">
                <a16:creationId xmlns:a16="http://schemas.microsoft.com/office/drawing/2014/main" id="{3CCEDC10-E2DA-D9F9-9C9C-3EE134AAC45B}"/>
              </a:ext>
            </a:extLst>
          </p:cNvPr>
          <p:cNvSpPr>
            <a:spLocks noGrp="1"/>
          </p:cNvSpPr>
          <p:nvPr>
            <p:ph sz="half" idx="2"/>
          </p:nvPr>
        </p:nvSpPr>
        <p:spPr>
          <a:xfrm>
            <a:off x="5905500" y="219075"/>
            <a:ext cx="6153150" cy="6410325"/>
          </a:xfrm>
        </p:spPr>
        <p:txBody>
          <a:bodyPr>
            <a:normAutofit fontScale="77500" lnSpcReduction="20000"/>
          </a:bodyPr>
          <a:lstStyle/>
          <a:p>
            <a:pPr marL="0" indent="0">
              <a:buNone/>
            </a:pPr>
            <a:r>
              <a:rPr lang="ja-JP" altLang="en-US" dirty="0"/>
              <a:t>＜紛争解決制度＞</a:t>
            </a:r>
            <a:endParaRPr lang="en-US" altLang="ja-JP" dirty="0"/>
          </a:p>
          <a:p>
            <a:r>
              <a:rPr lang="ja-JP" altLang="en-US" dirty="0"/>
              <a:t>国家間の通商紛争を解決に導く裁判所としての機能</a:t>
            </a:r>
            <a:endParaRPr lang="en-US" altLang="ja-JP" dirty="0"/>
          </a:p>
          <a:p>
            <a:r>
              <a:rPr lang="ja-JP" altLang="en-US" dirty="0"/>
              <a:t>損害を受けた国が違反国を提訴した場合、</a:t>
            </a:r>
            <a:r>
              <a:rPr lang="ja-JP" altLang="en-US" dirty="0">
                <a:highlight>
                  <a:srgbClr val="00FFFF"/>
                </a:highlight>
              </a:rPr>
              <a:t>パネルと呼ばれる小委員会</a:t>
            </a:r>
            <a:r>
              <a:rPr lang="ja-JP" altLang="en-US" dirty="0"/>
              <a:t>が</a:t>
            </a:r>
            <a:r>
              <a:rPr lang="en-US" altLang="ja-JP" dirty="0"/>
              <a:t>WTO</a:t>
            </a:r>
            <a:r>
              <a:rPr lang="ja-JP" altLang="en-US" dirty="0"/>
              <a:t>に設置され、違反が認められれば被提訴国に対し是正勧告</a:t>
            </a:r>
            <a:endParaRPr lang="en-US" altLang="ja-JP" dirty="0"/>
          </a:p>
          <a:p>
            <a:r>
              <a:rPr lang="ja-JP" altLang="en-US" dirty="0"/>
              <a:t>改善が図られない場合には提訴国は対抗措置とれる</a:t>
            </a:r>
            <a:endParaRPr lang="en-US" altLang="ja-JP" dirty="0"/>
          </a:p>
          <a:p>
            <a:r>
              <a:rPr lang="ja-JP" altLang="en-US" dirty="0"/>
              <a:t>勧告または裁定に不満を持つ場合には</a:t>
            </a:r>
            <a:r>
              <a:rPr lang="ja-JP" altLang="en-US" dirty="0">
                <a:highlight>
                  <a:srgbClr val="00FFFF"/>
                </a:highlight>
              </a:rPr>
              <a:t>上級委員会</a:t>
            </a:r>
            <a:r>
              <a:rPr lang="ja-JP" altLang="en-US" dirty="0"/>
              <a:t>にさらに上訴を申し立てることが可能</a:t>
            </a:r>
            <a:r>
              <a:rPr lang="en-US" altLang="ja-JP" dirty="0">
                <a:sym typeface="Wingdings" panose="05000000000000000000" pitchFamily="2" charset="2"/>
              </a:rPr>
              <a:t></a:t>
            </a:r>
            <a:r>
              <a:rPr lang="ja-JP" altLang="en-US" dirty="0"/>
              <a:t>いわゆる二審制</a:t>
            </a:r>
            <a:endParaRPr lang="en-US" altLang="ja-JP" dirty="0"/>
          </a:p>
          <a:p>
            <a:r>
              <a:rPr lang="ja-JP" altLang="en-US" dirty="0"/>
              <a:t>ネガティブコンセンサス方式</a:t>
            </a:r>
            <a:r>
              <a:rPr lang="en-US" altLang="ja-JP" dirty="0"/>
              <a:t>(</a:t>
            </a:r>
            <a:r>
              <a:rPr lang="ja-JP" altLang="en-US" dirty="0"/>
              <a:t>すべての加盟国が反対しない限りその決定が採択される</a:t>
            </a:r>
            <a:r>
              <a:rPr lang="en-US" altLang="ja-JP" dirty="0"/>
              <a:t>)</a:t>
            </a:r>
          </a:p>
          <a:p>
            <a:r>
              <a:rPr lang="ja-JP" altLang="en-US" dirty="0"/>
              <a:t>クロス・リタリエーション措置（提訴国は争っている内容以外のその他の分野で対抗措置を執れる）</a:t>
            </a:r>
            <a:endParaRPr lang="en-US" altLang="ja-JP" dirty="0"/>
          </a:p>
          <a:p>
            <a:r>
              <a:rPr lang="en-US" altLang="ja-JP" dirty="0"/>
              <a:t>1995</a:t>
            </a:r>
            <a:r>
              <a:rPr lang="ja-JP" altLang="en-US" dirty="0"/>
              <a:t>年の</a:t>
            </a:r>
            <a:r>
              <a:rPr lang="en-US" altLang="ja-JP" dirty="0"/>
              <a:t>WTO</a:t>
            </a:r>
            <a:r>
              <a:rPr lang="ja-JP" altLang="en-US" dirty="0"/>
              <a:t>発足から</a:t>
            </a:r>
            <a:r>
              <a:rPr lang="en-US" altLang="ja-JP" dirty="0"/>
              <a:t>2021</a:t>
            </a:r>
            <a:r>
              <a:rPr lang="ja-JP" altLang="en-US" dirty="0"/>
              <a:t>年末まで</a:t>
            </a:r>
            <a:r>
              <a:rPr lang="en-US" altLang="ja-JP" dirty="0"/>
              <a:t>600</a:t>
            </a:r>
            <a:r>
              <a:rPr lang="ja-JP" altLang="en-US" dirty="0"/>
              <a:t>件余りの事案について審理要求</a:t>
            </a:r>
            <a:endParaRPr lang="en-US" altLang="ja-JP" dirty="0"/>
          </a:p>
          <a:p>
            <a:r>
              <a:rPr lang="ja-JP" altLang="en-US" dirty="0"/>
              <a:t>上級委員会の機能不全：紛争解決制度には近年特に米国から不満が示され、</a:t>
            </a:r>
            <a:r>
              <a:rPr lang="ja-JP" altLang="en-US" u="sng" dirty="0"/>
              <a:t>委員が補充されず</a:t>
            </a:r>
            <a:r>
              <a:rPr lang="en-US" altLang="ja-JP" u="sng" dirty="0"/>
              <a:t>2019</a:t>
            </a:r>
            <a:r>
              <a:rPr lang="ja-JP" altLang="en-US" u="sng" dirty="0"/>
              <a:t>年</a:t>
            </a:r>
            <a:r>
              <a:rPr lang="en-US" altLang="ja-JP" u="sng" dirty="0"/>
              <a:t>12</a:t>
            </a:r>
            <a:r>
              <a:rPr lang="ja-JP" altLang="en-US" u="sng" dirty="0"/>
              <a:t>月から機能不全の状態</a:t>
            </a:r>
          </a:p>
        </p:txBody>
      </p:sp>
    </p:spTree>
    <p:extLst>
      <p:ext uri="{BB962C8B-B14F-4D97-AF65-F5344CB8AC3E}">
        <p14:creationId xmlns:p14="http://schemas.microsoft.com/office/powerpoint/2010/main" val="140192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8A459-4449-3D80-EC06-5E1DFD3E6796}"/>
              </a:ext>
            </a:extLst>
          </p:cNvPr>
          <p:cNvSpPr>
            <a:spLocks noGrp="1"/>
          </p:cNvSpPr>
          <p:nvPr>
            <p:ph type="title"/>
          </p:nvPr>
        </p:nvSpPr>
        <p:spPr>
          <a:xfrm>
            <a:off x="838200" y="-149225"/>
            <a:ext cx="10515600" cy="1325563"/>
          </a:xfrm>
        </p:spPr>
        <p:txBody>
          <a:bodyPr/>
          <a:lstStyle/>
          <a:p>
            <a:r>
              <a:rPr lang="ja-JP" altLang="ja-JP" sz="4400" kern="100" dirty="0">
                <a:effectLst/>
                <a:highlight>
                  <a:srgbClr val="00FFFF"/>
                </a:highlight>
                <a:latin typeface="+mn-lt"/>
                <a:ea typeface="ＭＳ 明朝" panose="02020609040205080304" pitchFamily="17" charset="-128"/>
                <a:cs typeface="Times New Roman" panose="02020603050405020304" pitchFamily="18" charset="0"/>
              </a:rPr>
              <a:t>貿易救済措置</a:t>
            </a:r>
            <a:endParaRPr kumimoji="1" lang="ja-JP" altLang="en-US" dirty="0">
              <a:highlight>
                <a:srgbClr val="00FFFF"/>
              </a:highlight>
              <a:latin typeface="+mn-lt"/>
            </a:endParaRPr>
          </a:p>
        </p:txBody>
      </p:sp>
      <p:sp>
        <p:nvSpPr>
          <p:cNvPr id="3" name="コンテンツ プレースホルダー 2">
            <a:extLst>
              <a:ext uri="{FF2B5EF4-FFF2-40B4-BE49-F238E27FC236}">
                <a16:creationId xmlns:a16="http://schemas.microsoft.com/office/drawing/2014/main" id="{D158AD2A-1CB4-ECD3-91E1-9F034E455D82}"/>
              </a:ext>
            </a:extLst>
          </p:cNvPr>
          <p:cNvSpPr>
            <a:spLocks noGrp="1"/>
          </p:cNvSpPr>
          <p:nvPr>
            <p:ph sz="half" idx="1"/>
          </p:nvPr>
        </p:nvSpPr>
        <p:spPr>
          <a:xfrm>
            <a:off x="233363" y="904874"/>
            <a:ext cx="5862637" cy="5591175"/>
          </a:xfrm>
        </p:spPr>
        <p:txBody>
          <a:bodyPr>
            <a:normAutofit fontScale="92500" lnSpcReduction="10000"/>
          </a:bodyPr>
          <a:lstStyle/>
          <a:p>
            <a:pPr algn="just"/>
            <a:r>
              <a:rPr lang="ja-JP"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セーフガード（</a:t>
            </a:r>
            <a:r>
              <a:rPr lang="en-US"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SG</a:t>
            </a:r>
            <a:r>
              <a:rPr lang="ja-JP"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）措置</a:t>
            </a:r>
            <a:r>
              <a:rPr lang="ja-JP" altLang="en-US" sz="24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輸入が急増した際に、国内の生産者が重大な損害を受けている場合に関税の賦課又は輸入数量制限を行う措置</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アンチダンピング関税（</a:t>
            </a:r>
            <a:r>
              <a:rPr lang="en-US"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AD</a:t>
            </a:r>
            <a:r>
              <a:rPr lang="ja-JP"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）措置</a:t>
            </a:r>
            <a:r>
              <a:rPr lang="ja-JP" altLang="en-US" sz="24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輸入品のダンピング（不当廉売）によって国内の生産者が損害を受けている場合に、当該輸入品に対して特別に関税を賦課する措置</a:t>
            </a:r>
            <a:endParaRPr lang="en-US" altLang="ja-JP" sz="2400" b="1"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補助金相殺関税措置（</a:t>
            </a:r>
            <a:r>
              <a:rPr lang="en-US"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SCM</a:t>
            </a:r>
            <a:r>
              <a:rPr lang="ja-JP" altLang="ja-JP" sz="2400"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政府補助金を受けて生産された輸出品によって、輸入国の国内生産者が損害を受けている場合、相手国政府による補助金の効果を相殺するような特別な関税を賦課する措置</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世界の発動件数の推移を</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WTO</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が発足した</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1995</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年からまとめたもの</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0" algn="just">
              <a:buNone/>
            </a:pP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圧倒的に</a:t>
            </a:r>
            <a:r>
              <a:rPr lang="ja-JP" altLang="ja-JP" sz="24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アンチダンピング関税（</a:t>
            </a:r>
            <a:r>
              <a:rPr lang="en-US" altLang="ja-JP" sz="24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AD</a:t>
            </a:r>
            <a:r>
              <a:rPr lang="ja-JP" altLang="ja-JP" sz="24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措置が多い</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sz="6000" dirty="0"/>
          </a:p>
        </p:txBody>
      </p:sp>
      <p:pic>
        <p:nvPicPr>
          <p:cNvPr id="5" name="コンテンツ プレースホルダー 4">
            <a:extLst>
              <a:ext uri="{FF2B5EF4-FFF2-40B4-BE49-F238E27FC236}">
                <a16:creationId xmlns:a16="http://schemas.microsoft.com/office/drawing/2014/main" id="{6294EFC7-5109-B61D-641F-0B1CB4576530}"/>
              </a:ext>
            </a:extLst>
          </p:cNvPr>
          <p:cNvPicPr>
            <a:picLocks noGrp="1" noChangeAspect="1"/>
          </p:cNvPicPr>
          <p:nvPr>
            <p:ph sz="half" idx="2"/>
          </p:nvPr>
        </p:nvPicPr>
        <p:blipFill>
          <a:blip r:embed="rId3"/>
          <a:stretch>
            <a:fillRect/>
          </a:stretch>
        </p:blipFill>
        <p:spPr>
          <a:xfrm>
            <a:off x="6096000" y="904874"/>
            <a:ext cx="5984419" cy="3999013"/>
          </a:xfrm>
          <a:prstGeom prst="rect">
            <a:avLst/>
          </a:prstGeom>
        </p:spPr>
      </p:pic>
    </p:spTree>
    <p:extLst>
      <p:ext uri="{BB962C8B-B14F-4D97-AF65-F5344CB8AC3E}">
        <p14:creationId xmlns:p14="http://schemas.microsoft.com/office/powerpoint/2010/main" val="319805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D1BFB87-AD4B-A6C5-ACA4-0EAB0C6DB31A}"/>
              </a:ext>
            </a:extLst>
          </p:cNvPr>
          <p:cNvSpPr>
            <a:spLocks noGrp="1"/>
          </p:cNvSpPr>
          <p:nvPr>
            <p:ph type="title"/>
          </p:nvPr>
        </p:nvSpPr>
        <p:spPr>
          <a:xfrm>
            <a:off x="1028444" y="0"/>
            <a:ext cx="10515600" cy="1325563"/>
          </a:xfrm>
        </p:spPr>
        <p:txBody>
          <a:bodyPr/>
          <a:lstStyle/>
          <a:p>
            <a:r>
              <a:rPr lang="ja-JP" altLang="ja-JP" sz="4400" kern="100" dirty="0">
                <a:effectLst/>
                <a:latin typeface="+mn-lt"/>
                <a:ea typeface="ＭＳ 明朝" panose="02020609040205080304" pitchFamily="17" charset="-128"/>
                <a:cs typeface="Times New Roman" panose="02020603050405020304" pitchFamily="18" charset="0"/>
              </a:rPr>
              <a:t>貿易救済措置</a:t>
            </a:r>
            <a:endParaRPr lang="ja-JP" altLang="en-US" dirty="0"/>
          </a:p>
        </p:txBody>
      </p:sp>
      <p:sp>
        <p:nvSpPr>
          <p:cNvPr id="6" name="コンテンツ プレースホルダー 5">
            <a:extLst>
              <a:ext uri="{FF2B5EF4-FFF2-40B4-BE49-F238E27FC236}">
                <a16:creationId xmlns:a16="http://schemas.microsoft.com/office/drawing/2014/main" id="{AC1B138F-54E2-AACB-417A-1E33EF5EA829}"/>
              </a:ext>
            </a:extLst>
          </p:cNvPr>
          <p:cNvSpPr>
            <a:spLocks noGrp="1"/>
          </p:cNvSpPr>
          <p:nvPr>
            <p:ph idx="1"/>
          </p:nvPr>
        </p:nvSpPr>
        <p:spPr>
          <a:xfrm>
            <a:off x="466405" y="1208972"/>
            <a:ext cx="11169693" cy="5510948"/>
          </a:xfrm>
        </p:spPr>
        <p:txBody>
          <a:bodyPr>
            <a:normAutofit fontScale="850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ダンピングが問題になる背景には、廉価で販売することによって競合他社を排除し、</a:t>
            </a:r>
            <a:r>
              <a:rPr lang="ja-JP" altLang="ja-JP" sz="28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市場の寡占化・独占化</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につながり、将来的に消費者の損失につながる恐れがあるため</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WTO</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では</a:t>
            </a: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AD</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措置の発動要件</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a:tabLst/>
              <a:defRPr/>
            </a:pPr>
            <a:r>
              <a:rPr lang="ja-JP" altLang="ja-JP" sz="2800" u="sng" kern="100" dirty="0">
                <a:effectLst/>
                <a:latin typeface="Century" panose="02040604050505020304" pitchFamily="18" charset="0"/>
                <a:ea typeface="ＭＳ 明朝" panose="02020609040205080304" pitchFamily="17" charset="-128"/>
                <a:cs typeface="Times New Roman" panose="02020603050405020304" pitchFamily="18" charset="0"/>
              </a:rPr>
              <a:t>正当な価格よりも低い価格</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で輸出されていること</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a:tabLst/>
              <a:defRPr/>
            </a:pP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国内企業がダンピングによって</a:t>
            </a:r>
            <a:r>
              <a:rPr lang="ja-JP" altLang="ja-JP" sz="2800" u="sng" kern="100" dirty="0">
                <a:effectLst/>
                <a:latin typeface="Century" panose="02040604050505020304" pitchFamily="18" charset="0"/>
                <a:ea typeface="ＭＳ 明朝" panose="02020609040205080304" pitchFamily="17" charset="-128"/>
                <a:cs typeface="Times New Roman" panose="02020603050405020304" pitchFamily="18" charset="0"/>
              </a:rPr>
              <a:t>損害を被っている</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こと</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a:tabLst/>
              <a:defRPr/>
            </a:pP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ダンピングと国内企業の損害に</a:t>
            </a:r>
            <a:r>
              <a:rPr lang="ja-JP" altLang="ja-JP" sz="2800" u="sng" kern="100" dirty="0">
                <a:effectLst/>
                <a:latin typeface="Century" panose="02040604050505020304" pitchFamily="18" charset="0"/>
                <a:ea typeface="ＭＳ 明朝" panose="02020609040205080304" pitchFamily="17" charset="-128"/>
                <a:cs typeface="Times New Roman" panose="02020603050405020304" pitchFamily="18" charset="0"/>
              </a:rPr>
              <a:t>因果関係が認められる</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こ</a:t>
            </a:r>
            <a:r>
              <a:rPr lang="ja-JP" altLang="en-US" sz="2800" kern="100" dirty="0">
                <a:effectLst/>
                <a:latin typeface="Century" panose="02040604050505020304" pitchFamily="18" charset="0"/>
                <a:ea typeface="ＭＳ 明朝" panose="02020609040205080304" pitchFamily="17" charset="-128"/>
                <a:cs typeface="Times New Roman" panose="02020603050405020304" pitchFamily="18" charset="0"/>
              </a:rPr>
              <a:t>と</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mj-ea"/>
              <a:buAutoNum type="circleNumDbPlain"/>
              <a:tabLst/>
              <a:defRPr/>
            </a:pP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これらに該当する場合に輸入国政府は対象製品に対して、輸出国の販売価格と輸出価格の差（ダンピング・マージンと呼ぶ）を埋めるような関税を上乗せが可能</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AD</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措置の貿易への影響に関する研究</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多くの研究が</a:t>
            </a:r>
            <a:r>
              <a:rPr lang="en-US" altLang="ja-JP" sz="2800" b="1" u="sng" kern="100" dirty="0">
                <a:effectLst/>
                <a:latin typeface="Century" panose="02040604050505020304" pitchFamily="18" charset="0"/>
                <a:ea typeface="ＭＳ 明朝" panose="02020609040205080304" pitchFamily="17" charset="-128"/>
                <a:cs typeface="Times New Roman" panose="02020603050405020304" pitchFamily="18" charset="0"/>
              </a:rPr>
              <a:t>AD</a:t>
            </a:r>
            <a:r>
              <a:rPr lang="ja-JP" altLang="ja-JP" sz="2800" b="1" u="sng" kern="100" dirty="0">
                <a:effectLst/>
                <a:latin typeface="Century" panose="02040604050505020304" pitchFamily="18" charset="0"/>
                <a:ea typeface="ＭＳ 明朝" panose="02020609040205080304" pitchFamily="17" charset="-128"/>
                <a:cs typeface="Times New Roman" panose="02020603050405020304" pitchFamily="18" charset="0"/>
              </a:rPr>
              <a:t>措置によって対象製品の輸入を顕著に減らす効果</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を実証的に明らかにしている（たとえば</a:t>
            </a:r>
            <a:r>
              <a:rPr lang="en-US" altLang="ja-JP" sz="2800" kern="100" dirty="0" err="1">
                <a:effectLst/>
                <a:latin typeface="Century" panose="02040604050505020304" pitchFamily="18" charset="0"/>
                <a:ea typeface="ＭＳ 明朝" panose="02020609040205080304" pitchFamily="17" charset="-128"/>
                <a:cs typeface="Times New Roman" panose="02020603050405020304" pitchFamily="18" charset="0"/>
              </a:rPr>
              <a:t>Felbermayr</a:t>
            </a: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 &amp; </a:t>
            </a:r>
            <a:r>
              <a:rPr lang="en-US" altLang="ja-JP" sz="2800" kern="100" dirty="0" err="1">
                <a:effectLst/>
                <a:latin typeface="Century" panose="02040604050505020304" pitchFamily="18" charset="0"/>
                <a:ea typeface="ＭＳ 明朝" panose="02020609040205080304" pitchFamily="17" charset="-128"/>
                <a:cs typeface="Times New Roman" panose="02020603050405020304" pitchFamily="18" charset="0"/>
              </a:rPr>
              <a:t>Sandkamp</a:t>
            </a: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 2020</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など）。</a:t>
            </a:r>
            <a:endPar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AD</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措置を課された輸出側は、代わりに第３国に輸出を振り向けるという貿易屈折（</a:t>
            </a:r>
            <a:r>
              <a:rPr lang="en-US"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Trade deflection</a:t>
            </a:r>
            <a:r>
              <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rPr>
              <a:t>）が引き起こされる。</a:t>
            </a:r>
          </a:p>
          <a:p>
            <a:endParaRPr lang="ja-JP" altLang="en-US" dirty="0"/>
          </a:p>
        </p:txBody>
      </p:sp>
    </p:spTree>
    <p:extLst>
      <p:ext uri="{BB962C8B-B14F-4D97-AF65-F5344CB8AC3E}">
        <p14:creationId xmlns:p14="http://schemas.microsoft.com/office/powerpoint/2010/main" val="98221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89643-4401-FC71-B208-5462A743484A}"/>
              </a:ext>
            </a:extLst>
          </p:cNvPr>
          <p:cNvSpPr>
            <a:spLocks noGrp="1"/>
          </p:cNvSpPr>
          <p:nvPr>
            <p:ph type="title"/>
          </p:nvPr>
        </p:nvSpPr>
        <p:spPr/>
        <p:txBody>
          <a:bodyPr/>
          <a:lstStyle/>
          <a:p>
            <a:r>
              <a:rPr kumimoji="1" lang="ja-JP" altLang="en-US" dirty="0"/>
              <a:t>サービス貿易のルール</a:t>
            </a:r>
          </a:p>
        </p:txBody>
      </p:sp>
      <p:sp>
        <p:nvSpPr>
          <p:cNvPr id="3" name="コンテンツ プレースホルダー 2">
            <a:extLst>
              <a:ext uri="{FF2B5EF4-FFF2-40B4-BE49-F238E27FC236}">
                <a16:creationId xmlns:a16="http://schemas.microsoft.com/office/drawing/2014/main" id="{4A782644-EA81-29C2-8795-9A0E55879470}"/>
              </a:ext>
            </a:extLst>
          </p:cNvPr>
          <p:cNvSpPr>
            <a:spLocks noGrp="1"/>
          </p:cNvSpPr>
          <p:nvPr>
            <p:ph idx="1"/>
          </p:nvPr>
        </p:nvSpPr>
        <p:spPr>
          <a:xfrm>
            <a:off x="838200" y="1620145"/>
            <a:ext cx="10515600" cy="4556818"/>
          </a:xfrm>
        </p:spPr>
        <p:txBody>
          <a:bodyPr>
            <a:normAutofit fontScale="92500" lnSpcReduction="20000"/>
          </a:bodyPr>
          <a:lstStyle/>
          <a:p>
            <a:pPr algn="just"/>
            <a:r>
              <a:rPr lang="ja-JP" altLang="en-US" kern="10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a:effectLst/>
                <a:latin typeface="Century" panose="02040604050505020304" pitchFamily="18" charset="0"/>
                <a:ea typeface="ＭＳ 明朝" panose="02020609040205080304" pitchFamily="17" charset="-128"/>
                <a:cs typeface="Times New Roman" panose="02020603050405020304" pitchFamily="18" charset="0"/>
              </a:rPr>
              <a:t>サービス</a:t>
            </a: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貿易に関する一般協定（</a:t>
            </a: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GAT</a:t>
            </a:r>
            <a:r>
              <a:rPr lang="en-US" altLang="ja-JP" b="1"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S</a:t>
            </a: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モノの貿易と同様に</a:t>
            </a:r>
            <a:r>
              <a:rPr lang="ja-JP" altLang="ja-JP" b="1" kern="1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最恵国待遇と内国民待遇という無差別原則</a:t>
            </a: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の遵守を加盟国に求め、加盟国は約束した範囲で外国からのサービスが自国市場にアクセスする際に次の</a:t>
            </a:r>
            <a:r>
              <a:rPr lang="en-US" altLang="ja-JP"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つの制限をしてはならない。</a:t>
            </a:r>
          </a:p>
          <a:p>
            <a:pPr marL="342900" lvl="0" indent="-342900" algn="just">
              <a:buFont typeface="+mj-lt"/>
              <a:buAutoNum type="arabicPeriod"/>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サービス提供者の数の制限</a:t>
            </a:r>
          </a:p>
          <a:p>
            <a:pPr marL="342900" lvl="0" indent="-342900" algn="just">
              <a:buFont typeface="+mj-lt"/>
              <a:buAutoNum type="arabicPeriod"/>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サービスの取引総額又は取引資産の制限</a:t>
            </a:r>
          </a:p>
          <a:p>
            <a:pPr marL="342900" lvl="0" indent="-342900" algn="just">
              <a:buFont typeface="+mj-lt"/>
              <a:buAutoNum type="arabicPeriod"/>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サービスの事業の総数又は指定された数量単位によって表示されたサービスの総産出量の制限</a:t>
            </a:r>
          </a:p>
          <a:p>
            <a:pPr marL="342900" lvl="0" indent="-342900" algn="just">
              <a:buFont typeface="+mj-lt"/>
              <a:buAutoNum type="arabicPeriod"/>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サービス提供に必要であり、かつサービス提供に直接関係する自然人の総数の制限</a:t>
            </a:r>
          </a:p>
          <a:p>
            <a:pPr marL="342900" lvl="0" indent="-342900" algn="just">
              <a:buFont typeface="+mj-lt"/>
              <a:buAutoNum type="arabicPeriod"/>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サービスを提供する事業体の形態の制限</a:t>
            </a:r>
          </a:p>
          <a:p>
            <a:pPr marL="342900" lvl="0" indent="-342900" algn="just">
              <a:buFont typeface="+mj-lt"/>
              <a:buAutoNum type="arabicPeriod"/>
            </a:pPr>
            <a:r>
              <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rPr>
              <a:t>外国資本の参加の制限</a:t>
            </a:r>
          </a:p>
          <a:p>
            <a:endParaRPr kumimoji="1" lang="ja-JP" altLang="en-US" sz="5400" dirty="0"/>
          </a:p>
        </p:txBody>
      </p:sp>
    </p:spTree>
    <p:extLst>
      <p:ext uri="{BB962C8B-B14F-4D97-AF65-F5344CB8AC3E}">
        <p14:creationId xmlns:p14="http://schemas.microsoft.com/office/powerpoint/2010/main" val="274196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EC901B8F-92EA-8D88-52BF-5444C59CBAD6}"/>
              </a:ext>
            </a:extLst>
          </p:cNvPr>
          <p:cNvPicPr>
            <a:picLocks noGrp="1" noChangeAspect="1"/>
          </p:cNvPicPr>
          <p:nvPr>
            <p:ph sz="half" idx="2"/>
          </p:nvPr>
        </p:nvPicPr>
        <p:blipFill>
          <a:blip r:embed="rId2"/>
          <a:stretch>
            <a:fillRect/>
          </a:stretch>
        </p:blipFill>
        <p:spPr>
          <a:xfrm>
            <a:off x="6500818" y="1218400"/>
            <a:ext cx="4960158" cy="5829846"/>
          </a:xfrm>
          <a:prstGeom prst="rect">
            <a:avLst/>
          </a:prstGeom>
        </p:spPr>
      </p:pic>
      <p:sp>
        <p:nvSpPr>
          <p:cNvPr id="2" name="タイトル 1">
            <a:extLst>
              <a:ext uri="{FF2B5EF4-FFF2-40B4-BE49-F238E27FC236}">
                <a16:creationId xmlns:a16="http://schemas.microsoft.com/office/drawing/2014/main" id="{9FEB4E04-6DCC-98F2-6727-5094EE09610E}"/>
              </a:ext>
            </a:extLst>
          </p:cNvPr>
          <p:cNvSpPr>
            <a:spLocks noGrp="1"/>
          </p:cNvSpPr>
          <p:nvPr>
            <p:ph type="title"/>
          </p:nvPr>
        </p:nvSpPr>
        <p:spPr>
          <a:xfrm>
            <a:off x="629034" y="18255"/>
            <a:ext cx="11086335" cy="1325563"/>
          </a:xfrm>
        </p:spPr>
        <p:txBody>
          <a:bodyPr/>
          <a:lstStyle/>
          <a:p>
            <a:r>
              <a:rPr kumimoji="1" lang="pt-BR" altLang="ja-JP" dirty="0"/>
              <a:t>OECD</a:t>
            </a:r>
            <a:r>
              <a:rPr kumimoji="1" lang="ja-JP" altLang="en-US" dirty="0"/>
              <a:t>の</a:t>
            </a:r>
            <a:r>
              <a:rPr kumimoji="1" lang="ja-JP" altLang="en-US" dirty="0">
                <a:highlight>
                  <a:srgbClr val="00FFFF"/>
                </a:highlight>
              </a:rPr>
              <a:t>サービス貿易制限指数</a:t>
            </a:r>
            <a:r>
              <a:rPr kumimoji="1" lang="ja-JP" altLang="en-US" dirty="0"/>
              <a:t>（</a:t>
            </a:r>
            <a:r>
              <a:rPr kumimoji="1" lang="pt-BR" altLang="ja-JP" dirty="0"/>
              <a:t>Services Trade Restrictiveness Index: STRI</a:t>
            </a:r>
            <a:r>
              <a:rPr kumimoji="1" lang="ja-JP" altLang="pt-BR" dirty="0"/>
              <a:t>）</a:t>
            </a:r>
            <a:endParaRPr kumimoji="1" lang="ja-JP" altLang="en-US" dirty="0"/>
          </a:p>
        </p:txBody>
      </p:sp>
      <p:sp>
        <p:nvSpPr>
          <p:cNvPr id="4" name="コンテンツ プレースホルダー 3">
            <a:extLst>
              <a:ext uri="{FF2B5EF4-FFF2-40B4-BE49-F238E27FC236}">
                <a16:creationId xmlns:a16="http://schemas.microsoft.com/office/drawing/2014/main" id="{EEB4B7C9-D273-B1A5-307A-91A55474CD6C}"/>
              </a:ext>
            </a:extLst>
          </p:cNvPr>
          <p:cNvSpPr>
            <a:spLocks noGrp="1"/>
          </p:cNvSpPr>
          <p:nvPr>
            <p:ph sz="half" idx="1"/>
          </p:nvPr>
        </p:nvSpPr>
        <p:spPr>
          <a:xfrm>
            <a:off x="227066" y="1343818"/>
            <a:ext cx="6308746" cy="5167446"/>
          </a:xfrm>
        </p:spPr>
        <p:txBody>
          <a:bodyPr/>
          <a:lstStyle/>
          <a:p>
            <a:r>
              <a:rPr lang="ja-JP" altLang="en-US" dirty="0"/>
              <a:t>サービス業</a:t>
            </a:r>
            <a:r>
              <a:rPr lang="en-US" altLang="ja-JP" dirty="0"/>
              <a:t>22</a:t>
            </a:r>
            <a:r>
              <a:rPr lang="ja-JP" altLang="en-US" dirty="0"/>
              <a:t>セクターについて、外資の受入や人の移動制限、競争の制限、規制の透明性などについてスコアリング、０～１の値、</a:t>
            </a:r>
            <a:r>
              <a:rPr lang="en-US" altLang="ja-JP" dirty="0"/>
              <a:t>1</a:t>
            </a:r>
            <a:r>
              <a:rPr lang="ja-JP" altLang="en-US" dirty="0"/>
              <a:t>に近いほど制限が強いことを意味</a:t>
            </a:r>
            <a:endParaRPr lang="en-US" altLang="ja-JP" dirty="0"/>
          </a:p>
          <a:p>
            <a:r>
              <a:rPr lang="ja-JP" altLang="en-US" dirty="0"/>
              <a:t>図</a:t>
            </a:r>
            <a:r>
              <a:rPr lang="en-US" altLang="ja-JP" dirty="0"/>
              <a:t>10</a:t>
            </a:r>
            <a:r>
              <a:rPr lang="ja-JP" altLang="en-US" dirty="0"/>
              <a:t>－</a:t>
            </a:r>
            <a:r>
              <a:rPr lang="en-US" altLang="ja-JP" dirty="0"/>
              <a:t>2</a:t>
            </a:r>
          </a:p>
          <a:p>
            <a:pPr marL="0" indent="0">
              <a:buNone/>
            </a:pPr>
            <a:r>
              <a:rPr lang="en-US" altLang="ja-JP" dirty="0">
                <a:sym typeface="Wingdings" panose="05000000000000000000" pitchFamily="2" charset="2"/>
              </a:rPr>
              <a:t></a:t>
            </a:r>
            <a:r>
              <a:rPr lang="ja-JP" altLang="en-US" dirty="0"/>
              <a:t>セクター別には宅配便や航空輸送、通信、法務、会計などで制限が強い傾向</a:t>
            </a:r>
            <a:endParaRPr lang="en-US" altLang="ja-JP" dirty="0"/>
          </a:p>
          <a:p>
            <a:pPr marL="0" indent="0">
              <a:buNone/>
            </a:pPr>
            <a:r>
              <a:rPr lang="en-US" altLang="ja-JP" dirty="0">
                <a:sym typeface="Wingdings" panose="05000000000000000000" pitchFamily="2" charset="2"/>
              </a:rPr>
              <a:t></a:t>
            </a:r>
            <a:r>
              <a:rPr lang="ja-JP" altLang="en-US" dirty="0"/>
              <a:t>国別ではこの</a:t>
            </a:r>
            <a:r>
              <a:rPr lang="en-US" altLang="ja-JP" dirty="0"/>
              <a:t>4</a:t>
            </a:r>
            <a:r>
              <a:rPr lang="ja-JP" altLang="en-US" dirty="0"/>
              <a:t>か国の中では特に中国の値が高く、新興国の方が先進国よりもサービス貿易を制限する傾向</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4797C69-0E79-5653-29A1-4F4460A2314D}"/>
                  </a:ext>
                </a:extLst>
              </p14:cNvPr>
              <p14:cNvContentPartPr/>
              <p14:nvPr/>
            </p14:nvContentPartPr>
            <p14:xfrm>
              <a:off x="7400970" y="3475732"/>
              <a:ext cx="3347640" cy="33480"/>
            </p14:xfrm>
          </p:contentPart>
        </mc:Choice>
        <mc:Fallback>
          <p:pic>
            <p:nvPicPr>
              <p:cNvPr id="3" name="Ink 2">
                <a:extLst>
                  <a:ext uri="{FF2B5EF4-FFF2-40B4-BE49-F238E27FC236}">
                    <a16:creationId xmlns:a16="http://schemas.microsoft.com/office/drawing/2014/main" id="{E4797C69-0E79-5653-29A1-4F4460A2314D}"/>
                  </a:ext>
                </a:extLst>
              </p:cNvPr>
              <p:cNvPicPr/>
              <p:nvPr/>
            </p:nvPicPr>
            <p:blipFill>
              <a:blip r:embed="rId4"/>
              <a:stretch>
                <a:fillRect/>
              </a:stretch>
            </p:blipFill>
            <p:spPr>
              <a:xfrm>
                <a:off x="7364970" y="3403732"/>
                <a:ext cx="3419280" cy="177120"/>
              </a:xfrm>
              <a:prstGeom prst="rect">
                <a:avLst/>
              </a:prstGeom>
            </p:spPr>
          </p:pic>
        </mc:Fallback>
      </mc:AlternateContent>
    </p:spTree>
    <p:extLst>
      <p:ext uri="{BB962C8B-B14F-4D97-AF65-F5344CB8AC3E}">
        <p14:creationId xmlns:p14="http://schemas.microsoft.com/office/powerpoint/2010/main" val="300947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5AD548-B63B-A30D-0B37-1A4BA5B81CEE}"/>
              </a:ext>
            </a:extLst>
          </p:cNvPr>
          <p:cNvSpPr>
            <a:spLocks noGrp="1"/>
          </p:cNvSpPr>
          <p:nvPr>
            <p:ph type="title"/>
          </p:nvPr>
        </p:nvSpPr>
        <p:spPr/>
        <p:txBody>
          <a:bodyPr/>
          <a:lstStyle/>
          <a:p>
            <a:r>
              <a:rPr kumimoji="1" lang="ja-JP" altLang="en-US" dirty="0"/>
              <a:t>知的財産権に関するルール</a:t>
            </a:r>
          </a:p>
        </p:txBody>
      </p:sp>
      <p:sp>
        <p:nvSpPr>
          <p:cNvPr id="3" name="コンテンツ プレースホルダー 2">
            <a:extLst>
              <a:ext uri="{FF2B5EF4-FFF2-40B4-BE49-F238E27FC236}">
                <a16:creationId xmlns:a16="http://schemas.microsoft.com/office/drawing/2014/main" id="{9BF369AF-55B0-B252-F501-63C209CF11D5}"/>
              </a:ext>
            </a:extLst>
          </p:cNvPr>
          <p:cNvSpPr>
            <a:spLocks noGrp="1"/>
          </p:cNvSpPr>
          <p:nvPr>
            <p:ph sz="half" idx="1"/>
          </p:nvPr>
        </p:nvSpPr>
        <p:spPr>
          <a:xfrm>
            <a:off x="443903" y="1500368"/>
            <a:ext cx="11304193" cy="4667250"/>
          </a:xfrm>
        </p:spPr>
        <p:txBody>
          <a:bodyPr/>
          <a:lstStyle/>
          <a:p>
            <a:pPr marL="0" indent="0">
              <a:buNone/>
            </a:pPr>
            <a:r>
              <a:rPr kumimoji="1" lang="en-US" altLang="ja-JP" dirty="0"/>
              <a:t>&lt;</a:t>
            </a:r>
            <a:r>
              <a:rPr kumimoji="1" lang="ja-JP" altLang="en-US" dirty="0"/>
              <a:t>知的所有権の貿易関連の側面に関する協定（</a:t>
            </a:r>
            <a:r>
              <a:rPr kumimoji="1" lang="en-US" altLang="ja-JP" dirty="0">
                <a:highlight>
                  <a:srgbClr val="00FFFF"/>
                </a:highlight>
              </a:rPr>
              <a:t>TRIPs</a:t>
            </a:r>
            <a:r>
              <a:rPr kumimoji="1" lang="ja-JP" altLang="en-US" dirty="0">
                <a:highlight>
                  <a:srgbClr val="00FFFF"/>
                </a:highlight>
              </a:rPr>
              <a:t>協定</a:t>
            </a:r>
            <a:r>
              <a:rPr kumimoji="1" lang="ja-JP" altLang="en-US" dirty="0"/>
              <a:t>）</a:t>
            </a:r>
            <a:r>
              <a:rPr kumimoji="1" lang="en-US" altLang="ja-JP" dirty="0"/>
              <a:t>&gt;</a:t>
            </a:r>
          </a:p>
          <a:p>
            <a:r>
              <a:rPr kumimoji="1" lang="ja-JP" altLang="en-US" dirty="0"/>
              <a:t>モノやサービスと同じようにここでも最恵国待遇と内国民待遇の無差別原則が適用</a:t>
            </a:r>
            <a:endParaRPr lang="en-US" altLang="ja-JP" dirty="0"/>
          </a:p>
          <a:p>
            <a:r>
              <a:rPr kumimoji="1" lang="ja-JP" altLang="en-US" dirty="0"/>
              <a:t>知的財産権保護の最低基準</a:t>
            </a:r>
            <a:r>
              <a:rPr lang="ja-JP" altLang="en-US" dirty="0"/>
              <a:t>が規定</a:t>
            </a:r>
            <a:endParaRPr lang="en-US" altLang="ja-JP" dirty="0"/>
          </a:p>
          <a:p>
            <a:pPr marL="0" indent="0">
              <a:buNone/>
            </a:pPr>
            <a:r>
              <a:rPr lang="en-US" altLang="ja-JP" dirty="0">
                <a:sym typeface="Wingdings" panose="05000000000000000000" pitchFamily="2" charset="2"/>
              </a:rPr>
              <a:t></a:t>
            </a:r>
            <a:r>
              <a:rPr lang="ja-JP" altLang="en-US" dirty="0"/>
              <a:t>特許権保護に関しては既存の条約よりも強い保護と範囲が規定</a:t>
            </a:r>
            <a:endParaRPr lang="en-US" altLang="ja-JP" dirty="0"/>
          </a:p>
          <a:p>
            <a:pPr marL="0" indent="0">
              <a:buNone/>
            </a:pPr>
            <a:r>
              <a:rPr lang="en-US" altLang="ja-JP" dirty="0">
                <a:sym typeface="Wingdings" panose="05000000000000000000" pitchFamily="2" charset="2"/>
              </a:rPr>
              <a:t></a:t>
            </a:r>
            <a:r>
              <a:rPr lang="ja-JP" altLang="en-US" dirty="0">
                <a:highlight>
                  <a:srgbClr val="00FFFF"/>
                </a:highlight>
              </a:rPr>
              <a:t>コンピュータープログラムやブランド・地理的表示</a:t>
            </a:r>
            <a:r>
              <a:rPr lang="ja-JP" altLang="en-US" dirty="0"/>
              <a:t>も知的財産権保護の対象とされ、シャンパンやスコッチ、神戸牛といった地名に由来した商品の表示も保護</a:t>
            </a:r>
            <a:endParaRPr lang="en-US" altLang="ja-JP" dirty="0"/>
          </a:p>
          <a:p>
            <a:r>
              <a:rPr kumimoji="1" lang="ja-JP" altLang="en-US" dirty="0"/>
              <a:t>紛争が生じた際には</a:t>
            </a:r>
            <a:r>
              <a:rPr kumimoji="1" lang="en-US" altLang="ja-JP" dirty="0"/>
              <a:t>WTO</a:t>
            </a:r>
            <a:r>
              <a:rPr kumimoji="1" lang="ja-JP" altLang="en-US" dirty="0"/>
              <a:t>の紛争解決制度を利用</a:t>
            </a:r>
            <a:endParaRPr kumimoji="1" lang="en-US" altLang="ja-JP" dirty="0"/>
          </a:p>
        </p:txBody>
      </p:sp>
    </p:spTree>
    <p:extLst>
      <p:ext uri="{BB962C8B-B14F-4D97-AF65-F5344CB8AC3E}">
        <p14:creationId xmlns:p14="http://schemas.microsoft.com/office/powerpoint/2010/main" val="27254989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TotalTime>
  <Words>2965</Words>
  <Application>Microsoft Macintosh PowerPoint</Application>
  <PresentationFormat>Widescreen</PresentationFormat>
  <Paragraphs>162</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游ゴシック</vt:lpstr>
      <vt:lpstr>游ゴシック Light</vt:lpstr>
      <vt:lpstr>Arial</vt:lpstr>
      <vt:lpstr>Cambria Math</vt:lpstr>
      <vt:lpstr>Century</vt:lpstr>
      <vt:lpstr>Wingdings</vt:lpstr>
      <vt:lpstr>Office テーマ</vt:lpstr>
      <vt:lpstr>第10章 多国間の枠組み 地域統合・WTO・FTA</vt:lpstr>
      <vt:lpstr>PowerPoint Presentation</vt:lpstr>
      <vt:lpstr>本章の問い</vt:lpstr>
      <vt:lpstr>１　国際貿易ルール</vt:lpstr>
      <vt:lpstr>貿易救済措置</vt:lpstr>
      <vt:lpstr>貿易救済措置</vt:lpstr>
      <vt:lpstr>サービス貿易のルール</vt:lpstr>
      <vt:lpstr>OECDのサービス貿易制限指数（Services Trade Restrictiveness Index: STRI）</vt:lpstr>
      <vt:lpstr>知的財産権に関するルール</vt:lpstr>
      <vt:lpstr>“Index of Patent Rights”</vt:lpstr>
      <vt:lpstr>知財権保護の国際調和の課題</vt:lpstr>
      <vt:lpstr>コラム　COVID─19 ワクチンや治療薬の特許は免除するべきか</vt:lpstr>
      <vt:lpstr>２　地域貿易協定</vt:lpstr>
      <vt:lpstr>PowerPoint Presentation</vt:lpstr>
      <vt:lpstr>地域貿易協定の影響と課題</vt:lpstr>
      <vt:lpstr>PowerPoint Presentation</vt:lpstr>
      <vt:lpstr>PowerPoint Presentation</vt:lpstr>
      <vt:lpstr>デジタル貿易協定</vt:lpstr>
      <vt:lpstr>３　地域貿易協定や貿易障壁の影響の測り方</vt:lpstr>
      <vt:lpstr>PowerPoint Presentation</vt:lpstr>
      <vt:lpstr>本章の問いの答え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第10章 </dc:title>
  <dc:creator>伊藤　萬里</dc:creator>
  <cp:lastModifiedBy>Ayumu Tanaka</cp:lastModifiedBy>
  <cp:revision>34</cp:revision>
  <cp:lastPrinted>2023-12-05T04:11:40Z</cp:lastPrinted>
  <dcterms:created xsi:type="dcterms:W3CDTF">2023-02-01T02:49:33Z</dcterms:created>
  <dcterms:modified xsi:type="dcterms:W3CDTF">2023-12-05T05:20:44Z</dcterms:modified>
</cp:coreProperties>
</file>