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notesSlides/notesSlide1.xml" ContentType="application/vnd.openxmlformats-officedocument.presentationml.notesSlide+xml"/>
  <Override PartName="/ppt/ink/ink3.xml" ContentType="application/inkml+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sldIdLst>
    <p:sldId id="256" r:id="rId2"/>
    <p:sldId id="257" r:id="rId3"/>
    <p:sldId id="264" r:id="rId4"/>
    <p:sldId id="265" r:id="rId5"/>
    <p:sldId id="271" r:id="rId6"/>
    <p:sldId id="258" r:id="rId7"/>
    <p:sldId id="266" r:id="rId8"/>
    <p:sldId id="272" r:id="rId9"/>
    <p:sldId id="273" r:id="rId10"/>
    <p:sldId id="274" r:id="rId11"/>
    <p:sldId id="275" r:id="rId12"/>
    <p:sldId id="276" r:id="rId13"/>
    <p:sldId id="259" r:id="rId14"/>
    <p:sldId id="267" r:id="rId15"/>
    <p:sldId id="277" r:id="rId16"/>
    <p:sldId id="260" r:id="rId17"/>
    <p:sldId id="278" r:id="rId18"/>
    <p:sldId id="279" r:id="rId19"/>
    <p:sldId id="280" r:id="rId20"/>
    <p:sldId id="281" r:id="rId21"/>
    <p:sldId id="261" r:id="rId22"/>
    <p:sldId id="263" r:id="rId23"/>
    <p:sldId id="282" r:id="rId24"/>
    <p:sldId id="268" r:id="rId25"/>
    <p:sldId id="283" r:id="rId26"/>
    <p:sldId id="284" r:id="rId27"/>
    <p:sldId id="285" r:id="rId28"/>
    <p:sldId id="262" r:id="rId29"/>
    <p:sldId id="286" r:id="rId30"/>
    <p:sldId id="287" r:id="rId31"/>
    <p:sldId id="269" r:id="rId32"/>
    <p:sldId id="288" r:id="rId33"/>
    <p:sldId id="289" r:id="rId34"/>
    <p:sldId id="290" r:id="rId35"/>
    <p:sldId id="291" r:id="rId36"/>
    <p:sldId id="292" r:id="rId37"/>
    <p:sldId id="270" r:id="rId38"/>
  </p:sldIdLst>
  <p:sldSz cx="12192000" cy="6858000"/>
  <p:notesSz cx="6858000" cy="9144000"/>
  <p:defaultTextStyle>
    <a:defPPr>
      <a:defRPr lang="en-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43"/>
    <p:restoredTop sz="87945"/>
  </p:normalViewPr>
  <p:slideViewPr>
    <p:cSldViewPr snapToGrid="0">
      <p:cViewPr varScale="1">
        <p:scale>
          <a:sx n="111" d="100"/>
          <a:sy n="111" d="100"/>
        </p:scale>
        <p:origin x="24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12-12T04:57:28.738"/>
    </inkml:context>
    <inkml:brush xml:id="br0">
      <inkml:brushProperty name="width" value="0.2" units="cm"/>
      <inkml:brushProperty name="height" value="0.4" units="cm"/>
      <inkml:brushProperty name="color" value="#A9D8FF"/>
      <inkml:brushProperty name="tip" value="rectangle"/>
      <inkml:brushProperty name="rasterOp" value="maskPen"/>
    </inkml:brush>
  </inkml:definitions>
  <inkml:trace contextRef="#ctx0" brushRef="#br0">1 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12-12T04:57:38.839"/>
    </inkml:context>
    <inkml:brush xml:id="br0">
      <inkml:brushProperty name="width" value="0.2" units="cm"/>
      <inkml:brushProperty name="height" value="0.4" units="cm"/>
      <inkml:brushProperty name="color" value="#A9D8FF"/>
      <inkml:brushProperty name="tip" value="rectangle"/>
      <inkml:brushProperty name="rasterOp" value="maskPen"/>
    </inkml:brush>
  </inkml:definitions>
  <inkml:trace contextRef="#ctx0" brushRef="#br0">1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12-12T05:22:44.823"/>
    </inkml:context>
    <inkml:brush xml:id="br0">
      <inkml:brushProperty name="width" value="0.2" units="cm"/>
      <inkml:brushProperty name="height" value="0.4" units="cm"/>
      <inkml:brushProperty name="color" value="#FFACD5"/>
      <inkml:brushProperty name="tip" value="rectangle"/>
      <inkml:brushProperty name="rasterOp" value="maskPen"/>
    </inkml:brush>
  </inkml:definitions>
  <inkml:trace contextRef="#ctx0" brushRef="#br0">1 1,'36'5,"1"-1,-9-4,-6 0,-6 0,-8 0,4 4,-1 1,6 5,1 3,3 0,1-1,-2-3,-6-1,-5-3,-3-1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JP"/>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D8E939-9ECB-9C46-A248-99A4B8126363}" type="datetimeFigureOut">
              <a:rPr lang="en-JP" smtClean="0"/>
              <a:t>2026/03/17</a:t>
            </a:fld>
            <a:endParaRPr lang="en-JP"/>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JP"/>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JP"/>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222822-2BA0-D548-8268-B2F1F6F289DC}" type="slidenum">
              <a:rPr lang="en-JP" smtClean="0"/>
              <a:t>‹#›</a:t>
            </a:fld>
            <a:endParaRPr lang="en-JP"/>
          </a:p>
        </p:txBody>
      </p:sp>
    </p:spTree>
    <p:extLst>
      <p:ext uri="{BB962C8B-B14F-4D97-AF65-F5344CB8AC3E}">
        <p14:creationId xmlns:p14="http://schemas.microsoft.com/office/powerpoint/2010/main" val="1105368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P" dirty="0"/>
          </a:p>
        </p:txBody>
      </p:sp>
      <p:sp>
        <p:nvSpPr>
          <p:cNvPr id="4" name="Slide Number Placeholder 3"/>
          <p:cNvSpPr>
            <a:spLocks noGrp="1"/>
          </p:cNvSpPr>
          <p:nvPr>
            <p:ph type="sldNum" sz="quarter" idx="5"/>
          </p:nvPr>
        </p:nvSpPr>
        <p:spPr/>
        <p:txBody>
          <a:bodyPr/>
          <a:lstStyle/>
          <a:p>
            <a:fld id="{E1222822-2BA0-D548-8268-B2F1F6F289DC}" type="slidenum">
              <a:rPr lang="en-JP" smtClean="0"/>
              <a:t>21</a:t>
            </a:fld>
            <a:endParaRPr lang="en-JP"/>
          </a:p>
        </p:txBody>
      </p:sp>
    </p:spTree>
    <p:extLst>
      <p:ext uri="{BB962C8B-B14F-4D97-AF65-F5344CB8AC3E}">
        <p14:creationId xmlns:p14="http://schemas.microsoft.com/office/powerpoint/2010/main" val="1793861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1222822-2BA0-D548-8268-B2F1F6F289DC}" type="slidenum">
              <a:rPr lang="en-JP" smtClean="0"/>
              <a:t>31</a:t>
            </a:fld>
            <a:endParaRPr lang="en-JP"/>
          </a:p>
        </p:txBody>
      </p:sp>
    </p:spTree>
    <p:extLst>
      <p:ext uri="{BB962C8B-B14F-4D97-AF65-F5344CB8AC3E}">
        <p14:creationId xmlns:p14="http://schemas.microsoft.com/office/powerpoint/2010/main" val="2493383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72F3E-78FD-FD56-D1E8-8845D482AE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JP"/>
          </a:p>
        </p:txBody>
      </p:sp>
      <p:sp>
        <p:nvSpPr>
          <p:cNvPr id="3" name="Subtitle 2">
            <a:extLst>
              <a:ext uri="{FF2B5EF4-FFF2-40B4-BE49-F238E27FC236}">
                <a16:creationId xmlns:a16="http://schemas.microsoft.com/office/drawing/2014/main" id="{3BBE503B-E283-FFB5-1C3D-26923B6D11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JP"/>
          </a:p>
        </p:txBody>
      </p:sp>
      <p:sp>
        <p:nvSpPr>
          <p:cNvPr id="4" name="Date Placeholder 3">
            <a:extLst>
              <a:ext uri="{FF2B5EF4-FFF2-40B4-BE49-F238E27FC236}">
                <a16:creationId xmlns:a16="http://schemas.microsoft.com/office/drawing/2014/main" id="{79078AD4-1B15-82C6-CFBE-DFBC54545D52}"/>
              </a:ext>
            </a:extLst>
          </p:cNvPr>
          <p:cNvSpPr>
            <a:spLocks noGrp="1"/>
          </p:cNvSpPr>
          <p:nvPr>
            <p:ph type="dt" sz="half" idx="10"/>
          </p:nvPr>
        </p:nvSpPr>
        <p:spPr/>
        <p:txBody>
          <a:bodyPr/>
          <a:lstStyle/>
          <a:p>
            <a:fld id="{B305A450-B214-F843-90D3-43D45AB970BF}" type="datetime1">
              <a:rPr lang="en-US" smtClean="0"/>
              <a:t>3/17/26</a:t>
            </a:fld>
            <a:endParaRPr lang="en-JP"/>
          </a:p>
        </p:txBody>
      </p:sp>
      <p:sp>
        <p:nvSpPr>
          <p:cNvPr id="5" name="Footer Placeholder 4">
            <a:extLst>
              <a:ext uri="{FF2B5EF4-FFF2-40B4-BE49-F238E27FC236}">
                <a16:creationId xmlns:a16="http://schemas.microsoft.com/office/drawing/2014/main" id="{1BC26DA0-1CF1-557D-2569-C62B32069F64}"/>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B5DD919E-D7F9-7E66-64FC-4B1F96E58266}"/>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1194434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DF566-5383-88B1-ED4A-8EF998BFECE7}"/>
              </a:ext>
            </a:extLst>
          </p:cNvPr>
          <p:cNvSpPr>
            <a:spLocks noGrp="1"/>
          </p:cNvSpPr>
          <p:nvPr>
            <p:ph type="title"/>
          </p:nvPr>
        </p:nvSpPr>
        <p:spPr/>
        <p:txBody>
          <a:bodyPr/>
          <a:lstStyle/>
          <a:p>
            <a:r>
              <a:rPr lang="en-US"/>
              <a:t>Click to edit Master title style</a:t>
            </a:r>
            <a:endParaRPr lang="en-JP"/>
          </a:p>
        </p:txBody>
      </p:sp>
      <p:sp>
        <p:nvSpPr>
          <p:cNvPr id="3" name="Vertical Text Placeholder 2">
            <a:extLst>
              <a:ext uri="{FF2B5EF4-FFF2-40B4-BE49-F238E27FC236}">
                <a16:creationId xmlns:a16="http://schemas.microsoft.com/office/drawing/2014/main" id="{4BE97042-728A-D0A9-BA5D-46F1B9D207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C8948679-B852-A33E-1F73-F70CCA3151B8}"/>
              </a:ext>
            </a:extLst>
          </p:cNvPr>
          <p:cNvSpPr>
            <a:spLocks noGrp="1"/>
          </p:cNvSpPr>
          <p:nvPr>
            <p:ph type="dt" sz="half" idx="10"/>
          </p:nvPr>
        </p:nvSpPr>
        <p:spPr/>
        <p:txBody>
          <a:bodyPr/>
          <a:lstStyle/>
          <a:p>
            <a:fld id="{3FE6076C-7478-7547-8EE6-BBCC8E0F5965}" type="datetime1">
              <a:rPr lang="en-US" smtClean="0"/>
              <a:t>3/17/26</a:t>
            </a:fld>
            <a:endParaRPr lang="en-JP"/>
          </a:p>
        </p:txBody>
      </p:sp>
      <p:sp>
        <p:nvSpPr>
          <p:cNvPr id="5" name="Footer Placeholder 4">
            <a:extLst>
              <a:ext uri="{FF2B5EF4-FFF2-40B4-BE49-F238E27FC236}">
                <a16:creationId xmlns:a16="http://schemas.microsoft.com/office/drawing/2014/main" id="{0E81B2D1-0458-7A70-2AA3-33C91AED6295}"/>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003F1C86-41ED-97A0-ED74-9438101C5566}"/>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1934312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5D9271-2AAE-E625-FFDE-5FD3F3D619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JP"/>
          </a:p>
        </p:txBody>
      </p:sp>
      <p:sp>
        <p:nvSpPr>
          <p:cNvPr id="3" name="Vertical Text Placeholder 2">
            <a:extLst>
              <a:ext uri="{FF2B5EF4-FFF2-40B4-BE49-F238E27FC236}">
                <a16:creationId xmlns:a16="http://schemas.microsoft.com/office/drawing/2014/main" id="{B55FD438-20B8-5B97-C1EA-8D516544B9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6641AF5A-A8A8-2166-2476-69095BF6BE72}"/>
              </a:ext>
            </a:extLst>
          </p:cNvPr>
          <p:cNvSpPr>
            <a:spLocks noGrp="1"/>
          </p:cNvSpPr>
          <p:nvPr>
            <p:ph type="dt" sz="half" idx="10"/>
          </p:nvPr>
        </p:nvSpPr>
        <p:spPr/>
        <p:txBody>
          <a:bodyPr/>
          <a:lstStyle/>
          <a:p>
            <a:fld id="{9ACD9DBC-B76F-1F49-9ACB-B3C63B260788}" type="datetime1">
              <a:rPr lang="en-US" smtClean="0"/>
              <a:t>3/17/26</a:t>
            </a:fld>
            <a:endParaRPr lang="en-JP"/>
          </a:p>
        </p:txBody>
      </p:sp>
      <p:sp>
        <p:nvSpPr>
          <p:cNvPr id="5" name="Footer Placeholder 4">
            <a:extLst>
              <a:ext uri="{FF2B5EF4-FFF2-40B4-BE49-F238E27FC236}">
                <a16:creationId xmlns:a16="http://schemas.microsoft.com/office/drawing/2014/main" id="{083963ED-FABA-FB35-D697-F8A2227D48F4}"/>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3720B038-D4F7-D703-AE68-6908D8EC4C94}"/>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380855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03845-87DE-5239-2126-94B15D13EFC2}"/>
              </a:ext>
            </a:extLst>
          </p:cNvPr>
          <p:cNvSpPr>
            <a:spLocks noGrp="1"/>
          </p:cNvSpPr>
          <p:nvPr>
            <p:ph type="title"/>
          </p:nvPr>
        </p:nvSpPr>
        <p:spPr/>
        <p:txBody>
          <a:bodyPr/>
          <a:lstStyle/>
          <a:p>
            <a:r>
              <a:rPr lang="en-US" dirty="0"/>
              <a:t>Click to edit Master title style</a:t>
            </a:r>
            <a:endParaRPr lang="en-JP" dirty="0"/>
          </a:p>
        </p:txBody>
      </p:sp>
      <p:sp>
        <p:nvSpPr>
          <p:cNvPr id="3" name="Content Placeholder 2">
            <a:extLst>
              <a:ext uri="{FF2B5EF4-FFF2-40B4-BE49-F238E27FC236}">
                <a16:creationId xmlns:a16="http://schemas.microsoft.com/office/drawing/2014/main" id="{F860D30C-3C6E-2CEC-A0F7-E1B2F03BB3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28CDA00A-D67F-88A4-AB93-E71BAD1D8479}"/>
              </a:ext>
            </a:extLst>
          </p:cNvPr>
          <p:cNvSpPr>
            <a:spLocks noGrp="1"/>
          </p:cNvSpPr>
          <p:nvPr>
            <p:ph type="dt" sz="half" idx="10"/>
          </p:nvPr>
        </p:nvSpPr>
        <p:spPr/>
        <p:txBody>
          <a:bodyPr/>
          <a:lstStyle/>
          <a:p>
            <a:fld id="{97256E53-50F3-8B41-827D-E71E7A78D7C8}" type="datetime1">
              <a:rPr lang="en-US" smtClean="0"/>
              <a:t>3/17/26</a:t>
            </a:fld>
            <a:endParaRPr lang="en-JP"/>
          </a:p>
        </p:txBody>
      </p:sp>
      <p:sp>
        <p:nvSpPr>
          <p:cNvPr id="5" name="Footer Placeholder 4">
            <a:extLst>
              <a:ext uri="{FF2B5EF4-FFF2-40B4-BE49-F238E27FC236}">
                <a16:creationId xmlns:a16="http://schemas.microsoft.com/office/drawing/2014/main" id="{3DE4ACBC-FE6A-82FC-664B-EA7F07A570C7}"/>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C026C8E8-3B9B-2C84-C763-F5626F0DD6F2}"/>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1056683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15A0C-5984-7DC3-DFD1-008E94149A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JP"/>
          </a:p>
        </p:txBody>
      </p:sp>
      <p:sp>
        <p:nvSpPr>
          <p:cNvPr id="3" name="Text Placeholder 2">
            <a:extLst>
              <a:ext uri="{FF2B5EF4-FFF2-40B4-BE49-F238E27FC236}">
                <a16:creationId xmlns:a16="http://schemas.microsoft.com/office/drawing/2014/main" id="{7DC864F6-E78D-241C-3CE4-080DF997C8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EFAE3C-7671-4CA8-500E-7FDFF9EBBBF8}"/>
              </a:ext>
            </a:extLst>
          </p:cNvPr>
          <p:cNvSpPr>
            <a:spLocks noGrp="1"/>
          </p:cNvSpPr>
          <p:nvPr>
            <p:ph type="dt" sz="half" idx="10"/>
          </p:nvPr>
        </p:nvSpPr>
        <p:spPr/>
        <p:txBody>
          <a:bodyPr/>
          <a:lstStyle/>
          <a:p>
            <a:fld id="{60AD3F61-4B41-B048-9345-533AA47C1AFA}" type="datetime1">
              <a:rPr lang="en-US" smtClean="0"/>
              <a:t>3/17/26</a:t>
            </a:fld>
            <a:endParaRPr lang="en-JP"/>
          </a:p>
        </p:txBody>
      </p:sp>
      <p:sp>
        <p:nvSpPr>
          <p:cNvPr id="5" name="Footer Placeholder 4">
            <a:extLst>
              <a:ext uri="{FF2B5EF4-FFF2-40B4-BE49-F238E27FC236}">
                <a16:creationId xmlns:a16="http://schemas.microsoft.com/office/drawing/2014/main" id="{61935D76-BDD2-DB71-9EA0-095A1E822182}"/>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EADF232C-ACA5-8713-0E4C-81477E89480D}"/>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3217704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8FC0B-4775-29A3-250F-DCE0788DD496}"/>
              </a:ext>
            </a:extLst>
          </p:cNvPr>
          <p:cNvSpPr>
            <a:spLocks noGrp="1"/>
          </p:cNvSpPr>
          <p:nvPr>
            <p:ph type="title"/>
          </p:nvPr>
        </p:nvSpPr>
        <p:spPr/>
        <p:txBody>
          <a:bodyPr/>
          <a:lstStyle/>
          <a:p>
            <a:r>
              <a:rPr lang="en-US"/>
              <a:t>Click to edit Master title style</a:t>
            </a:r>
            <a:endParaRPr lang="en-JP"/>
          </a:p>
        </p:txBody>
      </p:sp>
      <p:sp>
        <p:nvSpPr>
          <p:cNvPr id="3" name="Content Placeholder 2">
            <a:extLst>
              <a:ext uri="{FF2B5EF4-FFF2-40B4-BE49-F238E27FC236}">
                <a16:creationId xmlns:a16="http://schemas.microsoft.com/office/drawing/2014/main" id="{2EDA0DD5-713E-3C65-7468-8F069DE34F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Content Placeholder 3">
            <a:extLst>
              <a:ext uri="{FF2B5EF4-FFF2-40B4-BE49-F238E27FC236}">
                <a16:creationId xmlns:a16="http://schemas.microsoft.com/office/drawing/2014/main" id="{7CF1EF51-56F2-1B76-E13F-BEF3E924CF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5" name="Date Placeholder 4">
            <a:extLst>
              <a:ext uri="{FF2B5EF4-FFF2-40B4-BE49-F238E27FC236}">
                <a16:creationId xmlns:a16="http://schemas.microsoft.com/office/drawing/2014/main" id="{55DF08EE-038C-EF72-7BBF-797710BCE7B3}"/>
              </a:ext>
            </a:extLst>
          </p:cNvPr>
          <p:cNvSpPr>
            <a:spLocks noGrp="1"/>
          </p:cNvSpPr>
          <p:nvPr>
            <p:ph type="dt" sz="half" idx="10"/>
          </p:nvPr>
        </p:nvSpPr>
        <p:spPr/>
        <p:txBody>
          <a:bodyPr/>
          <a:lstStyle/>
          <a:p>
            <a:fld id="{9E0C3DDA-75D5-FE45-B27F-09B23348A3CF}" type="datetime1">
              <a:rPr lang="en-US" smtClean="0"/>
              <a:t>3/17/26</a:t>
            </a:fld>
            <a:endParaRPr lang="en-JP"/>
          </a:p>
        </p:txBody>
      </p:sp>
      <p:sp>
        <p:nvSpPr>
          <p:cNvPr id="6" name="Footer Placeholder 5">
            <a:extLst>
              <a:ext uri="{FF2B5EF4-FFF2-40B4-BE49-F238E27FC236}">
                <a16:creationId xmlns:a16="http://schemas.microsoft.com/office/drawing/2014/main" id="{45A35B4C-E759-AA04-7D6A-20943A31455A}"/>
              </a:ext>
            </a:extLst>
          </p:cNvPr>
          <p:cNvSpPr>
            <a:spLocks noGrp="1"/>
          </p:cNvSpPr>
          <p:nvPr>
            <p:ph type="ftr" sz="quarter" idx="11"/>
          </p:nvPr>
        </p:nvSpPr>
        <p:spPr/>
        <p:txBody>
          <a:bodyPr/>
          <a:lstStyle/>
          <a:p>
            <a:endParaRPr lang="en-JP"/>
          </a:p>
        </p:txBody>
      </p:sp>
      <p:sp>
        <p:nvSpPr>
          <p:cNvPr id="7" name="Slide Number Placeholder 6">
            <a:extLst>
              <a:ext uri="{FF2B5EF4-FFF2-40B4-BE49-F238E27FC236}">
                <a16:creationId xmlns:a16="http://schemas.microsoft.com/office/drawing/2014/main" id="{BB876B68-13A6-CCDE-506D-85249F3EE0E2}"/>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1344411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DA8AC-5AA9-5062-A3A4-4E35BD53C2F6}"/>
              </a:ext>
            </a:extLst>
          </p:cNvPr>
          <p:cNvSpPr>
            <a:spLocks noGrp="1"/>
          </p:cNvSpPr>
          <p:nvPr>
            <p:ph type="title"/>
          </p:nvPr>
        </p:nvSpPr>
        <p:spPr>
          <a:xfrm>
            <a:off x="839788" y="365125"/>
            <a:ext cx="10515600" cy="1325563"/>
          </a:xfrm>
        </p:spPr>
        <p:txBody>
          <a:bodyPr/>
          <a:lstStyle/>
          <a:p>
            <a:r>
              <a:rPr lang="en-US"/>
              <a:t>Click to edit Master title style</a:t>
            </a:r>
            <a:endParaRPr lang="en-JP"/>
          </a:p>
        </p:txBody>
      </p:sp>
      <p:sp>
        <p:nvSpPr>
          <p:cNvPr id="3" name="Text Placeholder 2">
            <a:extLst>
              <a:ext uri="{FF2B5EF4-FFF2-40B4-BE49-F238E27FC236}">
                <a16:creationId xmlns:a16="http://schemas.microsoft.com/office/drawing/2014/main" id="{788F3058-565A-69F2-D8F4-C4B1B74710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D6A44D-0BAC-460C-CD3D-048B838477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5" name="Text Placeholder 4">
            <a:extLst>
              <a:ext uri="{FF2B5EF4-FFF2-40B4-BE49-F238E27FC236}">
                <a16:creationId xmlns:a16="http://schemas.microsoft.com/office/drawing/2014/main" id="{C1769FC2-836D-5A96-8D78-D574A51604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F544CB-0E5D-DD44-FA09-007B8EF272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7" name="Date Placeholder 6">
            <a:extLst>
              <a:ext uri="{FF2B5EF4-FFF2-40B4-BE49-F238E27FC236}">
                <a16:creationId xmlns:a16="http://schemas.microsoft.com/office/drawing/2014/main" id="{9F9F2551-C822-804E-10CF-460C633C6F08}"/>
              </a:ext>
            </a:extLst>
          </p:cNvPr>
          <p:cNvSpPr>
            <a:spLocks noGrp="1"/>
          </p:cNvSpPr>
          <p:nvPr>
            <p:ph type="dt" sz="half" idx="10"/>
          </p:nvPr>
        </p:nvSpPr>
        <p:spPr/>
        <p:txBody>
          <a:bodyPr/>
          <a:lstStyle/>
          <a:p>
            <a:fld id="{91B16E66-205B-D348-AF09-8C13DA8BDFF9}" type="datetime1">
              <a:rPr lang="en-US" smtClean="0"/>
              <a:t>3/17/26</a:t>
            </a:fld>
            <a:endParaRPr lang="en-JP"/>
          </a:p>
        </p:txBody>
      </p:sp>
      <p:sp>
        <p:nvSpPr>
          <p:cNvPr id="8" name="Footer Placeholder 7">
            <a:extLst>
              <a:ext uri="{FF2B5EF4-FFF2-40B4-BE49-F238E27FC236}">
                <a16:creationId xmlns:a16="http://schemas.microsoft.com/office/drawing/2014/main" id="{23F0376C-6FEF-7E0C-652E-ADDA981D2F8C}"/>
              </a:ext>
            </a:extLst>
          </p:cNvPr>
          <p:cNvSpPr>
            <a:spLocks noGrp="1"/>
          </p:cNvSpPr>
          <p:nvPr>
            <p:ph type="ftr" sz="quarter" idx="11"/>
          </p:nvPr>
        </p:nvSpPr>
        <p:spPr/>
        <p:txBody>
          <a:bodyPr/>
          <a:lstStyle/>
          <a:p>
            <a:endParaRPr lang="en-JP"/>
          </a:p>
        </p:txBody>
      </p:sp>
      <p:sp>
        <p:nvSpPr>
          <p:cNvPr id="9" name="Slide Number Placeholder 8">
            <a:extLst>
              <a:ext uri="{FF2B5EF4-FFF2-40B4-BE49-F238E27FC236}">
                <a16:creationId xmlns:a16="http://schemas.microsoft.com/office/drawing/2014/main" id="{AEB55E25-6D98-417E-913C-AE1F4DCCFA97}"/>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1370870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471B3-87A6-6720-9C0D-47E1636C235C}"/>
              </a:ext>
            </a:extLst>
          </p:cNvPr>
          <p:cNvSpPr>
            <a:spLocks noGrp="1"/>
          </p:cNvSpPr>
          <p:nvPr>
            <p:ph type="title"/>
          </p:nvPr>
        </p:nvSpPr>
        <p:spPr/>
        <p:txBody>
          <a:bodyPr/>
          <a:lstStyle/>
          <a:p>
            <a:r>
              <a:rPr lang="en-US"/>
              <a:t>Click to edit Master title style</a:t>
            </a:r>
            <a:endParaRPr lang="en-JP"/>
          </a:p>
        </p:txBody>
      </p:sp>
      <p:sp>
        <p:nvSpPr>
          <p:cNvPr id="3" name="Date Placeholder 2">
            <a:extLst>
              <a:ext uri="{FF2B5EF4-FFF2-40B4-BE49-F238E27FC236}">
                <a16:creationId xmlns:a16="http://schemas.microsoft.com/office/drawing/2014/main" id="{BDCB4BEB-3999-B2BE-620C-682FDA13E05B}"/>
              </a:ext>
            </a:extLst>
          </p:cNvPr>
          <p:cNvSpPr>
            <a:spLocks noGrp="1"/>
          </p:cNvSpPr>
          <p:nvPr>
            <p:ph type="dt" sz="half" idx="10"/>
          </p:nvPr>
        </p:nvSpPr>
        <p:spPr/>
        <p:txBody>
          <a:bodyPr/>
          <a:lstStyle/>
          <a:p>
            <a:fld id="{222CE9F2-560E-4648-82A4-0C4186C23AAC}" type="datetime1">
              <a:rPr lang="en-US" smtClean="0"/>
              <a:t>3/17/26</a:t>
            </a:fld>
            <a:endParaRPr lang="en-JP"/>
          </a:p>
        </p:txBody>
      </p:sp>
      <p:sp>
        <p:nvSpPr>
          <p:cNvPr id="4" name="Footer Placeholder 3">
            <a:extLst>
              <a:ext uri="{FF2B5EF4-FFF2-40B4-BE49-F238E27FC236}">
                <a16:creationId xmlns:a16="http://schemas.microsoft.com/office/drawing/2014/main" id="{3A3A82BF-3A16-D0FC-10A9-F98ED63D916D}"/>
              </a:ext>
            </a:extLst>
          </p:cNvPr>
          <p:cNvSpPr>
            <a:spLocks noGrp="1"/>
          </p:cNvSpPr>
          <p:nvPr>
            <p:ph type="ftr" sz="quarter" idx="11"/>
          </p:nvPr>
        </p:nvSpPr>
        <p:spPr/>
        <p:txBody>
          <a:bodyPr/>
          <a:lstStyle/>
          <a:p>
            <a:endParaRPr lang="en-JP"/>
          </a:p>
        </p:txBody>
      </p:sp>
      <p:sp>
        <p:nvSpPr>
          <p:cNvPr id="5" name="Slide Number Placeholder 4">
            <a:extLst>
              <a:ext uri="{FF2B5EF4-FFF2-40B4-BE49-F238E27FC236}">
                <a16:creationId xmlns:a16="http://schemas.microsoft.com/office/drawing/2014/main" id="{66B7616D-5E5E-1CC0-666D-6B15C9EF3F25}"/>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3862765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2D9B6A-053D-BF97-A84A-E96958D5A225}"/>
              </a:ext>
            </a:extLst>
          </p:cNvPr>
          <p:cNvSpPr>
            <a:spLocks noGrp="1"/>
          </p:cNvSpPr>
          <p:nvPr>
            <p:ph type="dt" sz="half" idx="10"/>
          </p:nvPr>
        </p:nvSpPr>
        <p:spPr/>
        <p:txBody>
          <a:bodyPr/>
          <a:lstStyle/>
          <a:p>
            <a:fld id="{2914F908-ED62-3949-B616-21C7C363772F}" type="datetime1">
              <a:rPr lang="en-US" smtClean="0"/>
              <a:t>3/17/26</a:t>
            </a:fld>
            <a:endParaRPr lang="en-JP"/>
          </a:p>
        </p:txBody>
      </p:sp>
      <p:sp>
        <p:nvSpPr>
          <p:cNvPr id="3" name="Footer Placeholder 2">
            <a:extLst>
              <a:ext uri="{FF2B5EF4-FFF2-40B4-BE49-F238E27FC236}">
                <a16:creationId xmlns:a16="http://schemas.microsoft.com/office/drawing/2014/main" id="{18D866BB-7A37-43CC-D6A7-D27952FD7DD2}"/>
              </a:ext>
            </a:extLst>
          </p:cNvPr>
          <p:cNvSpPr>
            <a:spLocks noGrp="1"/>
          </p:cNvSpPr>
          <p:nvPr>
            <p:ph type="ftr" sz="quarter" idx="11"/>
          </p:nvPr>
        </p:nvSpPr>
        <p:spPr/>
        <p:txBody>
          <a:bodyPr/>
          <a:lstStyle/>
          <a:p>
            <a:endParaRPr lang="en-JP"/>
          </a:p>
        </p:txBody>
      </p:sp>
      <p:sp>
        <p:nvSpPr>
          <p:cNvPr id="4" name="Slide Number Placeholder 3">
            <a:extLst>
              <a:ext uri="{FF2B5EF4-FFF2-40B4-BE49-F238E27FC236}">
                <a16:creationId xmlns:a16="http://schemas.microsoft.com/office/drawing/2014/main" id="{8904629B-456D-1B46-8351-245B048C993A}"/>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255896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F948F-B182-A67B-2C1B-1DDB25678B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P"/>
          </a:p>
        </p:txBody>
      </p:sp>
      <p:sp>
        <p:nvSpPr>
          <p:cNvPr id="3" name="Content Placeholder 2">
            <a:extLst>
              <a:ext uri="{FF2B5EF4-FFF2-40B4-BE49-F238E27FC236}">
                <a16:creationId xmlns:a16="http://schemas.microsoft.com/office/drawing/2014/main" id="{8F99538B-FBE2-988C-0B0C-413117A8AC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Text Placeholder 3">
            <a:extLst>
              <a:ext uri="{FF2B5EF4-FFF2-40B4-BE49-F238E27FC236}">
                <a16:creationId xmlns:a16="http://schemas.microsoft.com/office/drawing/2014/main" id="{F332B8AB-DE97-44D1-0C0B-739322A374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5D1FC6-4B33-15D6-4C3E-3EBE95579B1E}"/>
              </a:ext>
            </a:extLst>
          </p:cNvPr>
          <p:cNvSpPr>
            <a:spLocks noGrp="1"/>
          </p:cNvSpPr>
          <p:nvPr>
            <p:ph type="dt" sz="half" idx="10"/>
          </p:nvPr>
        </p:nvSpPr>
        <p:spPr/>
        <p:txBody>
          <a:bodyPr/>
          <a:lstStyle/>
          <a:p>
            <a:fld id="{8280A505-8893-D540-9413-F8B9ED1E178A}" type="datetime1">
              <a:rPr lang="en-US" smtClean="0"/>
              <a:t>3/17/26</a:t>
            </a:fld>
            <a:endParaRPr lang="en-JP"/>
          </a:p>
        </p:txBody>
      </p:sp>
      <p:sp>
        <p:nvSpPr>
          <p:cNvPr id="6" name="Footer Placeholder 5">
            <a:extLst>
              <a:ext uri="{FF2B5EF4-FFF2-40B4-BE49-F238E27FC236}">
                <a16:creationId xmlns:a16="http://schemas.microsoft.com/office/drawing/2014/main" id="{49ECC02F-4455-E82C-5E60-DC17F78295AE}"/>
              </a:ext>
            </a:extLst>
          </p:cNvPr>
          <p:cNvSpPr>
            <a:spLocks noGrp="1"/>
          </p:cNvSpPr>
          <p:nvPr>
            <p:ph type="ftr" sz="quarter" idx="11"/>
          </p:nvPr>
        </p:nvSpPr>
        <p:spPr/>
        <p:txBody>
          <a:bodyPr/>
          <a:lstStyle/>
          <a:p>
            <a:endParaRPr lang="en-JP"/>
          </a:p>
        </p:txBody>
      </p:sp>
      <p:sp>
        <p:nvSpPr>
          <p:cNvPr id="7" name="Slide Number Placeholder 6">
            <a:extLst>
              <a:ext uri="{FF2B5EF4-FFF2-40B4-BE49-F238E27FC236}">
                <a16:creationId xmlns:a16="http://schemas.microsoft.com/office/drawing/2014/main" id="{77A30B19-1665-92A1-A546-81904D12A727}"/>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2781496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5DC14-2F7B-B311-BB01-C62AE6C065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P"/>
          </a:p>
        </p:txBody>
      </p:sp>
      <p:sp>
        <p:nvSpPr>
          <p:cNvPr id="3" name="Picture Placeholder 2">
            <a:extLst>
              <a:ext uri="{FF2B5EF4-FFF2-40B4-BE49-F238E27FC236}">
                <a16:creationId xmlns:a16="http://schemas.microsoft.com/office/drawing/2014/main" id="{B37190FC-485D-54E4-A4C4-88E1E66D4C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JP"/>
          </a:p>
        </p:txBody>
      </p:sp>
      <p:sp>
        <p:nvSpPr>
          <p:cNvPr id="4" name="Text Placeholder 3">
            <a:extLst>
              <a:ext uri="{FF2B5EF4-FFF2-40B4-BE49-F238E27FC236}">
                <a16:creationId xmlns:a16="http://schemas.microsoft.com/office/drawing/2014/main" id="{F6F2E8CB-553B-2886-37D1-2EDBC82A63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D2CEED-2F48-ECAB-564B-BCCC9345E553}"/>
              </a:ext>
            </a:extLst>
          </p:cNvPr>
          <p:cNvSpPr>
            <a:spLocks noGrp="1"/>
          </p:cNvSpPr>
          <p:nvPr>
            <p:ph type="dt" sz="half" idx="10"/>
          </p:nvPr>
        </p:nvSpPr>
        <p:spPr/>
        <p:txBody>
          <a:bodyPr/>
          <a:lstStyle/>
          <a:p>
            <a:fld id="{40CD7CE6-B77F-5744-9AB9-6E4139649818}" type="datetime1">
              <a:rPr lang="en-US" smtClean="0"/>
              <a:t>3/17/26</a:t>
            </a:fld>
            <a:endParaRPr lang="en-JP"/>
          </a:p>
        </p:txBody>
      </p:sp>
      <p:sp>
        <p:nvSpPr>
          <p:cNvPr id="6" name="Footer Placeholder 5">
            <a:extLst>
              <a:ext uri="{FF2B5EF4-FFF2-40B4-BE49-F238E27FC236}">
                <a16:creationId xmlns:a16="http://schemas.microsoft.com/office/drawing/2014/main" id="{D8D2B454-A1A8-AB13-B375-1DD06369B50E}"/>
              </a:ext>
            </a:extLst>
          </p:cNvPr>
          <p:cNvSpPr>
            <a:spLocks noGrp="1"/>
          </p:cNvSpPr>
          <p:nvPr>
            <p:ph type="ftr" sz="quarter" idx="11"/>
          </p:nvPr>
        </p:nvSpPr>
        <p:spPr/>
        <p:txBody>
          <a:bodyPr/>
          <a:lstStyle/>
          <a:p>
            <a:endParaRPr lang="en-JP"/>
          </a:p>
        </p:txBody>
      </p:sp>
      <p:sp>
        <p:nvSpPr>
          <p:cNvPr id="7" name="Slide Number Placeholder 6">
            <a:extLst>
              <a:ext uri="{FF2B5EF4-FFF2-40B4-BE49-F238E27FC236}">
                <a16:creationId xmlns:a16="http://schemas.microsoft.com/office/drawing/2014/main" id="{96A7E627-AD7C-04EA-79D6-B8560C7A2224}"/>
              </a:ext>
            </a:extLst>
          </p:cNvPr>
          <p:cNvSpPr>
            <a:spLocks noGrp="1"/>
          </p:cNvSpPr>
          <p:nvPr>
            <p:ph type="sldNum" sz="quarter" idx="12"/>
          </p:nvPr>
        </p:nvSpPr>
        <p:spPr/>
        <p:txBody>
          <a:bodyPr/>
          <a:lstStyle/>
          <a:p>
            <a:fld id="{A0B73B5B-4D98-3640-AE9D-0B488B8E4F8B}" type="slidenum">
              <a:rPr lang="en-JP" smtClean="0"/>
              <a:t>‹#›</a:t>
            </a:fld>
            <a:endParaRPr lang="en-JP"/>
          </a:p>
        </p:txBody>
      </p:sp>
    </p:spTree>
    <p:extLst>
      <p:ext uri="{BB962C8B-B14F-4D97-AF65-F5344CB8AC3E}">
        <p14:creationId xmlns:p14="http://schemas.microsoft.com/office/powerpoint/2010/main" val="557831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3C3EBD-729D-51A4-2C88-C8116EC7D6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JP" dirty="0"/>
          </a:p>
        </p:txBody>
      </p:sp>
      <p:sp>
        <p:nvSpPr>
          <p:cNvPr id="3" name="Text Placeholder 2">
            <a:extLst>
              <a:ext uri="{FF2B5EF4-FFF2-40B4-BE49-F238E27FC236}">
                <a16:creationId xmlns:a16="http://schemas.microsoft.com/office/drawing/2014/main" id="{A8369F51-F6FC-062B-E0ED-86B48482F9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JP" dirty="0"/>
          </a:p>
        </p:txBody>
      </p:sp>
      <p:sp>
        <p:nvSpPr>
          <p:cNvPr id="4" name="Date Placeholder 3">
            <a:extLst>
              <a:ext uri="{FF2B5EF4-FFF2-40B4-BE49-F238E27FC236}">
                <a16:creationId xmlns:a16="http://schemas.microsoft.com/office/drawing/2014/main" id="{715E86B1-5092-EB7F-15F2-DB788D5970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28B759-A9A1-7B41-B30F-900953345635}" type="datetime1">
              <a:rPr lang="en-US" smtClean="0"/>
              <a:t>3/17/26</a:t>
            </a:fld>
            <a:endParaRPr lang="en-JP"/>
          </a:p>
        </p:txBody>
      </p:sp>
      <p:sp>
        <p:nvSpPr>
          <p:cNvPr id="5" name="Footer Placeholder 4">
            <a:extLst>
              <a:ext uri="{FF2B5EF4-FFF2-40B4-BE49-F238E27FC236}">
                <a16:creationId xmlns:a16="http://schemas.microsoft.com/office/drawing/2014/main" id="{0733BE6A-0849-53E6-3442-9AB85FE5D9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JP"/>
          </a:p>
        </p:txBody>
      </p:sp>
      <p:sp>
        <p:nvSpPr>
          <p:cNvPr id="6" name="Slide Number Placeholder 5">
            <a:extLst>
              <a:ext uri="{FF2B5EF4-FFF2-40B4-BE49-F238E27FC236}">
                <a16:creationId xmlns:a16="http://schemas.microsoft.com/office/drawing/2014/main" id="{2F3DDE0E-8F82-58EA-0EF1-2252390EBD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B73B5B-4D98-3640-AE9D-0B488B8E4F8B}" type="slidenum">
              <a:rPr lang="en-JP" smtClean="0"/>
              <a:t>‹#›</a:t>
            </a:fld>
            <a:endParaRPr lang="en-JP"/>
          </a:p>
        </p:txBody>
      </p:sp>
    </p:spTree>
    <p:extLst>
      <p:ext uri="{BB962C8B-B14F-4D97-AF65-F5344CB8AC3E}">
        <p14:creationId xmlns:p14="http://schemas.microsoft.com/office/powerpoint/2010/main" val="1357666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S PGothic" panose="020B0600070205080204" pitchFamily="34" charset="-128"/>
          <a:ea typeface="MS PGothic" panose="020B0600070205080204"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Gothic" panose="020B0600070205080204" pitchFamily="34" charset="-128"/>
          <a:ea typeface="MS PGothic" panose="020B0600070205080204"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Gothic" panose="020B0600070205080204" pitchFamily="34" charset="-128"/>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Gothic" panose="020B0600070205080204" pitchFamily="34" charset="-128"/>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Gothic" panose="020B0600070205080204" pitchFamily="34" charset="-128"/>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Gothic" panose="020B0600070205080204" pitchFamily="34" charset="-128"/>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3" Type="http://schemas.openxmlformats.org/officeDocument/2006/relationships/customXml" Target="../ink/ink2.xml"/><Relationship Id="rId3" Type="http://schemas.openxmlformats.org/officeDocument/2006/relationships/customXml" Target="../ink/ink1.xml"/><Relationship Id="rId12" Type="http://schemas.openxmlformats.org/officeDocument/2006/relationships/image" Target="../media/image26.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4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C8BFA-9907-583B-C845-26862BF4946A}"/>
              </a:ext>
            </a:extLst>
          </p:cNvPr>
          <p:cNvSpPr>
            <a:spLocks noGrp="1"/>
          </p:cNvSpPr>
          <p:nvPr>
            <p:ph type="ctrTitle"/>
          </p:nvPr>
        </p:nvSpPr>
        <p:spPr/>
        <p:txBody>
          <a:bodyPr/>
          <a:lstStyle/>
          <a:p>
            <a:r>
              <a:rPr lang="ja-JP" altLang="en-US" dirty="0">
                <a:latin typeface="MS PGothic" panose="020B0600070205080204" pitchFamily="34" charset="-128"/>
                <a:ea typeface="MS PGothic" panose="020B0600070205080204" pitchFamily="34" charset="-128"/>
              </a:rPr>
              <a:t>第</a:t>
            </a:r>
            <a:r>
              <a:rPr lang="en-US" altLang="ja-JP" dirty="0">
                <a:latin typeface="MS PGothic" panose="020B0600070205080204" pitchFamily="34" charset="-128"/>
                <a:ea typeface="MS PGothic" panose="020B0600070205080204" pitchFamily="34" charset="-128"/>
              </a:rPr>
              <a:t>11</a:t>
            </a:r>
            <a:r>
              <a:rPr lang="ja-JP" altLang="en-US" dirty="0">
                <a:latin typeface="MS PGothic" panose="020B0600070205080204" pitchFamily="34" charset="-128"/>
                <a:ea typeface="MS PGothic" panose="020B0600070205080204" pitchFamily="34" charset="-128"/>
              </a:rPr>
              <a:t>章</a:t>
            </a:r>
            <a:br>
              <a:rPr lang="en-US" altLang="ja-JP" dirty="0">
                <a:latin typeface="MS PGothic" panose="020B0600070205080204" pitchFamily="34" charset="-128"/>
                <a:ea typeface="MS PGothic" panose="020B0600070205080204" pitchFamily="34" charset="-128"/>
              </a:rPr>
            </a:br>
            <a:r>
              <a:rPr lang="ja-JP" altLang="en-US" dirty="0">
                <a:latin typeface="MS PGothic" panose="020B0600070205080204" pitchFamily="34" charset="-128"/>
                <a:ea typeface="MS PGothic" panose="020B0600070205080204" pitchFamily="34" charset="-128"/>
              </a:rPr>
              <a:t>グローバル</a:t>
            </a:r>
            <a:r>
              <a:rPr lang="zh-CN" altLang="en-US" dirty="0">
                <a:latin typeface="MS PGothic" panose="020B0600070205080204" pitchFamily="34" charset="-128"/>
                <a:ea typeface="MS PGothic" panose="020B0600070205080204" pitchFamily="34" charset="-128"/>
              </a:rPr>
              <a:t>化</a:t>
            </a:r>
            <a:r>
              <a:rPr lang="ja-JP" altLang="en-US" dirty="0">
                <a:latin typeface="MS PGothic" panose="020B0600070205080204" pitchFamily="34" charset="-128"/>
                <a:ea typeface="MS PGothic" panose="020B0600070205080204" pitchFamily="34" charset="-128"/>
              </a:rPr>
              <a:t>と</a:t>
            </a:r>
            <a:r>
              <a:rPr lang="zh-CN" altLang="en-US" dirty="0">
                <a:latin typeface="MS PGothic" panose="020B0600070205080204" pitchFamily="34" charset="-128"/>
                <a:ea typeface="MS PGothic" panose="020B0600070205080204" pitchFamily="34" charset="-128"/>
              </a:rPr>
              <a:t>格差</a:t>
            </a:r>
            <a:endParaRPr lang="en-JP" dirty="0">
              <a:latin typeface="MS PGothic" panose="020B0600070205080204" pitchFamily="34" charset="-128"/>
              <a:ea typeface="MS PGothic" panose="020B0600070205080204" pitchFamily="34" charset="-128"/>
            </a:endParaRPr>
          </a:p>
        </p:txBody>
      </p:sp>
      <p:sp>
        <p:nvSpPr>
          <p:cNvPr id="4" name="Slide Number Placeholder 3">
            <a:extLst>
              <a:ext uri="{FF2B5EF4-FFF2-40B4-BE49-F238E27FC236}">
                <a16:creationId xmlns:a16="http://schemas.microsoft.com/office/drawing/2014/main" id="{8269DB6E-69F3-D12C-E622-BD81B544029B}"/>
              </a:ext>
            </a:extLst>
          </p:cNvPr>
          <p:cNvSpPr>
            <a:spLocks noGrp="1"/>
          </p:cNvSpPr>
          <p:nvPr>
            <p:ph type="sldNum" sz="quarter" idx="12"/>
          </p:nvPr>
        </p:nvSpPr>
        <p:spPr/>
        <p:txBody>
          <a:bodyPr/>
          <a:lstStyle/>
          <a:p>
            <a:fld id="{A0B73B5B-4D98-3640-AE9D-0B488B8E4F8B}" type="slidenum">
              <a:rPr lang="en-JP" smtClean="0"/>
              <a:t>1</a:t>
            </a:fld>
            <a:endParaRPr lang="en-JP"/>
          </a:p>
        </p:txBody>
      </p:sp>
    </p:spTree>
    <p:extLst>
      <p:ext uri="{BB962C8B-B14F-4D97-AF65-F5344CB8AC3E}">
        <p14:creationId xmlns:p14="http://schemas.microsoft.com/office/powerpoint/2010/main" val="1309272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E05FA-2B9E-E4E0-53C3-A81A69D81F41}"/>
              </a:ext>
            </a:extLst>
          </p:cNvPr>
          <p:cNvSpPr>
            <a:spLocks noGrp="1"/>
          </p:cNvSpPr>
          <p:nvPr>
            <p:ph type="title"/>
          </p:nvPr>
        </p:nvSpPr>
        <p:spPr/>
        <p:txBody>
          <a:bodyPr/>
          <a:lstStyle/>
          <a:p>
            <a:r>
              <a:rPr lang="ja-JP" altLang="en-US"/>
              <a:t>これまでの</a:t>
            </a:r>
            <a:r>
              <a:rPr lang="zh-CN" altLang="en-US" dirty="0"/>
              <a:t>研究</a:t>
            </a:r>
            <a:endParaRPr lang="en-JP" dirty="0"/>
          </a:p>
        </p:txBody>
      </p:sp>
      <p:sp>
        <p:nvSpPr>
          <p:cNvPr id="3" name="Content Placeholder 2">
            <a:extLst>
              <a:ext uri="{FF2B5EF4-FFF2-40B4-BE49-F238E27FC236}">
                <a16:creationId xmlns:a16="http://schemas.microsoft.com/office/drawing/2014/main" id="{973770AA-CE97-5D48-3607-DFD5AD37707F}"/>
              </a:ext>
            </a:extLst>
          </p:cNvPr>
          <p:cNvSpPr>
            <a:spLocks noGrp="1"/>
          </p:cNvSpPr>
          <p:nvPr>
            <p:ph idx="1"/>
          </p:nvPr>
        </p:nvSpPr>
        <p:spPr/>
        <p:txBody>
          <a:bodyPr>
            <a:normAutofit/>
          </a:bodyPr>
          <a:lstStyle/>
          <a:p>
            <a:pPr marL="0" indent="0">
              <a:buNone/>
            </a:pPr>
            <a:r>
              <a:rPr lang="ja-JP" altLang="en-US" dirty="0"/>
              <a:t>ストルパー＝サミュエルソン</a:t>
            </a:r>
            <a:r>
              <a:rPr lang="zh-CN" altLang="en-US" dirty="0"/>
              <a:t>定理</a:t>
            </a:r>
            <a:r>
              <a:rPr lang="ja-JP" altLang="en-US" dirty="0"/>
              <a:t>と</a:t>
            </a:r>
            <a:r>
              <a:rPr lang="zh-CN" altLang="en-US" dirty="0"/>
              <a:t>現実</a:t>
            </a:r>
            <a:r>
              <a:rPr lang="ja-JP" altLang="en-US" dirty="0"/>
              <a:t>が</a:t>
            </a:r>
            <a:r>
              <a:rPr lang="zh-CN" altLang="en-US" dirty="0"/>
              <a:t>食</a:t>
            </a:r>
            <a:r>
              <a:rPr lang="ja-JP" altLang="en-US" dirty="0"/>
              <a:t>い</a:t>
            </a:r>
            <a:r>
              <a:rPr lang="zh-CN" altLang="en-US" dirty="0"/>
              <a:t>違</a:t>
            </a:r>
            <a:r>
              <a:rPr lang="ja-JP" altLang="en-US" dirty="0"/>
              <a:t>う。</a:t>
            </a:r>
            <a:endParaRPr lang="en-US" altLang="ja-JP" dirty="0"/>
          </a:p>
          <a:p>
            <a:pPr marL="0" indent="0">
              <a:buNone/>
            </a:pPr>
            <a:endParaRPr lang="en-US" altLang="ja-JP" dirty="0"/>
          </a:p>
          <a:p>
            <a:r>
              <a:rPr lang="ja-JP" altLang="en-US" dirty="0">
                <a:solidFill>
                  <a:srgbClr val="0432FF"/>
                </a:solidFill>
              </a:rPr>
              <a:t>ストルパー＝サミュエルソン</a:t>
            </a:r>
            <a:r>
              <a:rPr lang="zh-CN" altLang="en-US" dirty="0">
                <a:solidFill>
                  <a:srgbClr val="0432FF"/>
                </a:solidFill>
              </a:rPr>
              <a:t>定理</a:t>
            </a:r>
            <a:r>
              <a:rPr lang="ja-JP" altLang="en-US" dirty="0"/>
              <a:t>のメカニズムが</a:t>
            </a:r>
            <a:r>
              <a:rPr lang="zh-CN" altLang="en-US" dirty="0"/>
              <a:t>働</a:t>
            </a:r>
            <a:r>
              <a:rPr lang="ja-JP" altLang="en-US" dirty="0"/>
              <a:t>いているならば，</a:t>
            </a:r>
            <a:r>
              <a:rPr lang="zh-CN" altLang="en-US" dirty="0"/>
              <a:t>高卒労働集約的製品（例：靴）</a:t>
            </a:r>
            <a:r>
              <a:rPr lang="ja-JP" altLang="en-US" dirty="0"/>
              <a:t>に</a:t>
            </a:r>
            <a:r>
              <a:rPr lang="zh-CN" altLang="en-US" dirty="0"/>
              <a:t>対</a:t>
            </a:r>
            <a:r>
              <a:rPr lang="ja-JP" altLang="en-US" dirty="0"/>
              <a:t>する</a:t>
            </a:r>
            <a:r>
              <a:rPr lang="zh-CN" altLang="en-US" dirty="0"/>
              <a:t>大卒労働集約的製品（例：</a:t>
            </a:r>
            <a:r>
              <a:rPr lang="ja-JP" altLang="en-US" dirty="0"/>
              <a:t>コンピューター）の</a:t>
            </a:r>
            <a:r>
              <a:rPr lang="zh-CN" altLang="en-US" dirty="0"/>
              <a:t>相対価格</a:t>
            </a:r>
            <a:r>
              <a:rPr lang="ja-JP" altLang="en-US" dirty="0"/>
              <a:t>の</a:t>
            </a:r>
            <a:r>
              <a:rPr lang="zh-CN" altLang="en-US" dirty="0"/>
              <a:t>上昇</a:t>
            </a:r>
            <a:r>
              <a:rPr lang="ja-JP" altLang="en-US" dirty="0"/>
              <a:t>が</a:t>
            </a:r>
            <a:r>
              <a:rPr lang="zh-CN" altLang="en-US" dirty="0"/>
              <a:t>大卒賃金</a:t>
            </a:r>
            <a:r>
              <a:rPr lang="ja-JP" altLang="en-US" dirty="0"/>
              <a:t>プレミアムの</a:t>
            </a:r>
            <a:r>
              <a:rPr lang="zh-CN" altLang="en-US" dirty="0"/>
              <a:t>上昇</a:t>
            </a:r>
            <a:r>
              <a:rPr lang="ja-JP" altLang="en-US" dirty="0"/>
              <a:t>もたらすはず。</a:t>
            </a:r>
            <a:endParaRPr lang="en-US" altLang="ja-JP" dirty="0"/>
          </a:p>
          <a:p>
            <a:pPr marL="457200" lvl="1" indent="0">
              <a:buNone/>
            </a:pPr>
            <a:r>
              <a:rPr lang="en-US" altLang="zh-CN" dirty="0">
                <a:sym typeface="Wingdings" pitchFamily="2" charset="2"/>
              </a:rPr>
              <a:t></a:t>
            </a:r>
            <a:r>
              <a:rPr lang="zh-CN" altLang="en-US" dirty="0"/>
              <a:t>実際</a:t>
            </a:r>
            <a:r>
              <a:rPr lang="ja-JP" altLang="en-US" dirty="0"/>
              <a:t>には</a:t>
            </a:r>
            <a:r>
              <a:rPr lang="zh-CN" altLang="en-US" u="sng" dirty="0"/>
              <a:t>相対価格</a:t>
            </a:r>
            <a:r>
              <a:rPr lang="ja-JP" altLang="en-US" u="sng" dirty="0"/>
              <a:t>の</a:t>
            </a:r>
            <a:r>
              <a:rPr lang="zh-CN" altLang="en-US" u="sng" dirty="0"/>
              <a:t>上昇</a:t>
            </a:r>
            <a:r>
              <a:rPr lang="ja-JP" altLang="en-US" u="sng" dirty="0"/>
              <a:t>は</a:t>
            </a:r>
            <a:r>
              <a:rPr lang="zh-CN" altLang="en-US" u="sng" dirty="0"/>
              <a:t>見</a:t>
            </a:r>
            <a:r>
              <a:rPr lang="ja-JP" altLang="en-US" u="sng" dirty="0"/>
              <a:t>られなかった</a:t>
            </a:r>
            <a:r>
              <a:rPr lang="ja-JP" altLang="en-US" dirty="0"/>
              <a:t>。</a:t>
            </a:r>
            <a:endParaRPr lang="en-US" altLang="ja-JP" dirty="0"/>
          </a:p>
          <a:p>
            <a:r>
              <a:rPr lang="ja-JP" altLang="en-US">
                <a:solidFill>
                  <a:srgbClr val="0432FF"/>
                </a:solidFill>
              </a:rPr>
              <a:t>途上国</a:t>
            </a:r>
            <a:r>
              <a:rPr lang="en-US" altLang="ja-JP" dirty="0">
                <a:solidFill>
                  <a:srgbClr val="0432FF"/>
                </a:solidFill>
              </a:rPr>
              <a:t>(</a:t>
            </a:r>
            <a:r>
              <a:rPr lang="ja-JP" altLang="en-US">
                <a:solidFill>
                  <a:srgbClr val="0432FF"/>
                </a:solidFill>
              </a:rPr>
              <a:t>高卒労働豊富国</a:t>
            </a:r>
            <a:r>
              <a:rPr lang="en-US" altLang="ja-JP" dirty="0">
                <a:solidFill>
                  <a:srgbClr val="0432FF"/>
                </a:solidFill>
              </a:rPr>
              <a:t>)</a:t>
            </a:r>
            <a:r>
              <a:rPr lang="ja-JP" altLang="en-US"/>
              <a:t>ではストルパー</a:t>
            </a:r>
            <a:r>
              <a:rPr lang="ja-JP" altLang="en-US" dirty="0"/>
              <a:t>＝サミュエルソン</a:t>
            </a:r>
            <a:r>
              <a:rPr lang="zh-CN" altLang="en-US" dirty="0"/>
              <a:t>定理</a:t>
            </a:r>
            <a:r>
              <a:rPr lang="ja-JP" altLang="en-US" dirty="0"/>
              <a:t>に</a:t>
            </a:r>
            <a:r>
              <a:rPr lang="zh-CN" altLang="en-US" dirty="0"/>
              <a:t>従</a:t>
            </a:r>
            <a:r>
              <a:rPr lang="ja-JP" altLang="en-US" dirty="0"/>
              <a:t>えば</a:t>
            </a:r>
            <a:r>
              <a:rPr lang="zh-CN" altLang="en-US" dirty="0"/>
              <a:t>大卒賃金</a:t>
            </a:r>
            <a:r>
              <a:rPr lang="ja-JP" altLang="en-US" dirty="0"/>
              <a:t>プレミアムが</a:t>
            </a:r>
            <a:r>
              <a:rPr lang="zh-CN" altLang="en-US" dirty="0"/>
              <a:t>下落</a:t>
            </a:r>
            <a:r>
              <a:rPr lang="ja-JP" altLang="en-US" dirty="0"/>
              <a:t>するはず。</a:t>
            </a:r>
            <a:endParaRPr lang="en-US" altLang="ja-JP" dirty="0"/>
          </a:p>
          <a:p>
            <a:pPr marL="457200" lvl="1" indent="0">
              <a:buNone/>
            </a:pPr>
            <a:r>
              <a:rPr lang="en-US" altLang="ja-JP" dirty="0">
                <a:sym typeface="Wingdings" pitchFamily="2" charset="2"/>
              </a:rPr>
              <a:t></a:t>
            </a:r>
            <a:r>
              <a:rPr lang="ja-JP" altLang="en-US" dirty="0"/>
              <a:t>メキシコなどの</a:t>
            </a:r>
            <a:r>
              <a:rPr lang="zh-CN" altLang="en-US" dirty="0"/>
              <a:t>高卒労働豊富国</a:t>
            </a:r>
            <a:r>
              <a:rPr lang="ja-JP" altLang="en-US" dirty="0"/>
              <a:t>でも，</a:t>
            </a:r>
            <a:r>
              <a:rPr lang="zh-CN" altLang="en-US" dirty="0"/>
              <a:t>大卒賃金</a:t>
            </a:r>
            <a:r>
              <a:rPr lang="ja-JP" altLang="en-US" dirty="0"/>
              <a:t>プレミアムが</a:t>
            </a:r>
            <a:r>
              <a:rPr lang="zh-CN" altLang="en-US" dirty="0"/>
              <a:t>上昇</a:t>
            </a:r>
            <a:r>
              <a:rPr lang="ja-JP" altLang="en-US" dirty="0"/>
              <a:t>した。</a:t>
            </a:r>
            <a:endParaRPr lang="en-JP" dirty="0"/>
          </a:p>
        </p:txBody>
      </p:sp>
      <p:sp>
        <p:nvSpPr>
          <p:cNvPr id="4" name="Slide Number Placeholder 3">
            <a:extLst>
              <a:ext uri="{FF2B5EF4-FFF2-40B4-BE49-F238E27FC236}">
                <a16:creationId xmlns:a16="http://schemas.microsoft.com/office/drawing/2014/main" id="{F6F5F21C-33D1-249B-0FB5-101EC78D33B6}"/>
              </a:ext>
            </a:extLst>
          </p:cNvPr>
          <p:cNvSpPr>
            <a:spLocks noGrp="1"/>
          </p:cNvSpPr>
          <p:nvPr>
            <p:ph type="sldNum" sz="quarter" idx="12"/>
          </p:nvPr>
        </p:nvSpPr>
        <p:spPr/>
        <p:txBody>
          <a:bodyPr/>
          <a:lstStyle/>
          <a:p>
            <a:fld id="{A0B73B5B-4D98-3640-AE9D-0B488B8E4F8B}" type="slidenum">
              <a:rPr lang="en-JP" smtClean="0"/>
              <a:t>10</a:t>
            </a:fld>
            <a:endParaRPr lang="en-JP"/>
          </a:p>
        </p:txBody>
      </p:sp>
    </p:spTree>
    <p:extLst>
      <p:ext uri="{BB962C8B-B14F-4D97-AF65-F5344CB8AC3E}">
        <p14:creationId xmlns:p14="http://schemas.microsoft.com/office/powerpoint/2010/main" val="4030599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07A95-119A-EB82-C18A-36A81E9198E8}"/>
              </a:ext>
            </a:extLst>
          </p:cNvPr>
          <p:cNvSpPr>
            <a:spLocks noGrp="1"/>
          </p:cNvSpPr>
          <p:nvPr>
            <p:ph type="title"/>
          </p:nvPr>
        </p:nvSpPr>
        <p:spPr/>
        <p:txBody>
          <a:bodyPr/>
          <a:lstStyle/>
          <a:p>
            <a:r>
              <a:rPr lang="zh-CN" altLang="en-US" dirty="0"/>
              <a:t>技能偏向型技術変化</a:t>
            </a:r>
            <a:r>
              <a:rPr lang="en-US" altLang="zh-CN" dirty="0"/>
              <a:t> [</a:t>
            </a:r>
            <a:r>
              <a:rPr lang="zh-CN" altLang="en-US" dirty="0"/>
              <a:t>仮説</a:t>
            </a:r>
            <a:r>
              <a:rPr lang="en-US" altLang="zh-CN" dirty="0"/>
              <a:t>1]</a:t>
            </a:r>
            <a:endParaRPr lang="en-JP" dirty="0"/>
          </a:p>
        </p:txBody>
      </p:sp>
      <p:sp>
        <p:nvSpPr>
          <p:cNvPr id="3" name="Content Placeholder 2">
            <a:extLst>
              <a:ext uri="{FF2B5EF4-FFF2-40B4-BE49-F238E27FC236}">
                <a16:creationId xmlns:a16="http://schemas.microsoft.com/office/drawing/2014/main" id="{2D81D035-CA72-9621-2D81-232980B8FDBA}"/>
              </a:ext>
            </a:extLst>
          </p:cNvPr>
          <p:cNvSpPr>
            <a:spLocks noGrp="1"/>
          </p:cNvSpPr>
          <p:nvPr>
            <p:ph idx="1"/>
          </p:nvPr>
        </p:nvSpPr>
        <p:spPr/>
        <p:txBody>
          <a:bodyPr/>
          <a:lstStyle/>
          <a:p>
            <a:r>
              <a:rPr lang="zh-CN" altLang="en-US" dirty="0"/>
              <a:t>労働経済学者</a:t>
            </a:r>
            <a:r>
              <a:rPr lang="ja-JP" altLang="en-US" dirty="0"/>
              <a:t>の</a:t>
            </a:r>
            <a:r>
              <a:rPr lang="zh-CN" altLang="en-US" dirty="0"/>
              <a:t>研究（</a:t>
            </a:r>
            <a:r>
              <a:rPr lang="en-US" dirty="0"/>
              <a:t>Katz and Murphy, 1992</a:t>
            </a:r>
            <a:r>
              <a:rPr lang="zh-CN" altLang="en-US" dirty="0"/>
              <a:t>等）</a:t>
            </a:r>
            <a:r>
              <a:rPr lang="ja-JP" altLang="en-US" dirty="0"/>
              <a:t>によれば，アメリカにおける</a:t>
            </a:r>
            <a:r>
              <a:rPr lang="zh-CN" altLang="en-US" u="sng" dirty="0"/>
              <a:t>大卒賃金</a:t>
            </a:r>
            <a:r>
              <a:rPr lang="ja-JP" altLang="en-US" u="sng" dirty="0"/>
              <a:t>プレミアムが</a:t>
            </a:r>
            <a:r>
              <a:rPr lang="zh-CN" altLang="en-US" u="sng" dirty="0"/>
              <a:t>上昇</a:t>
            </a:r>
            <a:r>
              <a:rPr lang="ja-JP" altLang="en-US" u="sng" dirty="0"/>
              <a:t>した</a:t>
            </a:r>
            <a:r>
              <a:rPr lang="zh-CN" altLang="en-US" u="sng" dirty="0"/>
              <a:t>背景</a:t>
            </a:r>
            <a:r>
              <a:rPr lang="ja-JP" altLang="en-US" u="sng" dirty="0"/>
              <a:t>には，</a:t>
            </a:r>
            <a:r>
              <a:rPr lang="zh-CN" altLang="en-US" u="sng" dirty="0"/>
              <a:t>大卒労働者</a:t>
            </a:r>
            <a:r>
              <a:rPr lang="ja-JP" altLang="en-US" u="sng" dirty="0"/>
              <a:t>への</a:t>
            </a:r>
            <a:r>
              <a:rPr lang="zh-CN" altLang="en-US" u="sng" dirty="0"/>
              <a:t>労働需要</a:t>
            </a:r>
            <a:r>
              <a:rPr lang="ja-JP" altLang="en-US" u="sng" dirty="0"/>
              <a:t>が</a:t>
            </a:r>
            <a:r>
              <a:rPr lang="zh-CN" altLang="en-US" u="sng" dirty="0"/>
              <a:t>増加</a:t>
            </a:r>
            <a:r>
              <a:rPr lang="ja-JP" altLang="en-US" u="sng" dirty="0"/>
              <a:t>したことがある</a:t>
            </a:r>
            <a:r>
              <a:rPr lang="ja-JP" altLang="en-US" dirty="0"/>
              <a:t>と</a:t>
            </a:r>
            <a:r>
              <a:rPr lang="zh-CN" altLang="en-US" dirty="0"/>
              <a:t>考</a:t>
            </a:r>
            <a:r>
              <a:rPr lang="ja-JP" altLang="en-US" dirty="0"/>
              <a:t>えられている。</a:t>
            </a:r>
            <a:endParaRPr lang="en-US" altLang="ja-JP" dirty="0"/>
          </a:p>
          <a:p>
            <a:r>
              <a:rPr lang="ja-JP" altLang="en-US" dirty="0"/>
              <a:t>しかも，</a:t>
            </a:r>
            <a:r>
              <a:rPr lang="zh-CN" altLang="en-US" dirty="0"/>
              <a:t>高卒労働者</a:t>
            </a:r>
            <a:r>
              <a:rPr lang="ja-JP" altLang="en-US" dirty="0"/>
              <a:t>を</a:t>
            </a:r>
            <a:r>
              <a:rPr lang="zh-CN" altLang="en-US" dirty="0"/>
              <a:t>集約的</a:t>
            </a:r>
            <a:r>
              <a:rPr lang="ja-JP" altLang="en-US" dirty="0"/>
              <a:t>に</a:t>
            </a:r>
            <a:r>
              <a:rPr lang="zh-CN" altLang="en-US" dirty="0"/>
              <a:t>必要</a:t>
            </a:r>
            <a:r>
              <a:rPr lang="ja-JP" altLang="en-US" dirty="0"/>
              <a:t>とする</a:t>
            </a:r>
            <a:r>
              <a:rPr lang="zh-CN" altLang="en-US" dirty="0"/>
              <a:t>産業</a:t>
            </a:r>
            <a:r>
              <a:rPr lang="ja-JP" altLang="en-US" dirty="0"/>
              <a:t>から</a:t>
            </a:r>
            <a:r>
              <a:rPr lang="zh-CN" altLang="en-US" dirty="0"/>
              <a:t>大卒労働者</a:t>
            </a:r>
            <a:r>
              <a:rPr lang="ja-JP" altLang="en-US" dirty="0"/>
              <a:t>を</a:t>
            </a:r>
            <a:r>
              <a:rPr lang="zh-CN" altLang="en-US" dirty="0"/>
              <a:t>集約的</a:t>
            </a:r>
            <a:r>
              <a:rPr lang="ja-JP" altLang="en-US" dirty="0"/>
              <a:t>に</a:t>
            </a:r>
            <a:r>
              <a:rPr lang="zh-CN" altLang="en-US" dirty="0"/>
              <a:t>必要</a:t>
            </a:r>
            <a:r>
              <a:rPr lang="ja-JP" altLang="en-US" dirty="0"/>
              <a:t>とする</a:t>
            </a:r>
            <a:r>
              <a:rPr lang="zh-CN" altLang="en-US" dirty="0"/>
              <a:t>産業</a:t>
            </a:r>
            <a:r>
              <a:rPr lang="ja-JP" altLang="en-US" dirty="0"/>
              <a:t>へ</a:t>
            </a:r>
            <a:r>
              <a:rPr lang="zh-CN" altLang="en-US" dirty="0"/>
              <a:t>労働需要</a:t>
            </a:r>
            <a:r>
              <a:rPr lang="ja-JP" altLang="en-US" dirty="0"/>
              <a:t>が</a:t>
            </a:r>
            <a:r>
              <a:rPr lang="zh-CN" altLang="en-US" dirty="0"/>
              <a:t>移動</a:t>
            </a:r>
            <a:r>
              <a:rPr lang="ja-JP" altLang="en-US" dirty="0"/>
              <a:t>したのではなく，</a:t>
            </a:r>
            <a:r>
              <a:rPr lang="zh-CN" altLang="en-US" dirty="0"/>
              <a:t>産業内</a:t>
            </a:r>
            <a:r>
              <a:rPr lang="ja-JP" altLang="en-US" dirty="0"/>
              <a:t>において</a:t>
            </a:r>
            <a:r>
              <a:rPr lang="zh-CN" altLang="en-US" dirty="0"/>
              <a:t>大卒労働者</a:t>
            </a:r>
            <a:r>
              <a:rPr lang="ja-JP" altLang="en-US" dirty="0"/>
              <a:t>への</a:t>
            </a:r>
            <a:r>
              <a:rPr lang="zh-CN" altLang="en-US" dirty="0"/>
              <a:t>労働需要</a:t>
            </a:r>
            <a:r>
              <a:rPr lang="ja-JP" altLang="en-US" dirty="0"/>
              <a:t>が</a:t>
            </a:r>
            <a:r>
              <a:rPr lang="zh-CN" altLang="en-US" dirty="0"/>
              <a:t>増加</a:t>
            </a:r>
            <a:r>
              <a:rPr lang="ja-JP" altLang="en-US" dirty="0"/>
              <a:t>したことから，</a:t>
            </a:r>
            <a:r>
              <a:rPr lang="zh-CN" altLang="en-US" dirty="0"/>
              <a:t>比較優位</a:t>
            </a:r>
            <a:r>
              <a:rPr lang="ja-JP" altLang="en-US" dirty="0"/>
              <a:t>に</a:t>
            </a:r>
            <a:r>
              <a:rPr lang="zh-CN" altLang="en-US" dirty="0"/>
              <a:t>基</a:t>
            </a:r>
            <a:r>
              <a:rPr lang="ja-JP" altLang="en-US" dirty="0"/>
              <a:t>づく</a:t>
            </a:r>
            <a:r>
              <a:rPr lang="zh-CN" altLang="en-US" dirty="0"/>
              <a:t>国際貿易</a:t>
            </a:r>
            <a:r>
              <a:rPr lang="ja-JP" altLang="en-US" dirty="0"/>
              <a:t>ではなく，</a:t>
            </a:r>
            <a:r>
              <a:rPr lang="ja-JP" altLang="en-US" dirty="0">
                <a:highlight>
                  <a:srgbClr val="FFFF00"/>
                </a:highlight>
              </a:rPr>
              <a:t>コンピューターの</a:t>
            </a:r>
            <a:r>
              <a:rPr lang="zh-CN" altLang="en-US" dirty="0">
                <a:highlight>
                  <a:srgbClr val="FFFF00"/>
                </a:highlight>
              </a:rPr>
              <a:t>普及</a:t>
            </a:r>
            <a:r>
              <a:rPr lang="ja-JP" altLang="en-US" dirty="0"/>
              <a:t>など</a:t>
            </a:r>
            <a:r>
              <a:rPr lang="zh-CN" altLang="en-US" dirty="0"/>
              <a:t>大卒労働者</a:t>
            </a:r>
            <a:r>
              <a:rPr lang="ja-JP" altLang="en-US" dirty="0"/>
              <a:t>を</a:t>
            </a:r>
            <a:r>
              <a:rPr lang="zh-CN" altLang="en-US" dirty="0"/>
              <a:t>以前</a:t>
            </a:r>
            <a:r>
              <a:rPr lang="ja-JP" altLang="en-US" dirty="0"/>
              <a:t>よりも</a:t>
            </a:r>
            <a:r>
              <a:rPr lang="zh-CN" altLang="en-US" dirty="0"/>
              <a:t>必要</a:t>
            </a:r>
            <a:r>
              <a:rPr lang="ja-JP" altLang="en-US" dirty="0"/>
              <a:t>とする</a:t>
            </a:r>
            <a:r>
              <a:rPr lang="zh-CN" altLang="en-US" dirty="0">
                <a:solidFill>
                  <a:srgbClr val="0432FF"/>
                </a:solidFill>
              </a:rPr>
              <a:t>技能偏向型技術変化</a:t>
            </a:r>
            <a:r>
              <a:rPr lang="ja-JP" altLang="en-US" dirty="0"/>
              <a:t>が</a:t>
            </a:r>
            <a:r>
              <a:rPr lang="zh-CN" altLang="en-US" dirty="0"/>
              <a:t>賃金格差拡大</a:t>
            </a:r>
            <a:r>
              <a:rPr lang="ja-JP" altLang="en-US" dirty="0"/>
              <a:t>の</a:t>
            </a:r>
            <a:r>
              <a:rPr lang="zh-CN" altLang="en-US" dirty="0"/>
              <a:t>主因</a:t>
            </a:r>
            <a:r>
              <a:rPr lang="ja-JP" altLang="en-US" dirty="0"/>
              <a:t>であると</a:t>
            </a:r>
            <a:r>
              <a:rPr lang="zh-CN" altLang="en-US" dirty="0"/>
              <a:t>考</a:t>
            </a:r>
            <a:r>
              <a:rPr lang="ja-JP" altLang="en-US" dirty="0"/>
              <a:t>えられている。</a:t>
            </a:r>
            <a:endParaRPr lang="en-JP" dirty="0"/>
          </a:p>
        </p:txBody>
      </p:sp>
      <p:sp>
        <p:nvSpPr>
          <p:cNvPr id="4" name="Slide Number Placeholder 3">
            <a:extLst>
              <a:ext uri="{FF2B5EF4-FFF2-40B4-BE49-F238E27FC236}">
                <a16:creationId xmlns:a16="http://schemas.microsoft.com/office/drawing/2014/main" id="{AED3AF7E-DA2C-92F6-0308-C4A14D246A07}"/>
              </a:ext>
            </a:extLst>
          </p:cNvPr>
          <p:cNvSpPr>
            <a:spLocks noGrp="1"/>
          </p:cNvSpPr>
          <p:nvPr>
            <p:ph type="sldNum" sz="quarter" idx="12"/>
          </p:nvPr>
        </p:nvSpPr>
        <p:spPr/>
        <p:txBody>
          <a:bodyPr/>
          <a:lstStyle/>
          <a:p>
            <a:fld id="{A0B73B5B-4D98-3640-AE9D-0B488B8E4F8B}" type="slidenum">
              <a:rPr lang="en-JP" smtClean="0"/>
              <a:t>11</a:t>
            </a:fld>
            <a:endParaRPr lang="en-JP"/>
          </a:p>
        </p:txBody>
      </p:sp>
    </p:spTree>
    <p:extLst>
      <p:ext uri="{BB962C8B-B14F-4D97-AF65-F5344CB8AC3E}">
        <p14:creationId xmlns:p14="http://schemas.microsoft.com/office/powerpoint/2010/main" val="3696840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7690-A1A7-6213-0534-9538A47EDC0A}"/>
              </a:ext>
            </a:extLst>
          </p:cNvPr>
          <p:cNvSpPr>
            <a:spLocks noGrp="1"/>
          </p:cNvSpPr>
          <p:nvPr>
            <p:ph type="title"/>
          </p:nvPr>
        </p:nvSpPr>
        <p:spPr/>
        <p:txBody>
          <a:bodyPr/>
          <a:lstStyle/>
          <a:p>
            <a:r>
              <a:rPr lang="en-JP" dirty="0"/>
              <a:t>日本</a:t>
            </a:r>
          </a:p>
        </p:txBody>
      </p:sp>
      <p:sp>
        <p:nvSpPr>
          <p:cNvPr id="3" name="Content Placeholder 2">
            <a:extLst>
              <a:ext uri="{FF2B5EF4-FFF2-40B4-BE49-F238E27FC236}">
                <a16:creationId xmlns:a16="http://schemas.microsoft.com/office/drawing/2014/main" id="{CE66E35B-E9C4-3DFA-0EE2-9F8692463C1D}"/>
              </a:ext>
            </a:extLst>
          </p:cNvPr>
          <p:cNvSpPr>
            <a:spLocks noGrp="1"/>
          </p:cNvSpPr>
          <p:nvPr>
            <p:ph idx="1"/>
          </p:nvPr>
        </p:nvSpPr>
        <p:spPr/>
        <p:txBody>
          <a:bodyPr>
            <a:normAutofit/>
          </a:bodyPr>
          <a:lstStyle/>
          <a:p>
            <a:r>
              <a:rPr lang="zh-CN" altLang="en-US" dirty="0"/>
              <a:t>日本</a:t>
            </a:r>
            <a:r>
              <a:rPr lang="ja-JP" altLang="en-US" dirty="0"/>
              <a:t>でもジニ</a:t>
            </a:r>
            <a:r>
              <a:rPr lang="zh-CN" altLang="en-US" dirty="0"/>
              <a:t>係数</a:t>
            </a:r>
            <a:r>
              <a:rPr lang="ja-JP" altLang="en-US" dirty="0"/>
              <a:t>の</a:t>
            </a:r>
            <a:r>
              <a:rPr lang="zh-CN" altLang="en-US" dirty="0"/>
              <a:t>上昇</a:t>
            </a:r>
            <a:r>
              <a:rPr lang="ja-JP" altLang="en-US" dirty="0"/>
              <a:t>が</a:t>
            </a:r>
            <a:r>
              <a:rPr lang="zh-CN" altLang="en-US" dirty="0"/>
              <a:t>示</a:t>
            </a:r>
            <a:r>
              <a:rPr lang="ja-JP" altLang="en-US" dirty="0"/>
              <a:t>すように</a:t>
            </a:r>
            <a:r>
              <a:rPr lang="zh-CN" altLang="en-US" dirty="0">
                <a:highlight>
                  <a:srgbClr val="FFFF00"/>
                </a:highlight>
              </a:rPr>
              <a:t>所得格差</a:t>
            </a:r>
            <a:r>
              <a:rPr lang="ja-JP" altLang="en-US" dirty="0">
                <a:highlight>
                  <a:srgbClr val="FFFF00"/>
                </a:highlight>
              </a:rPr>
              <a:t>が</a:t>
            </a:r>
            <a:r>
              <a:rPr lang="zh-CN" altLang="en-US" dirty="0">
                <a:highlight>
                  <a:srgbClr val="FFFF00"/>
                </a:highlight>
              </a:rPr>
              <a:t>拡大</a:t>
            </a:r>
            <a:r>
              <a:rPr lang="ja-JP" altLang="en-US" dirty="0"/>
              <a:t>しているが，アメリカのように</a:t>
            </a:r>
            <a:r>
              <a:rPr lang="zh-CN" altLang="en-US" b="1" u="sng" dirty="0"/>
              <a:t>大卒</a:t>
            </a:r>
            <a:r>
              <a:rPr lang="ja-JP" altLang="en-US" b="1" u="sng" dirty="0"/>
              <a:t>と</a:t>
            </a:r>
            <a:r>
              <a:rPr lang="zh-CN" altLang="en-US" b="1" u="sng" dirty="0"/>
              <a:t>高卒</a:t>
            </a:r>
            <a:r>
              <a:rPr lang="ja-JP" altLang="en-US" b="1" u="sng" dirty="0"/>
              <a:t>の</a:t>
            </a:r>
            <a:r>
              <a:rPr lang="zh-CN" altLang="en-US" b="1" u="sng" dirty="0"/>
              <a:t>賃金格差</a:t>
            </a:r>
            <a:r>
              <a:rPr lang="ja-JP" altLang="en-US" b="1" u="sng" dirty="0"/>
              <a:t>が</a:t>
            </a:r>
            <a:r>
              <a:rPr lang="zh-CN" altLang="en-US" b="1" u="sng" dirty="0"/>
              <a:t>大</a:t>
            </a:r>
            <a:r>
              <a:rPr lang="ja-JP" altLang="en-US" b="1" u="sng" dirty="0"/>
              <a:t>きく</a:t>
            </a:r>
            <a:r>
              <a:rPr lang="zh-CN" altLang="en-US" b="1" u="sng" dirty="0"/>
              <a:t>拡大</a:t>
            </a:r>
            <a:r>
              <a:rPr lang="ja-JP" altLang="en-US" b="1" u="sng" dirty="0"/>
              <a:t>したわけではない</a:t>
            </a:r>
            <a:r>
              <a:rPr lang="ja-JP" altLang="en-US" dirty="0"/>
              <a:t>。</a:t>
            </a:r>
            <a:endParaRPr lang="en-US" altLang="ja-JP" dirty="0"/>
          </a:p>
          <a:p>
            <a:r>
              <a:rPr lang="ja-JP" altLang="en-US" dirty="0"/>
              <a:t>アメリカにおいて</a:t>
            </a:r>
            <a:r>
              <a:rPr lang="zh-CN" altLang="en-US" dirty="0"/>
              <a:t>観察</a:t>
            </a:r>
            <a:r>
              <a:rPr lang="ja-JP" altLang="en-US" dirty="0"/>
              <a:t>されるような</a:t>
            </a:r>
            <a:r>
              <a:rPr lang="zh-CN" altLang="en-US" dirty="0"/>
              <a:t>大卒賃金</a:t>
            </a:r>
            <a:r>
              <a:rPr lang="ja-JP" altLang="en-US" dirty="0"/>
              <a:t>プレミアムの</a:t>
            </a:r>
            <a:r>
              <a:rPr lang="zh-CN" altLang="en-US" dirty="0"/>
              <a:t>一貫</a:t>
            </a:r>
            <a:r>
              <a:rPr lang="ja-JP" altLang="en-US" dirty="0"/>
              <a:t>した</a:t>
            </a:r>
            <a:r>
              <a:rPr lang="zh-CN" altLang="en-US" dirty="0"/>
              <a:t>上昇傾向</a:t>
            </a:r>
            <a:r>
              <a:rPr lang="ja-JP" altLang="en-US" dirty="0"/>
              <a:t>はない。</a:t>
            </a:r>
            <a:endParaRPr lang="en-US" altLang="ja-JP" dirty="0"/>
          </a:p>
          <a:p>
            <a:r>
              <a:rPr lang="zh-CN" altLang="en-US" dirty="0"/>
              <a:t>日本</a:t>
            </a:r>
            <a:r>
              <a:rPr lang="ja-JP" altLang="en-US" dirty="0"/>
              <a:t>では</a:t>
            </a:r>
            <a:r>
              <a:rPr lang="zh-CN" altLang="en-US" dirty="0"/>
              <a:t>大卒賃金</a:t>
            </a:r>
            <a:r>
              <a:rPr lang="ja-JP" altLang="en-US" dirty="0"/>
              <a:t>プレミアムの</a:t>
            </a:r>
            <a:r>
              <a:rPr lang="zh-CN" altLang="en-US" dirty="0"/>
              <a:t>上昇</a:t>
            </a:r>
            <a:r>
              <a:rPr lang="ja-JP" altLang="en-US" dirty="0"/>
              <a:t>が</a:t>
            </a:r>
            <a:r>
              <a:rPr lang="zh-CN" altLang="en-US" dirty="0"/>
              <a:t>所得格差</a:t>
            </a:r>
            <a:r>
              <a:rPr lang="ja-JP" altLang="en-US" dirty="0"/>
              <a:t>を</a:t>
            </a:r>
            <a:r>
              <a:rPr lang="zh-CN" altLang="en-US" dirty="0"/>
              <a:t>拡大</a:t>
            </a:r>
            <a:r>
              <a:rPr lang="ja-JP" altLang="en-US" dirty="0"/>
              <a:t>した</a:t>
            </a:r>
            <a:r>
              <a:rPr lang="zh-CN" altLang="en-US" dirty="0"/>
              <a:t>主因</a:t>
            </a:r>
            <a:r>
              <a:rPr lang="ja-JP" altLang="en-US" dirty="0"/>
              <a:t>である</a:t>
            </a:r>
            <a:r>
              <a:rPr lang="zh-CN" altLang="en-US" dirty="0"/>
              <a:t>可能性</a:t>
            </a:r>
            <a:r>
              <a:rPr lang="ja-JP" altLang="en-US" dirty="0"/>
              <a:t>は</a:t>
            </a:r>
            <a:r>
              <a:rPr lang="zh-CN" altLang="en-US" dirty="0"/>
              <a:t>低</a:t>
            </a:r>
            <a:r>
              <a:rPr lang="ja-JP" altLang="en-US" dirty="0"/>
              <a:t>い。</a:t>
            </a:r>
            <a:endParaRPr lang="en-US" altLang="ja-JP" dirty="0"/>
          </a:p>
          <a:p>
            <a:r>
              <a:rPr lang="zh-CN" altLang="en-US" dirty="0">
                <a:highlight>
                  <a:srgbClr val="FFFF00"/>
                </a:highlight>
              </a:rPr>
              <a:t>大学進学者</a:t>
            </a:r>
            <a:r>
              <a:rPr lang="ja-JP" altLang="en-US" dirty="0">
                <a:highlight>
                  <a:srgbClr val="FFFF00"/>
                </a:highlight>
              </a:rPr>
              <a:t>が</a:t>
            </a:r>
            <a:r>
              <a:rPr lang="zh-CN" altLang="en-US" dirty="0">
                <a:highlight>
                  <a:srgbClr val="FFFF00"/>
                </a:highlight>
              </a:rPr>
              <a:t>増加</a:t>
            </a:r>
            <a:r>
              <a:rPr lang="ja-JP" altLang="en-US" dirty="0">
                <a:highlight>
                  <a:srgbClr val="FFFF00"/>
                </a:highlight>
              </a:rPr>
              <a:t>し，</a:t>
            </a:r>
            <a:r>
              <a:rPr lang="zh-CN" altLang="en-US" dirty="0">
                <a:highlight>
                  <a:srgbClr val="FFFF00"/>
                </a:highlight>
              </a:rPr>
              <a:t>大卒労働者</a:t>
            </a:r>
            <a:r>
              <a:rPr lang="ja-JP" altLang="en-US" dirty="0">
                <a:highlight>
                  <a:srgbClr val="FFFF00"/>
                </a:highlight>
              </a:rPr>
              <a:t>の</a:t>
            </a:r>
            <a:r>
              <a:rPr lang="zh-CN" altLang="en-US" dirty="0">
                <a:highlight>
                  <a:srgbClr val="FFFF00"/>
                </a:highlight>
              </a:rPr>
              <a:t>供給</a:t>
            </a:r>
            <a:r>
              <a:rPr lang="ja-JP" altLang="en-US" dirty="0">
                <a:highlight>
                  <a:srgbClr val="FFFF00"/>
                </a:highlight>
              </a:rPr>
              <a:t>が</a:t>
            </a:r>
            <a:r>
              <a:rPr lang="zh-CN" altLang="en-US" dirty="0">
                <a:highlight>
                  <a:srgbClr val="FFFF00"/>
                </a:highlight>
              </a:rPr>
              <a:t>増加</a:t>
            </a:r>
            <a:r>
              <a:rPr lang="ja-JP" altLang="en-US" dirty="0"/>
              <a:t>したことが，</a:t>
            </a:r>
            <a:r>
              <a:rPr lang="zh-CN" altLang="en-US" dirty="0"/>
              <a:t>大卒賃金</a:t>
            </a:r>
            <a:r>
              <a:rPr lang="ja-JP" altLang="en-US" dirty="0"/>
              <a:t>の</a:t>
            </a:r>
            <a:r>
              <a:rPr lang="zh-CN" altLang="en-US" dirty="0"/>
              <a:t>上昇</a:t>
            </a:r>
            <a:r>
              <a:rPr lang="ja-JP" altLang="en-US" dirty="0"/>
              <a:t>を</a:t>
            </a:r>
            <a:r>
              <a:rPr lang="zh-CN" altLang="en-US" dirty="0"/>
              <a:t>抑制</a:t>
            </a:r>
            <a:r>
              <a:rPr lang="ja-JP" altLang="en-US" dirty="0"/>
              <a:t>したため，アメリカのように</a:t>
            </a:r>
            <a:r>
              <a:rPr lang="zh-CN" altLang="en-US" dirty="0"/>
              <a:t>大卒賃金</a:t>
            </a:r>
            <a:r>
              <a:rPr lang="ja-JP" altLang="en-US" dirty="0"/>
              <a:t>プレミアムが</a:t>
            </a:r>
            <a:r>
              <a:rPr lang="zh-CN" altLang="en-US" dirty="0"/>
              <a:t>上昇</a:t>
            </a:r>
            <a:r>
              <a:rPr lang="ja-JP" altLang="en-US" dirty="0"/>
              <a:t>しなかった可能性がある</a:t>
            </a:r>
            <a:r>
              <a:rPr lang="en-US" altLang="ja-JP" dirty="0"/>
              <a:t>(</a:t>
            </a:r>
            <a:r>
              <a:rPr lang="en-US" dirty="0"/>
              <a:t>Kawaguchi and Mori, 2016)。</a:t>
            </a:r>
            <a:endParaRPr lang="en-JP" dirty="0"/>
          </a:p>
        </p:txBody>
      </p:sp>
      <p:sp>
        <p:nvSpPr>
          <p:cNvPr id="4" name="Slide Number Placeholder 3">
            <a:extLst>
              <a:ext uri="{FF2B5EF4-FFF2-40B4-BE49-F238E27FC236}">
                <a16:creationId xmlns:a16="http://schemas.microsoft.com/office/drawing/2014/main" id="{9DE3F809-C182-135B-B462-7204EB1C9E43}"/>
              </a:ext>
            </a:extLst>
          </p:cNvPr>
          <p:cNvSpPr>
            <a:spLocks noGrp="1"/>
          </p:cNvSpPr>
          <p:nvPr>
            <p:ph type="sldNum" sz="quarter" idx="12"/>
          </p:nvPr>
        </p:nvSpPr>
        <p:spPr/>
        <p:txBody>
          <a:bodyPr/>
          <a:lstStyle/>
          <a:p>
            <a:fld id="{A0B73B5B-4D98-3640-AE9D-0B488B8E4F8B}" type="slidenum">
              <a:rPr lang="en-JP" smtClean="0"/>
              <a:t>12</a:t>
            </a:fld>
            <a:endParaRPr lang="en-JP"/>
          </a:p>
        </p:txBody>
      </p:sp>
    </p:spTree>
    <p:extLst>
      <p:ext uri="{BB962C8B-B14F-4D97-AF65-F5344CB8AC3E}">
        <p14:creationId xmlns:p14="http://schemas.microsoft.com/office/powerpoint/2010/main" val="1199690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C51196D-8CCF-4267-A9CC-030E15D8B0BD}"/>
              </a:ext>
            </a:extLst>
          </p:cNvPr>
          <p:cNvSpPr>
            <a:spLocks noGrp="1"/>
          </p:cNvSpPr>
          <p:nvPr>
            <p:ph type="sldNum" sz="quarter" idx="12"/>
          </p:nvPr>
        </p:nvSpPr>
        <p:spPr/>
        <p:txBody>
          <a:bodyPr/>
          <a:lstStyle/>
          <a:p>
            <a:fld id="{A0B73B5B-4D98-3640-AE9D-0B488B8E4F8B}" type="slidenum">
              <a:rPr lang="en-JP" smtClean="0"/>
              <a:t>13</a:t>
            </a:fld>
            <a:endParaRPr lang="en-JP"/>
          </a:p>
        </p:txBody>
      </p:sp>
      <p:pic>
        <p:nvPicPr>
          <p:cNvPr id="4" name="Picture 3" descr="Chart&#10;&#10;Description automatically generated">
            <a:extLst>
              <a:ext uri="{FF2B5EF4-FFF2-40B4-BE49-F238E27FC236}">
                <a16:creationId xmlns:a16="http://schemas.microsoft.com/office/drawing/2014/main" id="{4981BAB5-26E2-B80A-1747-AE46C1F67491}"/>
              </a:ext>
            </a:extLst>
          </p:cNvPr>
          <p:cNvPicPr>
            <a:picLocks noChangeAspect="1"/>
          </p:cNvPicPr>
          <p:nvPr/>
        </p:nvPicPr>
        <p:blipFill>
          <a:blip r:embed="rId2"/>
          <a:stretch>
            <a:fillRect/>
          </a:stretch>
        </p:blipFill>
        <p:spPr>
          <a:xfrm>
            <a:off x="139692" y="352608"/>
            <a:ext cx="9169417" cy="6208939"/>
          </a:xfrm>
          <a:prstGeom prst="rect">
            <a:avLst/>
          </a:prstGeom>
        </p:spPr>
      </p:pic>
      <p:sp>
        <p:nvSpPr>
          <p:cNvPr id="5" name="TextBox 4">
            <a:extLst>
              <a:ext uri="{FF2B5EF4-FFF2-40B4-BE49-F238E27FC236}">
                <a16:creationId xmlns:a16="http://schemas.microsoft.com/office/drawing/2014/main" id="{AEEC37B3-DD49-51F4-67E0-965F99BC9BC1}"/>
              </a:ext>
            </a:extLst>
          </p:cNvPr>
          <p:cNvSpPr txBox="1"/>
          <p:nvPr/>
        </p:nvSpPr>
        <p:spPr>
          <a:xfrm>
            <a:off x="8829675" y="945318"/>
            <a:ext cx="3222633" cy="3785652"/>
          </a:xfrm>
          <a:prstGeom prst="rect">
            <a:avLst/>
          </a:prstGeom>
          <a:noFill/>
        </p:spPr>
        <p:txBody>
          <a:bodyPr wrap="square">
            <a:spAutoFit/>
          </a:bodyPr>
          <a:lstStyle/>
          <a:p>
            <a:r>
              <a:rPr lang="en-US" altLang="ja-JP" sz="2000" dirty="0">
                <a:latin typeface="MS PGothic" panose="020B0600070205080204" pitchFamily="34" charset="-128"/>
                <a:ea typeface="MS PGothic" panose="020B0600070205080204" pitchFamily="34" charset="-128"/>
              </a:rPr>
              <a:t>1970</a:t>
            </a:r>
            <a:r>
              <a:rPr lang="zh-CN" altLang="en-US" sz="2000" dirty="0">
                <a:latin typeface="MS PGothic" panose="020B0600070205080204" pitchFamily="34" charset="-128"/>
                <a:ea typeface="MS PGothic" panose="020B0600070205080204" pitchFamily="34" charset="-128"/>
              </a:rPr>
              <a:t>年代</a:t>
            </a:r>
            <a:r>
              <a:rPr lang="ja-JP" altLang="en-US" sz="2000" dirty="0">
                <a:latin typeface="MS PGothic" panose="020B0600070205080204" pitchFamily="34" charset="-128"/>
                <a:ea typeface="MS PGothic" panose="020B0600070205080204" pitchFamily="34" charset="-128"/>
              </a:rPr>
              <a:t>に</a:t>
            </a:r>
            <a:r>
              <a:rPr lang="en-US" altLang="ja-JP" sz="2000" dirty="0">
                <a:latin typeface="MS PGothic" panose="020B0600070205080204" pitchFamily="34" charset="-128"/>
                <a:ea typeface="MS PGothic" panose="020B0600070205080204" pitchFamily="34" charset="-128"/>
              </a:rPr>
              <a:t>23</a:t>
            </a:r>
            <a:r>
              <a:rPr lang="ja-JP" altLang="en-US" sz="2000" dirty="0">
                <a:latin typeface="MS PGothic" panose="020B0600070205080204" pitchFamily="34" charset="-128"/>
                <a:ea typeface="MS PGothic" panose="020B0600070205080204" pitchFamily="34" charset="-128"/>
              </a:rPr>
              <a:t>％</a:t>
            </a:r>
            <a:r>
              <a:rPr lang="zh-CN" altLang="en-US" sz="2000" dirty="0">
                <a:latin typeface="MS PGothic" panose="020B0600070205080204" pitchFamily="34" charset="-128"/>
                <a:ea typeface="MS PGothic" panose="020B0600070205080204" pitchFamily="34" charset="-128"/>
              </a:rPr>
              <a:t>程度</a:t>
            </a:r>
            <a:r>
              <a:rPr lang="ja-JP" altLang="en-US" sz="2000" dirty="0">
                <a:latin typeface="MS PGothic" panose="020B0600070205080204" pitchFamily="34" charset="-128"/>
                <a:ea typeface="MS PGothic" panose="020B0600070205080204" pitchFamily="34" charset="-128"/>
              </a:rPr>
              <a:t>であった</a:t>
            </a:r>
            <a:r>
              <a:rPr lang="zh-CN" altLang="en-US" sz="2000" dirty="0">
                <a:latin typeface="MS PGothic" panose="020B0600070205080204" pitchFamily="34" charset="-128"/>
                <a:ea typeface="MS PGothic" panose="020B0600070205080204" pitchFamily="34" charset="-128"/>
              </a:rPr>
              <a:t>男性</a:t>
            </a:r>
            <a:r>
              <a:rPr lang="ja-JP" altLang="en-US" sz="2000" dirty="0">
                <a:latin typeface="MS PGothic" panose="020B0600070205080204" pitchFamily="34" charset="-128"/>
                <a:ea typeface="MS PGothic" panose="020B0600070205080204" pitchFamily="34" charset="-128"/>
              </a:rPr>
              <a:t>の</a:t>
            </a:r>
            <a:r>
              <a:rPr lang="zh-CN" altLang="en-US" sz="2000" dirty="0">
                <a:latin typeface="MS PGothic" panose="020B0600070205080204" pitchFamily="34" charset="-128"/>
                <a:ea typeface="MS PGothic" panose="020B0600070205080204" pitchFamily="34" charset="-128"/>
              </a:rPr>
              <a:t>大卒賃金</a:t>
            </a:r>
            <a:r>
              <a:rPr lang="ja-JP" altLang="en-US" sz="2000" dirty="0">
                <a:latin typeface="MS PGothic" panose="020B0600070205080204" pitchFamily="34" charset="-128"/>
                <a:ea typeface="MS PGothic" panose="020B0600070205080204" pitchFamily="34" charset="-128"/>
              </a:rPr>
              <a:t>プレミアムは</a:t>
            </a:r>
            <a:r>
              <a:rPr lang="en-US" altLang="ja-JP" sz="2000" dirty="0">
                <a:latin typeface="MS PGothic" panose="020B0600070205080204" pitchFamily="34" charset="-128"/>
                <a:ea typeface="MS PGothic" panose="020B0600070205080204" pitchFamily="34" charset="-128"/>
              </a:rPr>
              <a:t>1980</a:t>
            </a:r>
            <a:r>
              <a:rPr lang="zh-CN" altLang="en-US" sz="2000" dirty="0">
                <a:latin typeface="MS PGothic" panose="020B0600070205080204" pitchFamily="34" charset="-128"/>
                <a:ea typeface="MS PGothic" panose="020B0600070205080204" pitchFamily="34" charset="-128"/>
              </a:rPr>
              <a:t>年代後半頃</a:t>
            </a:r>
            <a:r>
              <a:rPr lang="ja-JP" altLang="en-US" sz="2000" dirty="0">
                <a:latin typeface="MS PGothic" panose="020B0600070205080204" pitchFamily="34" charset="-128"/>
                <a:ea typeface="MS PGothic" panose="020B0600070205080204" pitchFamily="34" charset="-128"/>
              </a:rPr>
              <a:t>には</a:t>
            </a:r>
            <a:r>
              <a:rPr lang="en-US" altLang="ja-JP" sz="2000" dirty="0">
                <a:latin typeface="MS PGothic" panose="020B0600070205080204" pitchFamily="34" charset="-128"/>
                <a:ea typeface="MS PGothic" panose="020B0600070205080204" pitchFamily="34" charset="-128"/>
              </a:rPr>
              <a:t>28%</a:t>
            </a:r>
            <a:r>
              <a:rPr lang="zh-CN" altLang="en-US" sz="2000" dirty="0">
                <a:latin typeface="MS PGothic" panose="020B0600070205080204" pitchFamily="34" charset="-128"/>
                <a:ea typeface="MS PGothic" panose="020B0600070205080204" pitchFamily="34" charset="-128"/>
              </a:rPr>
              <a:t>程度</a:t>
            </a:r>
            <a:r>
              <a:rPr lang="ja-JP" altLang="en-US" sz="2000" dirty="0">
                <a:latin typeface="MS PGothic" panose="020B0600070205080204" pitchFamily="34" charset="-128"/>
                <a:ea typeface="MS PGothic" panose="020B0600070205080204" pitchFamily="34" charset="-128"/>
              </a:rPr>
              <a:t>にまで</a:t>
            </a:r>
            <a:r>
              <a:rPr lang="zh-CN" altLang="en-US" sz="2000" dirty="0">
                <a:latin typeface="MS PGothic" panose="020B0600070205080204" pitchFamily="34" charset="-128"/>
                <a:ea typeface="MS PGothic" panose="020B0600070205080204" pitchFamily="34" charset="-128"/>
              </a:rPr>
              <a:t>上昇</a:t>
            </a:r>
            <a:r>
              <a:rPr lang="ja-JP" altLang="en-US" sz="2000" dirty="0">
                <a:latin typeface="MS PGothic" panose="020B0600070205080204" pitchFamily="34" charset="-128"/>
                <a:ea typeface="MS PGothic" panose="020B0600070205080204" pitchFamily="34" charset="-128"/>
              </a:rPr>
              <a:t>しているが，その</a:t>
            </a:r>
            <a:r>
              <a:rPr lang="zh-CN" altLang="en-US" sz="2000" dirty="0">
                <a:latin typeface="MS PGothic" panose="020B0600070205080204" pitchFamily="34" charset="-128"/>
                <a:ea typeface="MS PGothic" panose="020B0600070205080204" pitchFamily="34" charset="-128"/>
              </a:rPr>
              <a:t>後下落，上昇</a:t>
            </a:r>
            <a:r>
              <a:rPr lang="ja-JP" altLang="en-US" sz="2000" dirty="0">
                <a:latin typeface="MS PGothic" panose="020B0600070205080204" pitchFamily="34" charset="-128"/>
                <a:ea typeface="MS PGothic" panose="020B0600070205080204" pitchFamily="34" charset="-128"/>
              </a:rPr>
              <a:t>を</a:t>
            </a:r>
            <a:r>
              <a:rPr lang="zh-CN" altLang="en-US" sz="2000" dirty="0">
                <a:latin typeface="MS PGothic" panose="020B0600070205080204" pitchFamily="34" charset="-128"/>
                <a:ea typeface="MS PGothic" panose="020B0600070205080204" pitchFamily="34" charset="-128"/>
              </a:rPr>
              <a:t>繰</a:t>
            </a:r>
            <a:r>
              <a:rPr lang="ja-JP" altLang="en-US" sz="2000" dirty="0">
                <a:latin typeface="MS PGothic" panose="020B0600070205080204" pitchFamily="34" charset="-128"/>
                <a:ea typeface="MS PGothic" panose="020B0600070205080204" pitchFamily="34" charset="-128"/>
              </a:rPr>
              <a:t>り</a:t>
            </a:r>
            <a:r>
              <a:rPr lang="zh-CN" altLang="en-US" sz="2000" dirty="0">
                <a:latin typeface="MS PGothic" panose="020B0600070205080204" pitchFamily="34" charset="-128"/>
                <a:ea typeface="MS PGothic" panose="020B0600070205080204" pitchFamily="34" charset="-128"/>
              </a:rPr>
              <a:t>返</a:t>
            </a:r>
            <a:r>
              <a:rPr lang="ja-JP" altLang="en-US" sz="2000" dirty="0">
                <a:latin typeface="MS PGothic" panose="020B0600070205080204" pitchFamily="34" charset="-128"/>
                <a:ea typeface="MS PGothic" panose="020B0600070205080204" pitchFamily="34" charset="-128"/>
              </a:rPr>
              <a:t>しており，</a:t>
            </a:r>
            <a:r>
              <a:rPr lang="zh-CN" altLang="en-US" sz="2000" dirty="0">
                <a:latin typeface="MS PGothic" panose="020B0600070205080204" pitchFamily="34" charset="-128"/>
                <a:ea typeface="MS PGothic" panose="020B0600070205080204" pitchFamily="34" charset="-128"/>
              </a:rPr>
              <a:t>一貫</a:t>
            </a:r>
            <a:r>
              <a:rPr lang="ja-JP" altLang="en-US" sz="2000" dirty="0">
                <a:latin typeface="MS PGothic" panose="020B0600070205080204" pitchFamily="34" charset="-128"/>
                <a:ea typeface="MS PGothic" panose="020B0600070205080204" pitchFamily="34" charset="-128"/>
              </a:rPr>
              <a:t>した</a:t>
            </a:r>
            <a:r>
              <a:rPr lang="zh-CN" altLang="en-US" sz="2000" dirty="0">
                <a:latin typeface="MS PGothic" panose="020B0600070205080204" pitchFamily="34" charset="-128"/>
                <a:ea typeface="MS PGothic" panose="020B0600070205080204" pitchFamily="34" charset="-128"/>
              </a:rPr>
              <a:t>上昇傾向</a:t>
            </a:r>
            <a:r>
              <a:rPr lang="ja-JP" altLang="en-US" sz="2000" dirty="0">
                <a:latin typeface="MS PGothic" panose="020B0600070205080204" pitchFamily="34" charset="-128"/>
                <a:ea typeface="MS PGothic" panose="020B0600070205080204" pitchFamily="34" charset="-128"/>
              </a:rPr>
              <a:t>は</a:t>
            </a:r>
            <a:r>
              <a:rPr lang="zh-CN" altLang="en-US" sz="2000" dirty="0">
                <a:latin typeface="MS PGothic" panose="020B0600070205080204" pitchFamily="34" charset="-128"/>
                <a:ea typeface="MS PGothic" panose="020B0600070205080204" pitchFamily="34" charset="-128"/>
              </a:rPr>
              <a:t>見受</a:t>
            </a:r>
            <a:r>
              <a:rPr lang="ja-JP" altLang="en-US" sz="2000" dirty="0">
                <a:latin typeface="MS PGothic" panose="020B0600070205080204" pitchFamily="34" charset="-128"/>
                <a:ea typeface="MS PGothic" panose="020B0600070205080204" pitchFamily="34" charset="-128"/>
              </a:rPr>
              <a:t>けられない。</a:t>
            </a:r>
            <a:endParaRPr lang="en-US" altLang="ja-JP" sz="2000" dirty="0">
              <a:latin typeface="MS PGothic" panose="020B0600070205080204" pitchFamily="34" charset="-128"/>
              <a:ea typeface="MS PGothic" panose="020B0600070205080204" pitchFamily="34" charset="-128"/>
            </a:endParaRPr>
          </a:p>
          <a:p>
            <a:endParaRPr lang="en-US" altLang="zh-CN" sz="2000" dirty="0">
              <a:latin typeface="MS PGothic" panose="020B0600070205080204" pitchFamily="34" charset="-128"/>
              <a:ea typeface="MS PGothic" panose="020B0600070205080204" pitchFamily="34" charset="-128"/>
            </a:endParaRPr>
          </a:p>
          <a:p>
            <a:r>
              <a:rPr lang="zh-CN" altLang="en-US" sz="2000" dirty="0">
                <a:latin typeface="MS PGothic" panose="020B0600070205080204" pitchFamily="34" charset="-128"/>
                <a:ea typeface="MS PGothic" panose="020B0600070205080204" pitchFamily="34" charset="-128"/>
              </a:rPr>
              <a:t>女性</a:t>
            </a:r>
            <a:r>
              <a:rPr lang="ja-JP" altLang="en-US" sz="2000" dirty="0">
                <a:latin typeface="MS PGothic" panose="020B0600070205080204" pitchFamily="34" charset="-128"/>
                <a:ea typeface="MS PGothic" panose="020B0600070205080204" pitchFamily="34" charset="-128"/>
              </a:rPr>
              <a:t>の</a:t>
            </a:r>
            <a:r>
              <a:rPr lang="zh-CN" altLang="en-US" sz="2000" dirty="0">
                <a:latin typeface="MS PGothic" panose="020B0600070205080204" pitchFamily="34" charset="-128"/>
                <a:ea typeface="MS PGothic" panose="020B0600070205080204" pitchFamily="34" charset="-128"/>
              </a:rPr>
              <a:t>大卒賃金</a:t>
            </a:r>
            <a:r>
              <a:rPr lang="ja-JP" altLang="en-US" sz="2000" dirty="0">
                <a:latin typeface="MS PGothic" panose="020B0600070205080204" pitchFamily="34" charset="-128"/>
                <a:ea typeface="MS PGothic" panose="020B0600070205080204" pitchFamily="34" charset="-128"/>
              </a:rPr>
              <a:t>プレミアムは，</a:t>
            </a:r>
            <a:r>
              <a:rPr lang="en-US" altLang="ja-JP" sz="2000" dirty="0">
                <a:latin typeface="MS PGothic" panose="020B0600070205080204" pitchFamily="34" charset="-128"/>
                <a:ea typeface="MS PGothic" panose="020B0600070205080204" pitchFamily="34" charset="-128"/>
              </a:rPr>
              <a:t>1976</a:t>
            </a:r>
            <a:r>
              <a:rPr lang="zh-CN" altLang="en-US" sz="2000" dirty="0">
                <a:latin typeface="MS PGothic" panose="020B0600070205080204" pitchFamily="34" charset="-128"/>
                <a:ea typeface="MS PGothic" panose="020B0600070205080204" pitchFamily="34" charset="-128"/>
              </a:rPr>
              <a:t>年</a:t>
            </a:r>
            <a:r>
              <a:rPr lang="ja-JP" altLang="en-US" sz="2000" dirty="0">
                <a:latin typeface="MS PGothic" panose="020B0600070205080204" pitchFamily="34" charset="-128"/>
                <a:ea typeface="MS PGothic" panose="020B0600070205080204" pitchFamily="34" charset="-128"/>
              </a:rPr>
              <a:t>に</a:t>
            </a:r>
            <a:r>
              <a:rPr lang="en-US" altLang="ja-JP" sz="2000" dirty="0">
                <a:latin typeface="MS PGothic" panose="020B0600070205080204" pitchFamily="34" charset="-128"/>
                <a:ea typeface="MS PGothic" panose="020B0600070205080204" pitchFamily="34" charset="-128"/>
              </a:rPr>
              <a:t>20</a:t>
            </a:r>
            <a:r>
              <a:rPr lang="ja-JP" altLang="en-US" sz="2000" dirty="0">
                <a:latin typeface="MS PGothic" panose="020B0600070205080204" pitchFamily="34" charset="-128"/>
                <a:ea typeface="MS PGothic" panose="020B0600070205080204" pitchFamily="34" charset="-128"/>
              </a:rPr>
              <a:t>％</a:t>
            </a:r>
            <a:r>
              <a:rPr lang="zh-CN" altLang="en-US" sz="2000" dirty="0">
                <a:latin typeface="MS PGothic" panose="020B0600070205080204" pitchFamily="34" charset="-128"/>
                <a:ea typeface="MS PGothic" panose="020B0600070205080204" pitchFamily="34" charset="-128"/>
              </a:rPr>
              <a:t>程度</a:t>
            </a:r>
            <a:r>
              <a:rPr lang="ja-JP" altLang="en-US" sz="2000" dirty="0">
                <a:latin typeface="MS PGothic" panose="020B0600070205080204" pitchFamily="34" charset="-128"/>
                <a:ea typeface="MS PGothic" panose="020B0600070205080204" pitchFamily="34" charset="-128"/>
              </a:rPr>
              <a:t>であったのが，</a:t>
            </a:r>
            <a:r>
              <a:rPr lang="en-US" altLang="ja-JP" sz="2000" dirty="0">
                <a:latin typeface="MS PGothic" panose="020B0600070205080204" pitchFamily="34" charset="-128"/>
                <a:ea typeface="MS PGothic" panose="020B0600070205080204" pitchFamily="34" charset="-128"/>
              </a:rPr>
              <a:t>1989</a:t>
            </a:r>
            <a:r>
              <a:rPr lang="zh-CN" altLang="en-US" sz="2000" dirty="0">
                <a:latin typeface="MS PGothic" panose="020B0600070205080204" pitchFamily="34" charset="-128"/>
                <a:ea typeface="MS PGothic" panose="020B0600070205080204" pitchFamily="34" charset="-128"/>
              </a:rPr>
              <a:t>年</a:t>
            </a:r>
            <a:r>
              <a:rPr lang="ja-JP" altLang="en-US" sz="2000" dirty="0">
                <a:latin typeface="MS PGothic" panose="020B0600070205080204" pitchFamily="34" charset="-128"/>
                <a:ea typeface="MS PGothic" panose="020B0600070205080204" pitchFamily="34" charset="-128"/>
              </a:rPr>
              <a:t>には</a:t>
            </a:r>
            <a:r>
              <a:rPr lang="en-US" altLang="ja-JP" sz="2000" dirty="0">
                <a:latin typeface="MS PGothic" panose="020B0600070205080204" pitchFamily="34" charset="-128"/>
                <a:ea typeface="MS PGothic" panose="020B0600070205080204" pitchFamily="34" charset="-128"/>
              </a:rPr>
              <a:t>30%</a:t>
            </a:r>
            <a:r>
              <a:rPr lang="zh-CN" altLang="en-US" sz="2000" dirty="0">
                <a:latin typeface="MS PGothic" panose="020B0600070205080204" pitchFamily="34" charset="-128"/>
                <a:ea typeface="MS PGothic" panose="020B0600070205080204" pitchFamily="34" charset="-128"/>
              </a:rPr>
              <a:t>程度</a:t>
            </a:r>
            <a:r>
              <a:rPr lang="ja-JP" altLang="en-US" sz="2000" dirty="0">
                <a:latin typeface="MS PGothic" panose="020B0600070205080204" pitchFamily="34" charset="-128"/>
                <a:ea typeface="MS PGothic" panose="020B0600070205080204" pitchFamily="34" charset="-128"/>
              </a:rPr>
              <a:t>まで</a:t>
            </a:r>
            <a:r>
              <a:rPr lang="zh-CN" altLang="en-US" sz="2000" dirty="0">
                <a:latin typeface="MS PGothic" panose="020B0600070205080204" pitchFamily="34" charset="-128"/>
                <a:ea typeface="MS PGothic" panose="020B0600070205080204" pitchFamily="34" charset="-128"/>
              </a:rPr>
              <a:t>上昇</a:t>
            </a:r>
            <a:r>
              <a:rPr lang="ja-JP" altLang="en-US" sz="2000" dirty="0">
                <a:latin typeface="MS PGothic" panose="020B0600070205080204" pitchFamily="34" charset="-128"/>
                <a:ea typeface="MS PGothic" panose="020B0600070205080204" pitchFamily="34" charset="-128"/>
              </a:rPr>
              <a:t>した。</a:t>
            </a:r>
            <a:endParaRPr lang="en-JP" sz="2000" dirty="0">
              <a:latin typeface="MS PGothic" panose="020B0600070205080204" pitchFamily="34" charset="-128"/>
              <a:ea typeface="MS PGothic" panose="020B0600070205080204" pitchFamily="34" charset="-128"/>
            </a:endParaRPr>
          </a:p>
        </p:txBody>
      </p:sp>
      <p:sp>
        <p:nvSpPr>
          <p:cNvPr id="7" name="TextBox 6">
            <a:extLst>
              <a:ext uri="{FF2B5EF4-FFF2-40B4-BE49-F238E27FC236}">
                <a16:creationId xmlns:a16="http://schemas.microsoft.com/office/drawing/2014/main" id="{A14DE273-5ED5-4292-4EB0-615DDB047B47}"/>
              </a:ext>
            </a:extLst>
          </p:cNvPr>
          <p:cNvSpPr txBox="1"/>
          <p:nvPr/>
        </p:nvSpPr>
        <p:spPr>
          <a:xfrm>
            <a:off x="838200" y="6337303"/>
            <a:ext cx="8434388" cy="369332"/>
          </a:xfrm>
          <a:prstGeom prst="rect">
            <a:avLst/>
          </a:prstGeom>
          <a:noFill/>
        </p:spPr>
        <p:txBody>
          <a:bodyPr wrap="square">
            <a:spAutoFit/>
          </a:bodyPr>
          <a:lstStyle/>
          <a:p>
            <a:r>
              <a:rPr lang="zh-CN" altLang="en-US" dirty="0"/>
              <a:t>参考）男女雇用機会均等法は，</a:t>
            </a:r>
            <a:r>
              <a:rPr lang="en-US" altLang="zh-CN" dirty="0"/>
              <a:t>1986</a:t>
            </a:r>
            <a:r>
              <a:rPr lang="zh-CN" altLang="en-US" dirty="0"/>
              <a:t>年施行，</a:t>
            </a:r>
            <a:r>
              <a:rPr lang="en-US" altLang="zh-CN" dirty="0"/>
              <a:t>1999</a:t>
            </a:r>
            <a:r>
              <a:rPr lang="zh-CN" altLang="en-US" dirty="0"/>
              <a:t>年，</a:t>
            </a:r>
            <a:r>
              <a:rPr lang="en-US" altLang="zh-CN" dirty="0"/>
              <a:t>2007</a:t>
            </a:r>
            <a:r>
              <a:rPr lang="zh-CN" altLang="en-US" dirty="0"/>
              <a:t>年改正法施行。</a:t>
            </a:r>
            <a:endParaRPr lang="en-JP" dirty="0"/>
          </a:p>
        </p:txBody>
      </p:sp>
      <mc:AlternateContent xmlns:mc="http://schemas.openxmlformats.org/markup-compatibility/2006" xmlns:p14="http://schemas.microsoft.com/office/powerpoint/2010/main">
        <mc:Choice Requires="p14">
          <p:contentPart p14:bwMode="auto" r:id="rId3">
            <p14:nvContentPartPr>
              <p14:cNvPr id="11" name="Ink 10">
                <a:extLst>
                  <a:ext uri="{FF2B5EF4-FFF2-40B4-BE49-F238E27FC236}">
                    <a16:creationId xmlns:a16="http://schemas.microsoft.com/office/drawing/2014/main" id="{A1298ABF-2C67-0F3D-733A-6DED5AA937B0}"/>
                  </a:ext>
                </a:extLst>
              </p14:cNvPr>
              <p14:cNvContentPartPr/>
              <p14:nvPr/>
            </p14:nvContentPartPr>
            <p14:xfrm>
              <a:off x="6672082" y="3268867"/>
              <a:ext cx="360" cy="360"/>
            </p14:xfrm>
          </p:contentPart>
        </mc:Choice>
        <mc:Fallback xmlns="">
          <p:pic>
            <p:nvPicPr>
              <p:cNvPr id="11" name="Ink 10">
                <a:extLst>
                  <a:ext uri="{FF2B5EF4-FFF2-40B4-BE49-F238E27FC236}">
                    <a16:creationId xmlns:a16="http://schemas.microsoft.com/office/drawing/2014/main" id="{A1298ABF-2C67-0F3D-733A-6DED5AA937B0}"/>
                  </a:ext>
                </a:extLst>
              </p:cNvPr>
              <p:cNvPicPr/>
              <p:nvPr/>
            </p:nvPicPr>
            <p:blipFill>
              <a:blip r:embed="rId12"/>
              <a:stretch>
                <a:fillRect/>
              </a:stretch>
            </p:blipFill>
            <p:spPr>
              <a:xfrm>
                <a:off x="6636442" y="3196867"/>
                <a:ext cx="7200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Ink 11">
                <a:extLst>
                  <a:ext uri="{FF2B5EF4-FFF2-40B4-BE49-F238E27FC236}">
                    <a16:creationId xmlns:a16="http://schemas.microsoft.com/office/drawing/2014/main" id="{79D18632-CFDE-D6C4-6D01-18C3BA31A1B8}"/>
                  </a:ext>
                </a:extLst>
              </p14:cNvPr>
              <p14:cNvContentPartPr/>
              <p14:nvPr/>
            </p14:nvContentPartPr>
            <p14:xfrm>
              <a:off x="2016562" y="3987067"/>
              <a:ext cx="360" cy="360"/>
            </p14:xfrm>
          </p:contentPart>
        </mc:Choice>
        <mc:Fallback xmlns="">
          <p:pic>
            <p:nvPicPr>
              <p:cNvPr id="12" name="Ink 11">
                <a:extLst>
                  <a:ext uri="{FF2B5EF4-FFF2-40B4-BE49-F238E27FC236}">
                    <a16:creationId xmlns:a16="http://schemas.microsoft.com/office/drawing/2014/main" id="{79D18632-CFDE-D6C4-6D01-18C3BA31A1B8}"/>
                  </a:ext>
                </a:extLst>
              </p:cNvPr>
              <p:cNvPicPr/>
              <p:nvPr/>
            </p:nvPicPr>
            <p:blipFill>
              <a:blip r:embed="rId12"/>
              <a:stretch>
                <a:fillRect/>
              </a:stretch>
            </p:blipFill>
            <p:spPr>
              <a:xfrm>
                <a:off x="1980922" y="3915427"/>
                <a:ext cx="72000" cy="144000"/>
              </a:xfrm>
              <a:prstGeom prst="rect">
                <a:avLst/>
              </a:prstGeom>
            </p:spPr>
          </p:pic>
        </mc:Fallback>
      </mc:AlternateContent>
      <p:sp>
        <p:nvSpPr>
          <p:cNvPr id="18" name="TextBox 17">
            <a:extLst>
              <a:ext uri="{FF2B5EF4-FFF2-40B4-BE49-F238E27FC236}">
                <a16:creationId xmlns:a16="http://schemas.microsoft.com/office/drawing/2014/main" id="{8CAE0ACE-633A-E79A-BB4B-F5896BA9365B}"/>
              </a:ext>
            </a:extLst>
          </p:cNvPr>
          <p:cNvSpPr txBox="1"/>
          <p:nvPr/>
        </p:nvSpPr>
        <p:spPr>
          <a:xfrm>
            <a:off x="5055394" y="1759027"/>
            <a:ext cx="883575" cy="369332"/>
          </a:xfrm>
          <a:prstGeom prst="rect">
            <a:avLst/>
          </a:prstGeom>
          <a:noFill/>
        </p:spPr>
        <p:txBody>
          <a:bodyPr wrap="none" rtlCol="0">
            <a:spAutoFit/>
          </a:bodyPr>
          <a:lstStyle/>
          <a:p>
            <a:r>
              <a:rPr lang="en-JP" dirty="0"/>
              <a:t>2002年</a:t>
            </a:r>
          </a:p>
        </p:txBody>
      </p:sp>
      <p:sp>
        <p:nvSpPr>
          <p:cNvPr id="19" name="TextBox 18">
            <a:extLst>
              <a:ext uri="{FF2B5EF4-FFF2-40B4-BE49-F238E27FC236}">
                <a16:creationId xmlns:a16="http://schemas.microsoft.com/office/drawing/2014/main" id="{C806E0AD-9FD4-8CEE-FCCC-947491CCCA54}"/>
              </a:ext>
            </a:extLst>
          </p:cNvPr>
          <p:cNvSpPr txBox="1"/>
          <p:nvPr/>
        </p:nvSpPr>
        <p:spPr>
          <a:xfrm>
            <a:off x="2836061" y="1311353"/>
            <a:ext cx="883575" cy="369332"/>
          </a:xfrm>
          <a:prstGeom prst="rect">
            <a:avLst/>
          </a:prstGeom>
          <a:noFill/>
        </p:spPr>
        <p:txBody>
          <a:bodyPr wrap="none" rtlCol="0">
            <a:spAutoFit/>
          </a:bodyPr>
          <a:lstStyle/>
          <a:p>
            <a:r>
              <a:rPr lang="en-JP" dirty="0"/>
              <a:t>1989年</a:t>
            </a:r>
          </a:p>
        </p:txBody>
      </p:sp>
      <p:sp>
        <p:nvSpPr>
          <p:cNvPr id="21" name="TextBox 20">
            <a:extLst>
              <a:ext uri="{FF2B5EF4-FFF2-40B4-BE49-F238E27FC236}">
                <a16:creationId xmlns:a16="http://schemas.microsoft.com/office/drawing/2014/main" id="{4F6D60CA-F348-281B-13E9-47CB9440D651}"/>
              </a:ext>
            </a:extLst>
          </p:cNvPr>
          <p:cNvSpPr txBox="1"/>
          <p:nvPr/>
        </p:nvSpPr>
        <p:spPr>
          <a:xfrm>
            <a:off x="7100888" y="1680685"/>
            <a:ext cx="883575" cy="369332"/>
          </a:xfrm>
          <a:prstGeom prst="rect">
            <a:avLst/>
          </a:prstGeom>
          <a:noFill/>
        </p:spPr>
        <p:txBody>
          <a:bodyPr wrap="none" rtlCol="0">
            <a:spAutoFit/>
          </a:bodyPr>
          <a:lstStyle/>
          <a:p>
            <a:r>
              <a:rPr lang="en-JP" dirty="0"/>
              <a:t>2010年</a:t>
            </a:r>
          </a:p>
        </p:txBody>
      </p:sp>
      <p:sp>
        <p:nvSpPr>
          <p:cNvPr id="24" name="TextBox 23">
            <a:extLst>
              <a:ext uri="{FF2B5EF4-FFF2-40B4-BE49-F238E27FC236}">
                <a16:creationId xmlns:a16="http://schemas.microsoft.com/office/drawing/2014/main" id="{3E897513-06CF-2003-9CB6-95DDCD72D748}"/>
              </a:ext>
            </a:extLst>
          </p:cNvPr>
          <p:cNvSpPr txBox="1"/>
          <p:nvPr/>
        </p:nvSpPr>
        <p:spPr>
          <a:xfrm>
            <a:off x="8216790" y="2838144"/>
            <a:ext cx="814647" cy="369332"/>
          </a:xfrm>
          <a:prstGeom prst="rect">
            <a:avLst/>
          </a:prstGeom>
          <a:noFill/>
        </p:spPr>
        <p:txBody>
          <a:bodyPr wrap="none" rtlCol="0">
            <a:spAutoFit/>
          </a:bodyPr>
          <a:lstStyle/>
          <a:p>
            <a:r>
              <a:rPr lang="en-JP" b="1" dirty="0"/>
              <a:t>約26%</a:t>
            </a:r>
          </a:p>
        </p:txBody>
      </p:sp>
    </p:spTree>
    <p:extLst>
      <p:ext uri="{BB962C8B-B14F-4D97-AF65-F5344CB8AC3E}">
        <p14:creationId xmlns:p14="http://schemas.microsoft.com/office/powerpoint/2010/main" val="4132121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D539C1-C0EA-A805-F763-E6A463A8E916}"/>
              </a:ext>
            </a:extLst>
          </p:cNvPr>
          <p:cNvSpPr>
            <a:spLocks noGrp="1"/>
          </p:cNvSpPr>
          <p:nvPr>
            <p:ph type="title"/>
          </p:nvPr>
        </p:nvSpPr>
        <p:spPr/>
        <p:txBody>
          <a:bodyPr/>
          <a:lstStyle/>
          <a:p>
            <a:r>
              <a:rPr lang="en-JP" dirty="0"/>
              <a:t>3	</a:t>
            </a:r>
            <a:r>
              <a:rPr lang="zh-CN" altLang="en-US" dirty="0"/>
              <a:t>海外生産</a:t>
            </a:r>
            <a:r>
              <a:rPr lang="ja-JP" altLang="en-US"/>
              <a:t>と</a:t>
            </a:r>
            <a:r>
              <a:rPr lang="zh-CN" altLang="en-US" dirty="0"/>
              <a:t>格差拡大</a:t>
            </a:r>
            <a:endParaRPr lang="en-JP" dirty="0"/>
          </a:p>
        </p:txBody>
      </p:sp>
      <p:sp>
        <p:nvSpPr>
          <p:cNvPr id="4" name="Content Placeholder 3">
            <a:extLst>
              <a:ext uri="{FF2B5EF4-FFF2-40B4-BE49-F238E27FC236}">
                <a16:creationId xmlns:a16="http://schemas.microsoft.com/office/drawing/2014/main" id="{C33971F4-C5B3-8FF6-C67D-24D18656BD36}"/>
              </a:ext>
            </a:extLst>
          </p:cNvPr>
          <p:cNvSpPr>
            <a:spLocks noGrp="1"/>
          </p:cNvSpPr>
          <p:nvPr>
            <p:ph idx="1"/>
          </p:nvPr>
        </p:nvSpPr>
        <p:spPr/>
        <p:txBody>
          <a:bodyPr/>
          <a:lstStyle/>
          <a:p>
            <a:r>
              <a:rPr lang="ja-JP" altLang="en-US" dirty="0">
                <a:solidFill>
                  <a:srgbClr val="0432FF"/>
                </a:solidFill>
              </a:rPr>
              <a:t>ストルパー＝サミュエルソン</a:t>
            </a:r>
            <a:r>
              <a:rPr lang="zh-CN" altLang="en-US" dirty="0">
                <a:solidFill>
                  <a:srgbClr val="0432FF"/>
                </a:solidFill>
              </a:rPr>
              <a:t>定理</a:t>
            </a:r>
            <a:r>
              <a:rPr lang="ja-JP" altLang="en-US" dirty="0"/>
              <a:t>がアメリカの</a:t>
            </a:r>
            <a:r>
              <a:rPr lang="zh-CN" altLang="en-US" dirty="0"/>
              <a:t>現実</a:t>
            </a:r>
            <a:r>
              <a:rPr lang="ja-JP" altLang="en-US" dirty="0"/>
              <a:t>と</a:t>
            </a:r>
            <a:r>
              <a:rPr lang="zh-CN" altLang="en-US" dirty="0"/>
              <a:t>食</a:t>
            </a:r>
            <a:r>
              <a:rPr lang="ja-JP" altLang="en-US" dirty="0"/>
              <a:t>い</a:t>
            </a:r>
            <a:r>
              <a:rPr lang="zh-CN" altLang="en-US" dirty="0"/>
              <a:t>違</a:t>
            </a:r>
            <a:r>
              <a:rPr lang="ja-JP" altLang="en-US" dirty="0"/>
              <a:t>うことから，</a:t>
            </a:r>
            <a:r>
              <a:rPr lang="zh-CN" altLang="en-US" dirty="0"/>
              <a:t>貿易理論</a:t>
            </a:r>
            <a:r>
              <a:rPr lang="ja-JP" altLang="en-US" dirty="0"/>
              <a:t>と</a:t>
            </a:r>
            <a:r>
              <a:rPr lang="zh-CN" altLang="en-US" dirty="0"/>
              <a:t>現実</a:t>
            </a:r>
            <a:r>
              <a:rPr lang="ja-JP" altLang="en-US" dirty="0"/>
              <a:t>の</a:t>
            </a:r>
            <a:r>
              <a:rPr lang="zh-CN" altLang="en-US" dirty="0"/>
              <a:t>乖離</a:t>
            </a:r>
            <a:r>
              <a:rPr lang="ja-JP" altLang="en-US" dirty="0"/>
              <a:t>を</a:t>
            </a:r>
            <a:r>
              <a:rPr lang="zh-CN" altLang="en-US" dirty="0"/>
              <a:t>埋</a:t>
            </a:r>
            <a:r>
              <a:rPr lang="ja-JP" altLang="en-US" dirty="0"/>
              <a:t>める</a:t>
            </a:r>
            <a:r>
              <a:rPr lang="zh-CN" altLang="en-US" dirty="0"/>
              <a:t>試</a:t>
            </a:r>
            <a:r>
              <a:rPr lang="ja-JP" altLang="en-US" dirty="0"/>
              <a:t>みがこれまでに</a:t>
            </a:r>
            <a:r>
              <a:rPr lang="zh-CN" altLang="en-US" dirty="0"/>
              <a:t>数多</a:t>
            </a:r>
            <a:r>
              <a:rPr lang="ja-JP" altLang="en-US" dirty="0"/>
              <a:t>くなされてきた。</a:t>
            </a:r>
            <a:endParaRPr lang="en-US" altLang="ja-JP" dirty="0"/>
          </a:p>
          <a:p>
            <a:r>
              <a:rPr lang="ja-JP" altLang="en-US" dirty="0"/>
              <a:t>その</a:t>
            </a:r>
            <a:r>
              <a:rPr lang="zh-CN" altLang="en-US" dirty="0"/>
              <a:t>中</a:t>
            </a:r>
            <a:r>
              <a:rPr lang="ja-JP" altLang="en-US" dirty="0"/>
              <a:t>でも，ロバート・フィーンストラとゴードン・ハンソンが</a:t>
            </a:r>
            <a:r>
              <a:rPr lang="zh-CN" altLang="en-US" dirty="0"/>
              <a:t>唱</a:t>
            </a:r>
            <a:r>
              <a:rPr lang="ja-JP" altLang="en-US" dirty="0"/>
              <a:t>えた</a:t>
            </a:r>
            <a:r>
              <a:rPr lang="zh-CN" altLang="en-US" dirty="0"/>
              <a:t>海外生産</a:t>
            </a:r>
            <a:r>
              <a:rPr lang="ja-JP" altLang="en-US" dirty="0"/>
              <a:t>の</a:t>
            </a:r>
            <a:r>
              <a:rPr lang="zh-CN" altLang="en-US" dirty="0"/>
              <a:t>理論</a:t>
            </a:r>
            <a:r>
              <a:rPr lang="ja-JP" altLang="en-US" dirty="0"/>
              <a:t>は</a:t>
            </a:r>
            <a:r>
              <a:rPr lang="zh-CN" altLang="en-US" dirty="0"/>
              <a:t>大</a:t>
            </a:r>
            <a:r>
              <a:rPr lang="ja-JP" altLang="en-US" dirty="0"/>
              <a:t>きな</a:t>
            </a:r>
            <a:r>
              <a:rPr lang="zh-CN" altLang="en-US" dirty="0"/>
              <a:t>影響力</a:t>
            </a:r>
            <a:r>
              <a:rPr lang="ja-JP" altLang="en-US" dirty="0"/>
              <a:t>を</a:t>
            </a:r>
            <a:r>
              <a:rPr lang="zh-CN" altLang="en-US" dirty="0"/>
              <a:t>持</a:t>
            </a:r>
            <a:r>
              <a:rPr lang="ja-JP" altLang="en-US" dirty="0"/>
              <a:t>った。</a:t>
            </a:r>
            <a:endParaRPr lang="en-US" altLang="ja-JP" dirty="0"/>
          </a:p>
          <a:p>
            <a:r>
              <a:rPr lang="zh-CN" altLang="en-US" dirty="0"/>
              <a:t>彼</a:t>
            </a:r>
            <a:r>
              <a:rPr lang="ja-JP" altLang="en-US" dirty="0"/>
              <a:t>らの</a:t>
            </a:r>
            <a:r>
              <a:rPr lang="zh-CN" altLang="en-US" dirty="0"/>
              <a:t>論文（</a:t>
            </a:r>
            <a:r>
              <a:rPr lang="en-US" dirty="0" err="1">
                <a:solidFill>
                  <a:srgbClr val="0432FF"/>
                </a:solidFill>
              </a:rPr>
              <a:t>Feenstra</a:t>
            </a:r>
            <a:r>
              <a:rPr lang="en-US" dirty="0">
                <a:solidFill>
                  <a:srgbClr val="0432FF"/>
                </a:solidFill>
              </a:rPr>
              <a:t> and Hanson, 1997</a:t>
            </a:r>
            <a:r>
              <a:rPr lang="en-US" dirty="0"/>
              <a:t>）</a:t>
            </a:r>
            <a:r>
              <a:rPr lang="ja-JP" altLang="en-US" dirty="0"/>
              <a:t>は，アメリカのような</a:t>
            </a:r>
            <a:r>
              <a:rPr lang="zh-CN" altLang="en-US" dirty="0"/>
              <a:t>先進国</a:t>
            </a:r>
            <a:r>
              <a:rPr lang="ja-JP" altLang="en-US" dirty="0"/>
              <a:t>だけではなく，メキシコのような</a:t>
            </a:r>
            <a:r>
              <a:rPr lang="zh-CN" altLang="en-US" dirty="0"/>
              <a:t>途上国</a:t>
            </a:r>
            <a:r>
              <a:rPr lang="ja-JP" altLang="en-US" dirty="0"/>
              <a:t>においても，</a:t>
            </a:r>
            <a:r>
              <a:rPr lang="zh-CN" altLang="en-US" dirty="0"/>
              <a:t>賃金格差</a:t>
            </a:r>
            <a:r>
              <a:rPr lang="ja-JP" altLang="en-US" dirty="0"/>
              <a:t>が</a:t>
            </a:r>
            <a:r>
              <a:rPr lang="zh-CN" altLang="en-US" dirty="0"/>
              <a:t>拡大</a:t>
            </a:r>
            <a:r>
              <a:rPr lang="ja-JP" altLang="en-US" dirty="0"/>
              <a:t>する</a:t>
            </a:r>
            <a:r>
              <a:rPr lang="zh-CN" altLang="en-US" dirty="0"/>
              <a:t>仕組</a:t>
            </a:r>
            <a:r>
              <a:rPr lang="ja-JP" altLang="en-US" dirty="0"/>
              <a:t>みを</a:t>
            </a:r>
            <a:r>
              <a:rPr lang="zh-CN" altLang="en-US" dirty="0"/>
              <a:t>理論的</a:t>
            </a:r>
            <a:r>
              <a:rPr lang="ja-JP" altLang="en-US" dirty="0"/>
              <a:t>に</a:t>
            </a:r>
            <a:r>
              <a:rPr lang="zh-CN" altLang="en-US" dirty="0"/>
              <a:t>明</a:t>
            </a:r>
            <a:r>
              <a:rPr lang="ja-JP" altLang="en-US" dirty="0"/>
              <a:t>らかにした。</a:t>
            </a:r>
            <a:endParaRPr lang="en-JP" dirty="0"/>
          </a:p>
        </p:txBody>
      </p:sp>
      <p:sp>
        <p:nvSpPr>
          <p:cNvPr id="2" name="Slide Number Placeholder 1">
            <a:extLst>
              <a:ext uri="{FF2B5EF4-FFF2-40B4-BE49-F238E27FC236}">
                <a16:creationId xmlns:a16="http://schemas.microsoft.com/office/drawing/2014/main" id="{BBA5F24E-55FE-22A6-B9F1-CD45D1590F46}"/>
              </a:ext>
            </a:extLst>
          </p:cNvPr>
          <p:cNvSpPr>
            <a:spLocks noGrp="1"/>
          </p:cNvSpPr>
          <p:nvPr>
            <p:ph type="sldNum" sz="quarter" idx="12"/>
          </p:nvPr>
        </p:nvSpPr>
        <p:spPr/>
        <p:txBody>
          <a:bodyPr/>
          <a:lstStyle/>
          <a:p>
            <a:fld id="{A0B73B5B-4D98-3640-AE9D-0B488B8E4F8B}" type="slidenum">
              <a:rPr lang="en-JP" smtClean="0"/>
              <a:t>14</a:t>
            </a:fld>
            <a:endParaRPr lang="en-JP"/>
          </a:p>
        </p:txBody>
      </p:sp>
    </p:spTree>
    <p:extLst>
      <p:ext uri="{BB962C8B-B14F-4D97-AF65-F5344CB8AC3E}">
        <p14:creationId xmlns:p14="http://schemas.microsoft.com/office/powerpoint/2010/main" val="3126969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D8350-625C-AFDF-5BC0-359077E0A3CA}"/>
              </a:ext>
            </a:extLst>
          </p:cNvPr>
          <p:cNvSpPr>
            <a:spLocks noGrp="1"/>
          </p:cNvSpPr>
          <p:nvPr>
            <p:ph type="title"/>
          </p:nvPr>
        </p:nvSpPr>
        <p:spPr/>
        <p:txBody>
          <a:bodyPr/>
          <a:lstStyle/>
          <a:p>
            <a:r>
              <a:rPr lang="ja-JP" altLang="en-US"/>
              <a:t>フィーンストラ</a:t>
            </a:r>
            <a:r>
              <a:rPr lang="en-US" altLang="ja-JP" dirty="0"/>
              <a:t>=</a:t>
            </a:r>
            <a:r>
              <a:rPr lang="ja-JP" altLang="en-US"/>
              <a:t>ハンソン・モデル</a:t>
            </a:r>
            <a:endParaRPr lang="en-JP" dirty="0"/>
          </a:p>
        </p:txBody>
      </p:sp>
      <p:sp>
        <p:nvSpPr>
          <p:cNvPr id="3" name="Content Placeholder 2">
            <a:extLst>
              <a:ext uri="{FF2B5EF4-FFF2-40B4-BE49-F238E27FC236}">
                <a16:creationId xmlns:a16="http://schemas.microsoft.com/office/drawing/2014/main" id="{4077FF1C-14FF-51E3-D300-45899EDAF616}"/>
              </a:ext>
            </a:extLst>
          </p:cNvPr>
          <p:cNvSpPr>
            <a:spLocks noGrp="1"/>
          </p:cNvSpPr>
          <p:nvPr>
            <p:ph idx="1"/>
          </p:nvPr>
        </p:nvSpPr>
        <p:spPr/>
        <p:txBody>
          <a:bodyPr>
            <a:normAutofit fontScale="92500"/>
          </a:bodyPr>
          <a:lstStyle/>
          <a:p>
            <a:pPr marL="0" indent="0">
              <a:buNone/>
            </a:pPr>
            <a:r>
              <a:rPr lang="en-US" altLang="zh-CN" dirty="0"/>
              <a:t>1980</a:t>
            </a:r>
            <a:r>
              <a:rPr lang="zh-CN" altLang="en-US" dirty="0"/>
              <a:t>年代初頭，</a:t>
            </a:r>
            <a:r>
              <a:rPr lang="ja-JP" altLang="en-US" dirty="0"/>
              <a:t>メキシコ</a:t>
            </a:r>
            <a:r>
              <a:rPr lang="zh-CN" altLang="en-US" dirty="0"/>
              <a:t>政府</a:t>
            </a:r>
            <a:r>
              <a:rPr lang="ja-JP" altLang="en-US" dirty="0"/>
              <a:t>は</a:t>
            </a:r>
            <a:r>
              <a:rPr lang="zh-CN" altLang="en-US" u="sng" dirty="0"/>
              <a:t>外国</a:t>
            </a:r>
            <a:r>
              <a:rPr lang="ja-JP" altLang="en-US" u="sng" dirty="0"/>
              <a:t>からの</a:t>
            </a:r>
            <a:r>
              <a:rPr lang="zh-CN" altLang="en-US" u="sng" dirty="0"/>
              <a:t>投資</a:t>
            </a:r>
            <a:r>
              <a:rPr lang="ja-JP" altLang="en-US" u="sng" dirty="0"/>
              <a:t>に</a:t>
            </a:r>
            <a:r>
              <a:rPr lang="zh-CN" altLang="en-US" u="sng" dirty="0"/>
              <a:t>対</a:t>
            </a:r>
            <a:r>
              <a:rPr lang="ja-JP" altLang="en-US" u="sng" dirty="0"/>
              <a:t>する</a:t>
            </a:r>
            <a:r>
              <a:rPr lang="zh-CN" altLang="en-US" u="sng" dirty="0"/>
              <a:t>制限</a:t>
            </a:r>
            <a:r>
              <a:rPr lang="ja-JP" altLang="en-US" u="sng" dirty="0"/>
              <a:t>を</a:t>
            </a:r>
            <a:r>
              <a:rPr lang="zh-CN" altLang="en-US" u="sng" dirty="0"/>
              <a:t>緩和</a:t>
            </a:r>
            <a:r>
              <a:rPr lang="ja-JP" altLang="en-US" dirty="0"/>
              <a:t>。</a:t>
            </a:r>
            <a:endParaRPr lang="en-US" altLang="ja-JP" dirty="0"/>
          </a:p>
          <a:p>
            <a:pPr marL="0" indent="0">
              <a:buNone/>
            </a:pPr>
            <a:r>
              <a:rPr lang="en-US" altLang="ja-JP" dirty="0">
                <a:sym typeface="Wingdings" pitchFamily="2" charset="2"/>
              </a:rPr>
              <a:t></a:t>
            </a:r>
            <a:r>
              <a:rPr lang="zh-CN" altLang="en-US" i="1" dirty="0"/>
              <a:t>外国資本</a:t>
            </a:r>
            <a:r>
              <a:rPr lang="ja-JP" altLang="en-US" i="1" dirty="0"/>
              <a:t>が</a:t>
            </a:r>
            <a:r>
              <a:rPr lang="zh-CN" altLang="en-US" i="1" dirty="0"/>
              <a:t>急激</a:t>
            </a:r>
            <a:r>
              <a:rPr lang="ja-JP" altLang="en-US" i="1" dirty="0"/>
              <a:t>に</a:t>
            </a:r>
            <a:r>
              <a:rPr lang="zh-CN" altLang="en-US" i="1" dirty="0"/>
              <a:t>流入</a:t>
            </a:r>
            <a:r>
              <a:rPr lang="ja-JP" altLang="en-US" dirty="0"/>
              <a:t>。</a:t>
            </a:r>
            <a:endParaRPr lang="en-US" altLang="ja-JP" dirty="0"/>
          </a:p>
          <a:p>
            <a:r>
              <a:rPr lang="zh-CN" altLang="en-US" dirty="0"/>
              <a:t>製造業</a:t>
            </a:r>
            <a:r>
              <a:rPr lang="ja-JP" altLang="en-US" dirty="0"/>
              <a:t>への</a:t>
            </a:r>
            <a:r>
              <a:rPr lang="zh-CN" altLang="en-US" dirty="0"/>
              <a:t>外国直接投資</a:t>
            </a:r>
            <a:r>
              <a:rPr lang="ja-JP" altLang="en-US" dirty="0"/>
              <a:t>の</a:t>
            </a:r>
            <a:r>
              <a:rPr lang="zh-CN" altLang="en-US" dirty="0"/>
              <a:t>大部分</a:t>
            </a:r>
            <a:r>
              <a:rPr lang="ja-JP" altLang="en-US" dirty="0"/>
              <a:t>は，メキシコと</a:t>
            </a:r>
            <a:r>
              <a:rPr lang="zh-CN" altLang="en-US" dirty="0"/>
              <a:t>米国</a:t>
            </a:r>
            <a:r>
              <a:rPr lang="ja-JP" altLang="en-US" dirty="0"/>
              <a:t>の</a:t>
            </a:r>
            <a:r>
              <a:rPr lang="zh-CN" altLang="en-US" dirty="0"/>
              <a:t>国境地帯</a:t>
            </a:r>
            <a:r>
              <a:rPr lang="ja-JP" altLang="en-US" dirty="0"/>
              <a:t>に</a:t>
            </a:r>
            <a:r>
              <a:rPr lang="zh-CN" altLang="en-US" dirty="0"/>
              <a:t>集中</a:t>
            </a:r>
            <a:r>
              <a:rPr lang="ja-JP" altLang="en-US" dirty="0"/>
              <a:t>する</a:t>
            </a:r>
            <a:r>
              <a:rPr lang="ja-JP" altLang="en-US" dirty="0">
                <a:solidFill>
                  <a:srgbClr val="0432FF"/>
                </a:solidFill>
              </a:rPr>
              <a:t>マキラドーラ</a:t>
            </a:r>
            <a:r>
              <a:rPr lang="ja-JP" altLang="en-US" dirty="0"/>
              <a:t>と</a:t>
            </a:r>
            <a:r>
              <a:rPr lang="zh-CN" altLang="en-US" dirty="0"/>
              <a:t>呼</a:t>
            </a:r>
            <a:r>
              <a:rPr lang="ja-JP" altLang="en-US" dirty="0"/>
              <a:t>ばれる</a:t>
            </a:r>
            <a:r>
              <a:rPr lang="zh-CN" altLang="en-US" dirty="0"/>
              <a:t>外資系組立工場</a:t>
            </a:r>
            <a:r>
              <a:rPr lang="ja-JP" altLang="en-US" dirty="0"/>
              <a:t>の</a:t>
            </a:r>
            <a:r>
              <a:rPr lang="zh-CN" altLang="en-US" dirty="0"/>
              <a:t>設立</a:t>
            </a:r>
            <a:r>
              <a:rPr lang="ja-JP" altLang="en-US" dirty="0"/>
              <a:t>に</a:t>
            </a:r>
            <a:r>
              <a:rPr lang="zh-CN" altLang="en-US" dirty="0"/>
              <a:t>投</a:t>
            </a:r>
            <a:r>
              <a:rPr lang="ja-JP" altLang="en-US" dirty="0"/>
              <a:t>じられた。</a:t>
            </a:r>
            <a:endParaRPr lang="en-US" altLang="ja-JP" dirty="0"/>
          </a:p>
          <a:p>
            <a:r>
              <a:rPr lang="ja-JP" altLang="en-US" dirty="0"/>
              <a:t>マキラドーラは</a:t>
            </a:r>
            <a:r>
              <a:rPr lang="zh-CN" altLang="en-US" dirty="0">
                <a:solidFill>
                  <a:srgbClr val="0432FF"/>
                </a:solidFill>
              </a:rPr>
              <a:t>中間投入物</a:t>
            </a:r>
            <a:r>
              <a:rPr lang="ja-JP" altLang="en-US" dirty="0"/>
              <a:t>の</a:t>
            </a:r>
            <a:r>
              <a:rPr lang="zh-CN" altLang="en-US" dirty="0"/>
              <a:t>大部分</a:t>
            </a:r>
            <a:r>
              <a:rPr lang="ja-JP" altLang="en-US" dirty="0"/>
              <a:t>をアメリカをはじめとする</a:t>
            </a:r>
            <a:r>
              <a:rPr lang="zh-CN" altLang="en-US" dirty="0"/>
              <a:t>海外</a:t>
            </a:r>
            <a:r>
              <a:rPr lang="ja-JP" altLang="en-US" dirty="0"/>
              <a:t>から</a:t>
            </a:r>
            <a:r>
              <a:rPr lang="zh-CN" altLang="en-US" dirty="0"/>
              <a:t>輸入</a:t>
            </a:r>
            <a:r>
              <a:rPr lang="ja-JP" altLang="en-US" dirty="0"/>
              <a:t>し，</a:t>
            </a:r>
            <a:r>
              <a:rPr lang="zh-CN" altLang="en-US" dirty="0">
                <a:solidFill>
                  <a:srgbClr val="0432FF"/>
                </a:solidFill>
              </a:rPr>
              <a:t>生産物</a:t>
            </a:r>
            <a:r>
              <a:rPr lang="ja-JP" altLang="en-US" dirty="0"/>
              <a:t>のほとんどをアメリカに</a:t>
            </a:r>
            <a:r>
              <a:rPr lang="zh-CN" altLang="en-US" dirty="0"/>
              <a:t>輸出</a:t>
            </a:r>
            <a:r>
              <a:rPr lang="ja-JP" altLang="en-US" dirty="0"/>
              <a:t>。</a:t>
            </a:r>
            <a:endParaRPr lang="en-US" altLang="ja-JP" dirty="0"/>
          </a:p>
          <a:p>
            <a:r>
              <a:rPr lang="zh-CN" altLang="en-US" dirty="0"/>
              <a:t>急激</a:t>
            </a:r>
            <a:r>
              <a:rPr lang="ja-JP" altLang="en-US" dirty="0"/>
              <a:t>な</a:t>
            </a:r>
            <a:r>
              <a:rPr lang="zh-CN" altLang="en-US" dirty="0"/>
              <a:t>外資規制緩和</a:t>
            </a:r>
            <a:r>
              <a:rPr lang="ja-JP" altLang="en-US" dirty="0"/>
              <a:t>と</a:t>
            </a:r>
            <a:r>
              <a:rPr lang="zh-CN" altLang="en-US" dirty="0"/>
              <a:t>国境地帯</a:t>
            </a:r>
            <a:r>
              <a:rPr lang="ja-JP" altLang="en-US" dirty="0"/>
              <a:t>への</a:t>
            </a:r>
            <a:r>
              <a:rPr lang="en-US" dirty="0"/>
              <a:t>FDI</a:t>
            </a:r>
            <a:r>
              <a:rPr lang="ja-JP" altLang="en-US" dirty="0"/>
              <a:t>の</a:t>
            </a:r>
            <a:r>
              <a:rPr lang="zh-CN" altLang="en-US" dirty="0"/>
              <a:t>集中</a:t>
            </a:r>
            <a:r>
              <a:rPr lang="ja-JP" altLang="en-US" dirty="0"/>
              <a:t>は</a:t>
            </a:r>
            <a:r>
              <a:rPr lang="zh-CN" altLang="en-US" dirty="0"/>
              <a:t>一種</a:t>
            </a:r>
            <a:r>
              <a:rPr lang="ja-JP" altLang="en-US" dirty="0"/>
              <a:t>の</a:t>
            </a:r>
            <a:r>
              <a:rPr lang="zh-CN" altLang="en-US" dirty="0"/>
              <a:t>自然実験</a:t>
            </a:r>
            <a:r>
              <a:rPr lang="ja-JP" altLang="en-US" dirty="0"/>
              <a:t>。</a:t>
            </a:r>
            <a:endParaRPr lang="en-US" altLang="ja-JP" dirty="0"/>
          </a:p>
          <a:p>
            <a:r>
              <a:rPr lang="ja-JP" altLang="en-US" dirty="0"/>
              <a:t>こうした</a:t>
            </a:r>
            <a:r>
              <a:rPr lang="zh-CN" altLang="en-US" dirty="0"/>
              <a:t>中，</a:t>
            </a:r>
            <a:r>
              <a:rPr lang="ja-JP" altLang="en-US" dirty="0"/>
              <a:t>メキシコにおいても</a:t>
            </a:r>
            <a:r>
              <a:rPr lang="en-US" altLang="ja-JP" dirty="0"/>
              <a:t>1985</a:t>
            </a:r>
            <a:r>
              <a:rPr lang="zh-CN" altLang="en-US" dirty="0"/>
              <a:t>年以降，</a:t>
            </a:r>
            <a:r>
              <a:rPr lang="zh-CN" altLang="en-US" dirty="0">
                <a:highlight>
                  <a:srgbClr val="FFFF00"/>
                </a:highlight>
              </a:rPr>
              <a:t>大卒労働者（高技能労働者）</a:t>
            </a:r>
            <a:r>
              <a:rPr lang="ja-JP" altLang="en-US" dirty="0"/>
              <a:t>の</a:t>
            </a:r>
            <a:r>
              <a:rPr lang="zh-CN" altLang="en-US" dirty="0"/>
              <a:t>賃金</a:t>
            </a:r>
            <a:r>
              <a:rPr lang="ja-JP" altLang="en-US" dirty="0"/>
              <a:t>は</a:t>
            </a:r>
            <a:r>
              <a:rPr lang="zh-CN" altLang="en-US" dirty="0"/>
              <a:t>高卒労働者（低技能労働者）</a:t>
            </a:r>
            <a:r>
              <a:rPr lang="ja-JP" altLang="en-US" dirty="0"/>
              <a:t>の</a:t>
            </a:r>
            <a:r>
              <a:rPr lang="zh-CN" altLang="en-US" dirty="0"/>
              <a:t>賃金</a:t>
            </a:r>
            <a:r>
              <a:rPr lang="ja-JP" altLang="en-US" dirty="0"/>
              <a:t>に</a:t>
            </a:r>
            <a:r>
              <a:rPr lang="zh-CN" altLang="en-US" dirty="0"/>
              <a:t>比</a:t>
            </a:r>
            <a:r>
              <a:rPr lang="ja-JP" altLang="en-US" dirty="0"/>
              <a:t>べて</a:t>
            </a:r>
            <a:r>
              <a:rPr lang="zh-CN" altLang="en-US" dirty="0"/>
              <a:t>劇的</a:t>
            </a:r>
            <a:r>
              <a:rPr lang="ja-JP" altLang="en-US" dirty="0"/>
              <a:t>に</a:t>
            </a:r>
            <a:r>
              <a:rPr lang="zh-CN" altLang="en-US" dirty="0"/>
              <a:t>上昇</a:t>
            </a:r>
            <a:r>
              <a:rPr lang="ja-JP" altLang="en-US" dirty="0"/>
              <a:t>。</a:t>
            </a:r>
            <a:endParaRPr lang="en-JP" dirty="0"/>
          </a:p>
        </p:txBody>
      </p:sp>
      <p:sp>
        <p:nvSpPr>
          <p:cNvPr id="4" name="Slide Number Placeholder 3">
            <a:extLst>
              <a:ext uri="{FF2B5EF4-FFF2-40B4-BE49-F238E27FC236}">
                <a16:creationId xmlns:a16="http://schemas.microsoft.com/office/drawing/2014/main" id="{84E834D4-B153-9153-6698-ACB3D6A2BDA1}"/>
              </a:ext>
            </a:extLst>
          </p:cNvPr>
          <p:cNvSpPr>
            <a:spLocks noGrp="1"/>
          </p:cNvSpPr>
          <p:nvPr>
            <p:ph type="sldNum" sz="quarter" idx="12"/>
          </p:nvPr>
        </p:nvSpPr>
        <p:spPr/>
        <p:txBody>
          <a:bodyPr/>
          <a:lstStyle/>
          <a:p>
            <a:fld id="{A0B73B5B-4D98-3640-AE9D-0B488B8E4F8B}" type="slidenum">
              <a:rPr lang="en-JP" smtClean="0"/>
              <a:t>15</a:t>
            </a:fld>
            <a:endParaRPr lang="en-JP"/>
          </a:p>
        </p:txBody>
      </p:sp>
    </p:spTree>
    <p:extLst>
      <p:ext uri="{BB962C8B-B14F-4D97-AF65-F5344CB8AC3E}">
        <p14:creationId xmlns:p14="http://schemas.microsoft.com/office/powerpoint/2010/main" val="1899202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BB1C05D-2B7F-E991-EF61-10DB768228A8}"/>
              </a:ext>
            </a:extLst>
          </p:cNvPr>
          <p:cNvSpPr>
            <a:spLocks noGrp="1"/>
          </p:cNvSpPr>
          <p:nvPr>
            <p:ph type="sldNum" sz="quarter" idx="12"/>
          </p:nvPr>
        </p:nvSpPr>
        <p:spPr/>
        <p:txBody>
          <a:bodyPr/>
          <a:lstStyle/>
          <a:p>
            <a:fld id="{A0B73B5B-4D98-3640-AE9D-0B488B8E4F8B}" type="slidenum">
              <a:rPr lang="en-JP" smtClean="0"/>
              <a:t>16</a:t>
            </a:fld>
            <a:endParaRPr lang="en-JP"/>
          </a:p>
        </p:txBody>
      </p:sp>
      <p:pic>
        <p:nvPicPr>
          <p:cNvPr id="4" name="Picture 3" descr="Diagram&#10;&#10;Description automatically generated">
            <a:extLst>
              <a:ext uri="{FF2B5EF4-FFF2-40B4-BE49-F238E27FC236}">
                <a16:creationId xmlns:a16="http://schemas.microsoft.com/office/drawing/2014/main" id="{A7CFED0F-CBD2-4067-ED62-21E60399CC23}"/>
              </a:ext>
            </a:extLst>
          </p:cNvPr>
          <p:cNvPicPr>
            <a:picLocks noChangeAspect="1"/>
          </p:cNvPicPr>
          <p:nvPr/>
        </p:nvPicPr>
        <p:blipFill>
          <a:blip r:embed="rId2"/>
          <a:stretch>
            <a:fillRect/>
          </a:stretch>
        </p:blipFill>
        <p:spPr>
          <a:xfrm>
            <a:off x="138793" y="136525"/>
            <a:ext cx="9036709" cy="5131254"/>
          </a:xfrm>
          <a:prstGeom prst="rect">
            <a:avLst/>
          </a:prstGeom>
        </p:spPr>
      </p:pic>
      <p:sp>
        <p:nvSpPr>
          <p:cNvPr id="5" name="TextBox 4">
            <a:extLst>
              <a:ext uri="{FF2B5EF4-FFF2-40B4-BE49-F238E27FC236}">
                <a16:creationId xmlns:a16="http://schemas.microsoft.com/office/drawing/2014/main" id="{2FC4A87E-1F04-DA73-DFDC-11EB62011F4E}"/>
              </a:ext>
            </a:extLst>
          </p:cNvPr>
          <p:cNvSpPr txBox="1"/>
          <p:nvPr/>
        </p:nvSpPr>
        <p:spPr>
          <a:xfrm>
            <a:off x="138793" y="5244147"/>
            <a:ext cx="10519682" cy="1200329"/>
          </a:xfrm>
          <a:prstGeom prst="rect">
            <a:avLst/>
          </a:prstGeom>
          <a:noFill/>
        </p:spPr>
        <p:txBody>
          <a:bodyPr wrap="square">
            <a:spAutoFit/>
          </a:bodyPr>
          <a:lstStyle/>
          <a:p>
            <a:r>
              <a:rPr lang="ja-JP" sz="1800" kern="0" dirty="0">
                <a:effectLst/>
                <a:latin typeface="MS PGothic" panose="020B0600070205080204" pitchFamily="34" charset="-128"/>
                <a:ea typeface="MS PGothic" panose="020B0600070205080204" pitchFamily="34" charset="-128"/>
                <a:cs typeface="MS Mincho" panose="02020609040205080304" pitchFamily="49" charset="-128"/>
              </a:rPr>
              <a:t>アメリカの企業は</a:t>
            </a:r>
            <a:r>
              <a:rPr lang="ja-JP" altLang="en-US" sz="1800" kern="0" dirty="0">
                <a:effectLst/>
                <a:latin typeface="MS PGothic" panose="020B0600070205080204" pitchFamily="34" charset="-128"/>
                <a:ea typeface="MS PGothic" panose="020B0600070205080204" pitchFamily="34" charset="-128"/>
                <a:cs typeface="MS Mincho" panose="02020609040205080304" pitchFamily="49" charset="-128"/>
              </a:rPr>
              <a:t>，</a:t>
            </a:r>
            <a:r>
              <a:rPr lang="ja-JP" sz="1800" kern="0" dirty="0">
                <a:effectLst/>
                <a:latin typeface="MS PGothic" panose="020B0600070205080204" pitchFamily="34" charset="-128"/>
                <a:ea typeface="MS PGothic" panose="020B0600070205080204" pitchFamily="34" charset="-128"/>
                <a:cs typeface="MS Mincho" panose="02020609040205080304" pitchFamily="49" charset="-128"/>
              </a:rPr>
              <a:t>アメリカにおいては高卒労働集約的（低技能労働集約的）な仕事をメキシコに生産移転する。一方</a:t>
            </a:r>
            <a:r>
              <a:rPr lang="ja-JP" altLang="en-US" sz="1800" kern="0" dirty="0">
                <a:effectLst/>
                <a:latin typeface="MS PGothic" panose="020B0600070205080204" pitchFamily="34" charset="-128"/>
                <a:ea typeface="MS PGothic" panose="020B0600070205080204" pitchFamily="34" charset="-128"/>
                <a:cs typeface="MS Mincho" panose="02020609040205080304" pitchFamily="49" charset="-128"/>
              </a:rPr>
              <a:t>，</a:t>
            </a:r>
            <a:r>
              <a:rPr lang="ja-JP" sz="1800" kern="0" dirty="0">
                <a:effectLst/>
                <a:latin typeface="MS PGothic" panose="020B0600070205080204" pitchFamily="34" charset="-128"/>
                <a:ea typeface="MS PGothic" panose="020B0600070205080204" pitchFamily="34" charset="-128"/>
                <a:cs typeface="MS Mincho" panose="02020609040205080304" pitchFamily="49" charset="-128"/>
              </a:rPr>
              <a:t>生産移転された仕事は</a:t>
            </a:r>
            <a:r>
              <a:rPr lang="ja-JP" altLang="en-US" sz="1800" kern="0" dirty="0">
                <a:effectLst/>
                <a:latin typeface="MS PGothic" panose="020B0600070205080204" pitchFamily="34" charset="-128"/>
                <a:ea typeface="MS PGothic" panose="020B0600070205080204" pitchFamily="34" charset="-128"/>
                <a:cs typeface="MS Mincho" panose="02020609040205080304" pitchFamily="49" charset="-128"/>
              </a:rPr>
              <a:t>，</a:t>
            </a:r>
            <a:r>
              <a:rPr lang="ja-JP" sz="1800" kern="0" dirty="0">
                <a:effectLst/>
                <a:latin typeface="MS PGothic" panose="020B0600070205080204" pitchFamily="34" charset="-128"/>
                <a:ea typeface="MS PGothic" panose="020B0600070205080204" pitchFamily="34" charset="-128"/>
                <a:cs typeface="MS Mincho" panose="02020609040205080304" pitchFamily="49" charset="-128"/>
              </a:rPr>
              <a:t>メキシコにとっては</a:t>
            </a:r>
            <a:r>
              <a:rPr lang="ja-JP" altLang="en-US" sz="1800" kern="0" dirty="0">
                <a:effectLst/>
                <a:latin typeface="MS PGothic" panose="020B0600070205080204" pitchFamily="34" charset="-128"/>
                <a:ea typeface="MS PGothic" panose="020B0600070205080204" pitchFamily="34" charset="-128"/>
                <a:cs typeface="MS Mincho" panose="02020609040205080304" pitchFamily="49" charset="-128"/>
              </a:rPr>
              <a:t>，</a:t>
            </a:r>
            <a:r>
              <a:rPr lang="ja-JP" sz="1800" kern="0" dirty="0">
                <a:effectLst/>
                <a:latin typeface="MS PGothic" panose="020B0600070205080204" pitchFamily="34" charset="-128"/>
                <a:ea typeface="MS PGothic" panose="020B0600070205080204" pitchFamily="34" charset="-128"/>
                <a:cs typeface="MS Mincho" panose="02020609040205080304" pitchFamily="49" charset="-128"/>
              </a:rPr>
              <a:t>在来の仕事に比べれば</a:t>
            </a:r>
            <a:r>
              <a:rPr lang="ja-JP" altLang="en-US" sz="1800" kern="0" dirty="0">
                <a:effectLst/>
                <a:latin typeface="MS PGothic" panose="020B0600070205080204" pitchFamily="34" charset="-128"/>
                <a:ea typeface="MS PGothic" panose="020B0600070205080204" pitchFamily="34" charset="-128"/>
                <a:cs typeface="MS Mincho" panose="02020609040205080304" pitchFamily="49" charset="-128"/>
              </a:rPr>
              <a:t>，</a:t>
            </a:r>
            <a:r>
              <a:rPr lang="ja-JP" sz="1800" kern="0" dirty="0">
                <a:effectLst/>
                <a:latin typeface="MS PGothic" panose="020B0600070205080204" pitchFamily="34" charset="-128"/>
                <a:ea typeface="MS PGothic" panose="020B0600070205080204" pitchFamily="34" charset="-128"/>
                <a:cs typeface="MS Mincho" panose="02020609040205080304" pitchFamily="49" charset="-128"/>
              </a:rPr>
              <a:t>大卒労働集約的（知識労働集約的）である。結果として</a:t>
            </a:r>
            <a:r>
              <a:rPr lang="ja-JP" altLang="en-US" sz="1800" kern="0" dirty="0">
                <a:effectLst/>
                <a:latin typeface="MS PGothic" panose="020B0600070205080204" pitchFamily="34" charset="-128"/>
                <a:ea typeface="MS PGothic" panose="020B0600070205080204" pitchFamily="34" charset="-128"/>
                <a:cs typeface="MS Mincho" panose="02020609040205080304" pitchFamily="49" charset="-128"/>
              </a:rPr>
              <a:t>，</a:t>
            </a:r>
            <a:r>
              <a:rPr lang="ja-JP" sz="1800" kern="0" dirty="0">
                <a:effectLst/>
                <a:latin typeface="MS PGothic" panose="020B0600070205080204" pitchFamily="34" charset="-128"/>
                <a:ea typeface="MS PGothic" panose="020B0600070205080204" pitchFamily="34" charset="-128"/>
                <a:cs typeface="MS Mincho" panose="02020609040205080304" pitchFamily="49" charset="-128"/>
              </a:rPr>
              <a:t>アメリカのみならずメキシコでも大卒労働者（高技能労働者）への相対的な需要が増加し</a:t>
            </a:r>
            <a:r>
              <a:rPr lang="ja-JP" altLang="en-US" sz="1800" kern="0" dirty="0">
                <a:effectLst/>
                <a:latin typeface="MS PGothic" panose="020B0600070205080204" pitchFamily="34" charset="-128"/>
                <a:ea typeface="MS PGothic" panose="020B0600070205080204" pitchFamily="34" charset="-128"/>
                <a:cs typeface="MS Mincho" panose="02020609040205080304" pitchFamily="49" charset="-128"/>
              </a:rPr>
              <a:t>，</a:t>
            </a:r>
            <a:r>
              <a:rPr lang="ja-JP" sz="1800" kern="0" dirty="0">
                <a:effectLst/>
                <a:latin typeface="MS PGothic" panose="020B0600070205080204" pitchFamily="34" charset="-128"/>
                <a:ea typeface="MS PGothic" panose="020B0600070205080204" pitchFamily="34" charset="-128"/>
                <a:cs typeface="MS Mincho" panose="02020609040205080304" pitchFamily="49" charset="-128"/>
              </a:rPr>
              <a:t>大卒労働者の相対的な賃金が上昇する。そのため</a:t>
            </a:r>
            <a:r>
              <a:rPr lang="ja-JP" altLang="en-US" sz="1800" kern="0" dirty="0">
                <a:effectLst/>
                <a:latin typeface="MS PGothic" panose="020B0600070205080204" pitchFamily="34" charset="-128"/>
                <a:ea typeface="MS PGothic" panose="020B0600070205080204" pitchFamily="34" charset="-128"/>
                <a:cs typeface="MS Mincho" panose="02020609040205080304" pitchFamily="49" charset="-128"/>
              </a:rPr>
              <a:t>，</a:t>
            </a:r>
            <a:r>
              <a:rPr lang="ja-JP" sz="1800" kern="0" dirty="0">
                <a:effectLst/>
                <a:latin typeface="MS PGothic" panose="020B0600070205080204" pitchFamily="34" charset="-128"/>
                <a:ea typeface="MS PGothic" panose="020B0600070205080204" pitchFamily="34" charset="-128"/>
                <a:cs typeface="MS Mincho" panose="02020609040205080304" pitchFamily="49" charset="-128"/>
              </a:rPr>
              <a:t>賃金格差が両国で拡大する。</a:t>
            </a:r>
            <a:r>
              <a:rPr lang="en-JP" dirty="0">
                <a:effectLst/>
                <a:latin typeface="MS PGothic" panose="020B0600070205080204" pitchFamily="34" charset="-128"/>
                <a:ea typeface="MS PGothic" panose="020B0600070205080204" pitchFamily="34" charset="-128"/>
              </a:rPr>
              <a:t> </a:t>
            </a:r>
            <a:endParaRPr lang="en-JP" dirty="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567365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881672A-73E0-8A6B-D5E3-17D24F26D715}"/>
              </a:ext>
            </a:extLst>
          </p:cNvPr>
          <p:cNvSpPr>
            <a:spLocks noGrp="1"/>
          </p:cNvSpPr>
          <p:nvPr>
            <p:ph type="title"/>
          </p:nvPr>
        </p:nvSpPr>
        <p:spPr/>
        <p:txBody>
          <a:bodyPr/>
          <a:lstStyle/>
          <a:p>
            <a:r>
              <a:rPr lang="ja-JP" altLang="en-US"/>
              <a:t>グロスマン</a:t>
            </a:r>
            <a:r>
              <a:rPr lang="en-US" altLang="ja-JP" dirty="0"/>
              <a:t>=</a:t>
            </a:r>
            <a:r>
              <a:rPr lang="ja-JP" altLang="en-US"/>
              <a:t>ロシ</a:t>
            </a:r>
            <a:r>
              <a:rPr lang="en-US" altLang="ja-JP" dirty="0"/>
              <a:t>-</a:t>
            </a:r>
            <a:r>
              <a:rPr lang="ja-JP" altLang="en-US"/>
              <a:t>ハンスバーグ・モデル</a:t>
            </a:r>
            <a:endParaRPr lang="en-JP" dirty="0"/>
          </a:p>
        </p:txBody>
      </p:sp>
      <p:sp>
        <p:nvSpPr>
          <p:cNvPr id="4" name="Content Placeholder 3">
            <a:extLst>
              <a:ext uri="{FF2B5EF4-FFF2-40B4-BE49-F238E27FC236}">
                <a16:creationId xmlns:a16="http://schemas.microsoft.com/office/drawing/2014/main" id="{6468286D-63C8-E299-E87E-E0FB86FF2847}"/>
              </a:ext>
            </a:extLst>
          </p:cNvPr>
          <p:cNvSpPr>
            <a:spLocks noGrp="1"/>
          </p:cNvSpPr>
          <p:nvPr>
            <p:ph idx="1"/>
          </p:nvPr>
        </p:nvSpPr>
        <p:spPr/>
        <p:txBody>
          <a:bodyPr/>
          <a:lstStyle/>
          <a:p>
            <a:r>
              <a:rPr lang="zh-CN" altLang="en-US" dirty="0"/>
              <a:t>現代</a:t>
            </a:r>
            <a:r>
              <a:rPr lang="ja-JP" altLang="en-US" dirty="0"/>
              <a:t>の</a:t>
            </a:r>
            <a:r>
              <a:rPr lang="zh-CN" altLang="en-US" dirty="0"/>
              <a:t>貿易</a:t>
            </a:r>
            <a:r>
              <a:rPr lang="ja-JP" altLang="en-US" dirty="0"/>
              <a:t>は，</a:t>
            </a:r>
            <a:r>
              <a:rPr lang="zh-CN" altLang="en-US" dirty="0">
                <a:solidFill>
                  <a:srgbClr val="0432FF"/>
                </a:solidFill>
              </a:rPr>
              <a:t>財</a:t>
            </a:r>
            <a:r>
              <a:rPr lang="ja-JP" altLang="en-US" dirty="0">
                <a:solidFill>
                  <a:srgbClr val="0432FF"/>
                </a:solidFill>
              </a:rPr>
              <a:t>の</a:t>
            </a:r>
            <a:r>
              <a:rPr lang="zh-CN" altLang="en-US" dirty="0">
                <a:solidFill>
                  <a:srgbClr val="0432FF"/>
                </a:solidFill>
              </a:rPr>
              <a:t>貿易</a:t>
            </a:r>
            <a:r>
              <a:rPr lang="ja-JP" altLang="en-US" dirty="0"/>
              <a:t>から</a:t>
            </a:r>
            <a:r>
              <a:rPr lang="zh-CN" altLang="en-US" dirty="0">
                <a:solidFill>
                  <a:srgbClr val="0432FF"/>
                </a:solidFill>
              </a:rPr>
              <a:t>業務（</a:t>
            </a:r>
            <a:r>
              <a:rPr lang="ja-JP" altLang="en-US" dirty="0">
                <a:solidFill>
                  <a:srgbClr val="0432FF"/>
                </a:solidFill>
              </a:rPr>
              <a:t>タスク）の</a:t>
            </a:r>
            <a:r>
              <a:rPr lang="zh-CN" altLang="en-US" dirty="0">
                <a:solidFill>
                  <a:srgbClr val="0432FF"/>
                </a:solidFill>
              </a:rPr>
              <a:t>貿易</a:t>
            </a:r>
            <a:r>
              <a:rPr lang="ja-JP" altLang="en-US" dirty="0"/>
              <a:t>へと</a:t>
            </a:r>
            <a:r>
              <a:rPr lang="zh-CN" altLang="en-US" dirty="0"/>
              <a:t>変質。</a:t>
            </a:r>
            <a:endParaRPr lang="en-US" altLang="ja-JP" dirty="0"/>
          </a:p>
          <a:p>
            <a:r>
              <a:rPr lang="zh-CN" altLang="en-US" u="sng" dirty="0"/>
              <a:t>設計・企画工程</a:t>
            </a:r>
            <a:r>
              <a:rPr lang="ja-JP" altLang="en-US" dirty="0"/>
              <a:t>はアメリカで</a:t>
            </a:r>
            <a:r>
              <a:rPr lang="zh-CN" altLang="en-US" dirty="0"/>
              <a:t>行</a:t>
            </a:r>
            <a:r>
              <a:rPr lang="ja-JP" altLang="en-US" dirty="0"/>
              <a:t>い，</a:t>
            </a:r>
            <a:r>
              <a:rPr lang="zh-CN" altLang="en-US" u="sng" dirty="0"/>
              <a:t>製造工程</a:t>
            </a:r>
            <a:r>
              <a:rPr lang="ja-JP" altLang="en-US" dirty="0"/>
              <a:t>は</a:t>
            </a:r>
            <a:r>
              <a:rPr lang="zh-CN" altLang="en-US" dirty="0"/>
              <a:t>中国</a:t>
            </a:r>
            <a:r>
              <a:rPr lang="ja-JP" altLang="en-US" dirty="0"/>
              <a:t>で</a:t>
            </a:r>
            <a:r>
              <a:rPr lang="zh-CN" altLang="en-US" dirty="0"/>
              <a:t>行</a:t>
            </a:r>
            <a:r>
              <a:rPr lang="ja-JP" altLang="en-US" dirty="0"/>
              <a:t>うといった</a:t>
            </a:r>
            <a:r>
              <a:rPr lang="zh-CN" altLang="en-US" dirty="0"/>
              <a:t>生産工程</a:t>
            </a:r>
            <a:r>
              <a:rPr lang="ja-JP" altLang="en-US" dirty="0"/>
              <a:t>レベルでの</a:t>
            </a:r>
            <a:r>
              <a:rPr lang="zh-CN" altLang="en-US" dirty="0"/>
              <a:t>国際分業</a:t>
            </a:r>
            <a:r>
              <a:rPr lang="ja-JP" altLang="en-US" dirty="0"/>
              <a:t>が</a:t>
            </a:r>
            <a:r>
              <a:rPr lang="zh-CN" altLang="en-US" dirty="0"/>
              <a:t>進展</a:t>
            </a:r>
            <a:r>
              <a:rPr lang="ja-JP" altLang="en-US" dirty="0"/>
              <a:t>。</a:t>
            </a:r>
            <a:endParaRPr lang="en-US" altLang="ja-JP" dirty="0"/>
          </a:p>
          <a:p>
            <a:r>
              <a:rPr lang="zh-CN" altLang="en-US" dirty="0">
                <a:solidFill>
                  <a:srgbClr val="0432FF"/>
                </a:solidFill>
              </a:rPr>
              <a:t>海外生産（</a:t>
            </a:r>
            <a:r>
              <a:rPr lang="en-US" dirty="0">
                <a:solidFill>
                  <a:srgbClr val="0432FF"/>
                </a:solidFill>
              </a:rPr>
              <a:t>offshoring）</a:t>
            </a:r>
            <a:r>
              <a:rPr lang="ja-JP" altLang="en-US" dirty="0"/>
              <a:t>についての</a:t>
            </a:r>
            <a:r>
              <a:rPr lang="zh-CN" altLang="en-US" dirty="0"/>
              <a:t>影響力</a:t>
            </a:r>
            <a:r>
              <a:rPr lang="ja-JP" altLang="en-US" dirty="0"/>
              <a:t>ある</a:t>
            </a:r>
            <a:r>
              <a:rPr lang="zh-CN" altLang="en-US" dirty="0"/>
              <a:t>理論（</a:t>
            </a:r>
            <a:r>
              <a:rPr lang="en-US" dirty="0"/>
              <a:t>Grossman and Rossi-</a:t>
            </a:r>
            <a:r>
              <a:rPr lang="en-US" dirty="0" err="1"/>
              <a:t>Hansberg</a:t>
            </a:r>
            <a:r>
              <a:rPr lang="en-US" dirty="0"/>
              <a:t>, 2008）</a:t>
            </a:r>
            <a:r>
              <a:rPr lang="ja-JP" altLang="en-US" dirty="0"/>
              <a:t>において，グロスマンらは，</a:t>
            </a:r>
            <a:r>
              <a:rPr lang="zh-CN" altLang="en-US" dirty="0"/>
              <a:t>海外生産</a:t>
            </a:r>
            <a:r>
              <a:rPr lang="ja-JP" altLang="en-US" dirty="0"/>
              <a:t>は，</a:t>
            </a:r>
            <a:r>
              <a:rPr lang="zh-CN" altLang="en-US" dirty="0"/>
              <a:t>高卒労働者（低技能労働者）</a:t>
            </a:r>
            <a:r>
              <a:rPr lang="ja-JP" altLang="en-US" dirty="0"/>
              <a:t>の</a:t>
            </a:r>
            <a:r>
              <a:rPr lang="zh-CN" altLang="en-US" dirty="0"/>
              <a:t>賃金</a:t>
            </a:r>
            <a:r>
              <a:rPr lang="ja-JP" altLang="en-US" dirty="0"/>
              <a:t>に</a:t>
            </a:r>
            <a:r>
              <a:rPr lang="en-US" altLang="ja-JP" dirty="0">
                <a:solidFill>
                  <a:srgbClr val="0432FF"/>
                </a:solidFill>
              </a:rPr>
              <a:t>3</a:t>
            </a:r>
            <a:r>
              <a:rPr lang="ja-JP" altLang="en-US" dirty="0">
                <a:solidFill>
                  <a:srgbClr val="0432FF"/>
                </a:solidFill>
              </a:rPr>
              <a:t>つの</a:t>
            </a:r>
            <a:r>
              <a:rPr lang="zh-CN" altLang="en-US" dirty="0">
                <a:solidFill>
                  <a:srgbClr val="0432FF"/>
                </a:solidFill>
              </a:rPr>
              <a:t>影響</a:t>
            </a:r>
            <a:r>
              <a:rPr lang="ja-JP" altLang="en-US" dirty="0"/>
              <a:t>を</a:t>
            </a:r>
            <a:r>
              <a:rPr lang="zh-CN" altLang="en-US" dirty="0"/>
              <a:t>及</a:t>
            </a:r>
            <a:r>
              <a:rPr lang="ja-JP" altLang="en-US" dirty="0"/>
              <a:t>ぼすと</a:t>
            </a:r>
            <a:r>
              <a:rPr lang="zh-CN" altLang="en-US" dirty="0"/>
              <a:t>主張。</a:t>
            </a:r>
            <a:endParaRPr lang="en-US" altLang="zh-CN" dirty="0"/>
          </a:p>
          <a:p>
            <a:pPr marL="457200" lvl="1" indent="0">
              <a:buNone/>
            </a:pPr>
            <a:r>
              <a:rPr lang="zh-CN" altLang="en-US" dirty="0"/>
              <a:t>①生産性効果</a:t>
            </a:r>
            <a:endParaRPr lang="en-US" altLang="zh-CN" dirty="0"/>
          </a:p>
          <a:p>
            <a:pPr marL="457200" lvl="1" indent="0">
              <a:buNone/>
            </a:pPr>
            <a:r>
              <a:rPr lang="zh-CN" altLang="en-US" dirty="0"/>
              <a:t>②相対価格効果</a:t>
            </a:r>
            <a:endParaRPr lang="en-US" altLang="zh-CN" dirty="0"/>
          </a:p>
          <a:p>
            <a:pPr marL="457200" lvl="1" indent="0">
              <a:buNone/>
            </a:pPr>
            <a:r>
              <a:rPr lang="zh-CN" altLang="en-US" dirty="0"/>
              <a:t>③労働供給効果</a:t>
            </a:r>
            <a:endParaRPr lang="en-JP" dirty="0"/>
          </a:p>
        </p:txBody>
      </p:sp>
      <p:sp>
        <p:nvSpPr>
          <p:cNvPr id="2" name="Slide Number Placeholder 1">
            <a:extLst>
              <a:ext uri="{FF2B5EF4-FFF2-40B4-BE49-F238E27FC236}">
                <a16:creationId xmlns:a16="http://schemas.microsoft.com/office/drawing/2014/main" id="{14EB2975-F981-AB1E-6B8C-B09D8DDDDA92}"/>
              </a:ext>
            </a:extLst>
          </p:cNvPr>
          <p:cNvSpPr>
            <a:spLocks noGrp="1"/>
          </p:cNvSpPr>
          <p:nvPr>
            <p:ph type="sldNum" sz="quarter" idx="12"/>
          </p:nvPr>
        </p:nvSpPr>
        <p:spPr/>
        <p:txBody>
          <a:bodyPr/>
          <a:lstStyle/>
          <a:p>
            <a:fld id="{A0B73B5B-4D98-3640-AE9D-0B488B8E4F8B}" type="slidenum">
              <a:rPr lang="en-JP" smtClean="0"/>
              <a:t>17</a:t>
            </a:fld>
            <a:endParaRPr lang="en-JP"/>
          </a:p>
        </p:txBody>
      </p:sp>
    </p:spTree>
    <p:extLst>
      <p:ext uri="{BB962C8B-B14F-4D97-AF65-F5344CB8AC3E}">
        <p14:creationId xmlns:p14="http://schemas.microsoft.com/office/powerpoint/2010/main" val="1091848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09905-7425-6570-B316-6553C861C043}"/>
              </a:ext>
            </a:extLst>
          </p:cNvPr>
          <p:cNvSpPr>
            <a:spLocks noGrp="1"/>
          </p:cNvSpPr>
          <p:nvPr>
            <p:ph type="title"/>
          </p:nvPr>
        </p:nvSpPr>
        <p:spPr/>
        <p:txBody>
          <a:bodyPr/>
          <a:lstStyle/>
          <a:p>
            <a:r>
              <a:rPr lang="en-JP" dirty="0"/>
              <a:t>例</a:t>
            </a:r>
          </a:p>
        </p:txBody>
      </p:sp>
      <p:sp>
        <p:nvSpPr>
          <p:cNvPr id="3" name="Content Placeholder 2">
            <a:extLst>
              <a:ext uri="{FF2B5EF4-FFF2-40B4-BE49-F238E27FC236}">
                <a16:creationId xmlns:a16="http://schemas.microsoft.com/office/drawing/2014/main" id="{76393C27-43DA-D725-3CB6-BD57F29A2615}"/>
              </a:ext>
            </a:extLst>
          </p:cNvPr>
          <p:cNvSpPr>
            <a:spLocks noGrp="1"/>
          </p:cNvSpPr>
          <p:nvPr>
            <p:ph idx="1"/>
          </p:nvPr>
        </p:nvSpPr>
        <p:spPr/>
        <p:txBody>
          <a:bodyPr>
            <a:normAutofit/>
          </a:bodyPr>
          <a:lstStyle/>
          <a:p>
            <a:r>
              <a:rPr lang="ja-JP" altLang="en-US" dirty="0"/>
              <a:t>アメリカの</a:t>
            </a:r>
            <a:r>
              <a:rPr lang="zh-CN" altLang="en-US" dirty="0"/>
              <a:t>企業</a:t>
            </a:r>
            <a:r>
              <a:rPr lang="ja-JP" altLang="en-US" dirty="0"/>
              <a:t>が</a:t>
            </a:r>
            <a:r>
              <a:rPr lang="zh-CN" altLang="en-US" dirty="0"/>
              <a:t>大卒労働者（知識労働者）</a:t>
            </a:r>
            <a:r>
              <a:rPr lang="ja-JP" altLang="en-US" dirty="0"/>
              <a:t>が</a:t>
            </a:r>
            <a:r>
              <a:rPr lang="zh-CN" altLang="en-US" dirty="0"/>
              <a:t>企画・</a:t>
            </a:r>
            <a:r>
              <a:rPr lang="ja-JP" altLang="en-US" dirty="0"/>
              <a:t>デザインした</a:t>
            </a:r>
            <a:r>
              <a:rPr lang="zh-CN" altLang="en-US" dirty="0"/>
              <a:t>衣服</a:t>
            </a:r>
            <a:r>
              <a:rPr lang="ja-JP" altLang="en-US" dirty="0"/>
              <a:t>を</a:t>
            </a:r>
            <a:r>
              <a:rPr lang="zh-CN" altLang="en-US" dirty="0"/>
              <a:t>高卒労働者</a:t>
            </a:r>
            <a:r>
              <a:rPr lang="ja-JP" altLang="en-US" dirty="0"/>
              <a:t>が</a:t>
            </a:r>
            <a:r>
              <a:rPr lang="zh-CN" altLang="en-US" dirty="0"/>
              <a:t>縫製</a:t>
            </a:r>
            <a:r>
              <a:rPr lang="ja-JP" altLang="en-US" dirty="0"/>
              <a:t>して</a:t>
            </a:r>
            <a:r>
              <a:rPr lang="zh-CN" altLang="en-US" dirty="0"/>
              <a:t>生産</a:t>
            </a:r>
            <a:r>
              <a:rPr lang="ja-JP" altLang="en-US" dirty="0"/>
              <a:t>。</a:t>
            </a:r>
            <a:endParaRPr lang="en-US" altLang="ja-JP" dirty="0"/>
          </a:p>
          <a:p>
            <a:r>
              <a:rPr lang="zh-CN" altLang="en-US" dirty="0"/>
              <a:t>衣服</a:t>
            </a:r>
            <a:r>
              <a:rPr lang="ja-JP" altLang="en-US" dirty="0"/>
              <a:t>は</a:t>
            </a:r>
            <a:r>
              <a:rPr lang="zh-CN" altLang="en-US" dirty="0"/>
              <a:t>他</a:t>
            </a:r>
            <a:r>
              <a:rPr lang="ja-JP" altLang="en-US" dirty="0"/>
              <a:t>の</a:t>
            </a:r>
            <a:r>
              <a:rPr lang="zh-CN" altLang="en-US" dirty="0"/>
              <a:t>財</a:t>
            </a:r>
            <a:r>
              <a:rPr lang="ja-JP" altLang="en-US" dirty="0"/>
              <a:t>に</a:t>
            </a:r>
            <a:r>
              <a:rPr lang="zh-CN" altLang="en-US" dirty="0"/>
              <a:t>比</a:t>
            </a:r>
            <a:r>
              <a:rPr lang="ja-JP" altLang="en-US" dirty="0"/>
              <a:t>べて，</a:t>
            </a:r>
            <a:r>
              <a:rPr lang="zh-CN" altLang="en-US" dirty="0"/>
              <a:t>高卒労働集約的</a:t>
            </a:r>
            <a:r>
              <a:rPr lang="ja-JP" altLang="en-US" dirty="0"/>
              <a:t>な</a:t>
            </a:r>
            <a:r>
              <a:rPr lang="zh-CN" altLang="en-US" dirty="0"/>
              <a:t>財</a:t>
            </a:r>
            <a:r>
              <a:rPr lang="ja-JP" altLang="en-US" dirty="0"/>
              <a:t>。</a:t>
            </a:r>
            <a:endParaRPr lang="en-US" altLang="ja-JP" dirty="0"/>
          </a:p>
          <a:p>
            <a:pPr marL="0" indent="0" algn="ctr">
              <a:buNone/>
            </a:pPr>
            <a:r>
              <a:rPr lang="ja-JP" altLang="en-US" dirty="0"/>
              <a:t>↓</a:t>
            </a:r>
            <a:endParaRPr lang="en-US" altLang="ja-JP" dirty="0"/>
          </a:p>
          <a:p>
            <a:pPr marL="0" indent="0">
              <a:buNone/>
            </a:pPr>
            <a:r>
              <a:rPr lang="zh-CN" altLang="en-US" dirty="0"/>
              <a:t>情報通信技術</a:t>
            </a:r>
            <a:r>
              <a:rPr lang="ja-JP" altLang="en-US" dirty="0"/>
              <a:t>の</a:t>
            </a:r>
            <a:r>
              <a:rPr lang="zh-CN" altLang="en-US" dirty="0"/>
              <a:t>発展</a:t>
            </a:r>
            <a:r>
              <a:rPr lang="ja-JP" altLang="en-US" dirty="0"/>
              <a:t>により</a:t>
            </a:r>
            <a:r>
              <a:rPr lang="zh-CN" altLang="en-US" dirty="0">
                <a:solidFill>
                  <a:srgbClr val="0432FF"/>
                </a:solidFill>
              </a:rPr>
              <a:t>海外生産</a:t>
            </a:r>
            <a:r>
              <a:rPr lang="ja-JP" altLang="en-US" dirty="0">
                <a:solidFill>
                  <a:srgbClr val="0432FF"/>
                </a:solidFill>
              </a:rPr>
              <a:t>にかかる</a:t>
            </a:r>
            <a:r>
              <a:rPr lang="zh-CN" altLang="en-US" dirty="0">
                <a:solidFill>
                  <a:srgbClr val="0432FF"/>
                </a:solidFill>
              </a:rPr>
              <a:t>費用</a:t>
            </a:r>
            <a:r>
              <a:rPr lang="ja-JP" altLang="en-US" dirty="0">
                <a:solidFill>
                  <a:srgbClr val="0432FF"/>
                </a:solidFill>
              </a:rPr>
              <a:t>が</a:t>
            </a:r>
            <a:r>
              <a:rPr lang="zh-CN" altLang="en-US" dirty="0">
                <a:solidFill>
                  <a:srgbClr val="0432FF"/>
                </a:solidFill>
              </a:rPr>
              <a:t>低下</a:t>
            </a:r>
            <a:endParaRPr lang="en-US" altLang="zh-CN" dirty="0">
              <a:solidFill>
                <a:srgbClr val="0432FF"/>
              </a:solidFill>
            </a:endParaRPr>
          </a:p>
          <a:p>
            <a:pPr marL="0" indent="0">
              <a:buNone/>
            </a:pPr>
            <a:r>
              <a:rPr lang="ja-JP" altLang="en-US" dirty="0"/>
              <a:t>→</a:t>
            </a:r>
            <a:r>
              <a:rPr lang="zh-CN" altLang="en-US" dirty="0"/>
              <a:t>低賃金国</a:t>
            </a:r>
            <a:r>
              <a:rPr lang="ja-JP" altLang="en-US" dirty="0"/>
              <a:t>である</a:t>
            </a:r>
            <a:r>
              <a:rPr lang="zh-CN" altLang="en-US" dirty="0"/>
              <a:t>中国</a:t>
            </a:r>
            <a:r>
              <a:rPr lang="ja-JP" altLang="en-US" dirty="0"/>
              <a:t>にこれまで</a:t>
            </a:r>
            <a:r>
              <a:rPr lang="zh-CN" altLang="en-US" b="1" u="sng" dirty="0"/>
              <a:t>高卒労働者</a:t>
            </a:r>
            <a:r>
              <a:rPr lang="ja-JP" altLang="en-US" b="1" u="sng" dirty="0"/>
              <a:t>が</a:t>
            </a:r>
            <a:r>
              <a:rPr lang="zh-CN" altLang="en-US" b="1" u="sng" dirty="0"/>
              <a:t>行</a:t>
            </a:r>
            <a:r>
              <a:rPr lang="ja-JP" altLang="en-US" b="1" u="sng" dirty="0"/>
              <a:t>っていた</a:t>
            </a:r>
            <a:r>
              <a:rPr lang="zh-CN" altLang="en-US" b="1" u="sng" dirty="0"/>
              <a:t>縫製工程</a:t>
            </a:r>
            <a:r>
              <a:rPr lang="ja-JP" altLang="en-US" dirty="0"/>
              <a:t>の</a:t>
            </a:r>
            <a:r>
              <a:rPr lang="zh-CN" altLang="en-US" dirty="0"/>
              <a:t>一部</a:t>
            </a:r>
            <a:r>
              <a:rPr lang="ja-JP" altLang="en-US" dirty="0"/>
              <a:t>を</a:t>
            </a:r>
            <a:r>
              <a:rPr lang="zh-CN" altLang="en-US" dirty="0"/>
              <a:t>移転</a:t>
            </a:r>
            <a:r>
              <a:rPr lang="ja-JP" altLang="en-US" dirty="0"/>
              <a:t>。</a:t>
            </a:r>
            <a:endParaRPr lang="en-US" altLang="ja-JP" dirty="0"/>
          </a:p>
          <a:p>
            <a:pPr marL="0" indent="0">
              <a:buNone/>
            </a:pPr>
            <a:r>
              <a:rPr lang="ja-JP" altLang="en-US" dirty="0"/>
              <a:t>ただし，</a:t>
            </a:r>
            <a:r>
              <a:rPr lang="zh-CN" altLang="en-US" dirty="0"/>
              <a:t>縫製工程</a:t>
            </a:r>
            <a:r>
              <a:rPr lang="ja-JP" altLang="en-US" dirty="0"/>
              <a:t>の</a:t>
            </a:r>
            <a:r>
              <a:rPr lang="zh-CN" altLang="en-US" dirty="0"/>
              <a:t>中</a:t>
            </a:r>
            <a:r>
              <a:rPr lang="ja-JP" altLang="en-US" dirty="0"/>
              <a:t>でも</a:t>
            </a:r>
            <a:r>
              <a:rPr lang="zh-CN" altLang="en-US" dirty="0"/>
              <a:t>複雑</a:t>
            </a:r>
            <a:r>
              <a:rPr lang="ja-JP" altLang="en-US" dirty="0"/>
              <a:t>で</a:t>
            </a:r>
            <a:r>
              <a:rPr lang="zh-CN" altLang="en-US" dirty="0"/>
              <a:t>海外移転</a:t>
            </a:r>
            <a:r>
              <a:rPr lang="ja-JP" altLang="en-US" dirty="0"/>
              <a:t>が</a:t>
            </a:r>
            <a:r>
              <a:rPr lang="zh-CN" altLang="en-US" dirty="0"/>
              <a:t>困難</a:t>
            </a:r>
            <a:r>
              <a:rPr lang="ja-JP" altLang="en-US" dirty="0"/>
              <a:t>な</a:t>
            </a:r>
            <a:r>
              <a:rPr lang="zh-CN" altLang="en-US" dirty="0"/>
              <a:t>工程</a:t>
            </a:r>
            <a:r>
              <a:rPr lang="ja-JP" altLang="en-US" dirty="0"/>
              <a:t>は，アメリカ</a:t>
            </a:r>
            <a:r>
              <a:rPr lang="zh-CN" altLang="en-US" dirty="0"/>
              <a:t>国内</a:t>
            </a:r>
            <a:r>
              <a:rPr lang="ja-JP" altLang="en-US" dirty="0"/>
              <a:t>の</a:t>
            </a:r>
            <a:r>
              <a:rPr lang="zh-CN" altLang="en-US" dirty="0"/>
              <a:t>高卒労働者</a:t>
            </a:r>
            <a:r>
              <a:rPr lang="ja-JP" altLang="en-US" dirty="0"/>
              <a:t>が</a:t>
            </a:r>
            <a:r>
              <a:rPr lang="zh-CN" altLang="en-US" dirty="0"/>
              <a:t>引</a:t>
            </a:r>
            <a:r>
              <a:rPr lang="ja-JP" altLang="en-US" dirty="0"/>
              <a:t>き</a:t>
            </a:r>
            <a:r>
              <a:rPr lang="zh-CN" altLang="en-US" dirty="0"/>
              <a:t>続</a:t>
            </a:r>
            <a:r>
              <a:rPr lang="ja-JP" altLang="en-US" dirty="0"/>
              <a:t>き</a:t>
            </a:r>
            <a:r>
              <a:rPr lang="zh-CN" altLang="en-US" dirty="0"/>
              <a:t>担</a:t>
            </a:r>
            <a:r>
              <a:rPr lang="ja-JP" altLang="en-US" dirty="0"/>
              <a:t>う。</a:t>
            </a:r>
            <a:endParaRPr lang="en-US" altLang="ja-JP" dirty="0"/>
          </a:p>
        </p:txBody>
      </p:sp>
      <p:sp>
        <p:nvSpPr>
          <p:cNvPr id="4" name="Slide Number Placeholder 3">
            <a:extLst>
              <a:ext uri="{FF2B5EF4-FFF2-40B4-BE49-F238E27FC236}">
                <a16:creationId xmlns:a16="http://schemas.microsoft.com/office/drawing/2014/main" id="{DE983950-C7D3-D42A-9E83-D3DC2A4FDAD8}"/>
              </a:ext>
            </a:extLst>
          </p:cNvPr>
          <p:cNvSpPr>
            <a:spLocks noGrp="1"/>
          </p:cNvSpPr>
          <p:nvPr>
            <p:ph type="sldNum" sz="quarter" idx="12"/>
          </p:nvPr>
        </p:nvSpPr>
        <p:spPr/>
        <p:txBody>
          <a:bodyPr/>
          <a:lstStyle/>
          <a:p>
            <a:fld id="{A0B73B5B-4D98-3640-AE9D-0B488B8E4F8B}" type="slidenum">
              <a:rPr lang="en-JP" smtClean="0"/>
              <a:t>18</a:t>
            </a:fld>
            <a:endParaRPr lang="en-JP"/>
          </a:p>
        </p:txBody>
      </p:sp>
    </p:spTree>
    <p:extLst>
      <p:ext uri="{BB962C8B-B14F-4D97-AF65-F5344CB8AC3E}">
        <p14:creationId xmlns:p14="http://schemas.microsoft.com/office/powerpoint/2010/main" val="2529868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09905-7425-6570-B316-6553C861C043}"/>
              </a:ext>
            </a:extLst>
          </p:cNvPr>
          <p:cNvSpPr>
            <a:spLocks noGrp="1"/>
          </p:cNvSpPr>
          <p:nvPr>
            <p:ph type="title"/>
          </p:nvPr>
        </p:nvSpPr>
        <p:spPr/>
        <p:txBody>
          <a:bodyPr/>
          <a:lstStyle/>
          <a:p>
            <a:r>
              <a:rPr lang="zh-CN" altLang="en-US" dirty="0"/>
              <a:t>生産性効果</a:t>
            </a:r>
            <a:endParaRPr lang="en-JP" dirty="0"/>
          </a:p>
        </p:txBody>
      </p:sp>
      <p:sp>
        <p:nvSpPr>
          <p:cNvPr id="3" name="Content Placeholder 2">
            <a:extLst>
              <a:ext uri="{FF2B5EF4-FFF2-40B4-BE49-F238E27FC236}">
                <a16:creationId xmlns:a16="http://schemas.microsoft.com/office/drawing/2014/main" id="{76393C27-43DA-D725-3CB6-BD57F29A2615}"/>
              </a:ext>
            </a:extLst>
          </p:cNvPr>
          <p:cNvSpPr>
            <a:spLocks noGrp="1"/>
          </p:cNvSpPr>
          <p:nvPr>
            <p:ph idx="1"/>
          </p:nvPr>
        </p:nvSpPr>
        <p:spPr/>
        <p:txBody>
          <a:bodyPr>
            <a:normAutofit/>
          </a:bodyPr>
          <a:lstStyle/>
          <a:p>
            <a:pPr marL="0" indent="0" algn="ctr">
              <a:buNone/>
            </a:pPr>
            <a:r>
              <a:rPr lang="zh-CN" altLang="en-US" dirty="0"/>
              <a:t>↓</a:t>
            </a:r>
            <a:endParaRPr lang="en-US" altLang="zh-CN" dirty="0"/>
          </a:p>
          <a:p>
            <a:pPr marL="0" indent="0">
              <a:buNone/>
            </a:pPr>
            <a:r>
              <a:rPr lang="zh-CN" altLang="en-US" dirty="0"/>
              <a:t>企業</a:t>
            </a:r>
            <a:r>
              <a:rPr lang="ja-JP" altLang="en-US" dirty="0"/>
              <a:t>は，</a:t>
            </a:r>
            <a:r>
              <a:rPr lang="zh-CN" altLang="en-US" u="sng" dirty="0"/>
              <a:t>低賃金国</a:t>
            </a:r>
            <a:r>
              <a:rPr lang="ja-JP" altLang="en-US" u="sng" dirty="0"/>
              <a:t>である</a:t>
            </a:r>
            <a:r>
              <a:rPr lang="zh-CN" altLang="en-US" u="sng" dirty="0"/>
              <a:t>中国</a:t>
            </a:r>
            <a:r>
              <a:rPr lang="ja-JP" altLang="en-US" u="sng" dirty="0"/>
              <a:t>に</a:t>
            </a:r>
            <a:r>
              <a:rPr lang="zh-CN" altLang="en-US" u="sng" dirty="0"/>
              <a:t>縫製工程</a:t>
            </a:r>
            <a:r>
              <a:rPr lang="ja-JP" altLang="en-US" u="sng" dirty="0"/>
              <a:t>の</a:t>
            </a:r>
            <a:r>
              <a:rPr lang="zh-CN" altLang="en-US" u="sng" dirty="0"/>
              <a:t>一部</a:t>
            </a:r>
            <a:r>
              <a:rPr lang="ja-JP" altLang="en-US" u="sng" dirty="0"/>
              <a:t>を</a:t>
            </a:r>
            <a:r>
              <a:rPr lang="zh-CN" altLang="en-US" u="sng" dirty="0"/>
              <a:t>生産移転</a:t>
            </a:r>
            <a:r>
              <a:rPr lang="ja-JP" altLang="en-US" dirty="0"/>
              <a:t>することで，</a:t>
            </a:r>
            <a:r>
              <a:rPr lang="zh-CN" altLang="en-US" u="sng" dirty="0"/>
              <a:t>縫製工程</a:t>
            </a:r>
            <a:r>
              <a:rPr lang="ja-JP" altLang="en-US" u="sng" dirty="0"/>
              <a:t>について</a:t>
            </a:r>
            <a:r>
              <a:rPr lang="zh-CN" altLang="en-US" u="sng" dirty="0"/>
              <a:t>生産性</a:t>
            </a:r>
            <a:r>
              <a:rPr lang="ja-JP" altLang="en-US" u="sng" dirty="0"/>
              <a:t>が</a:t>
            </a:r>
            <a:r>
              <a:rPr lang="zh-CN" altLang="en-US" u="sng" dirty="0"/>
              <a:t>上昇</a:t>
            </a:r>
            <a:r>
              <a:rPr lang="ja-JP" altLang="en-US" dirty="0"/>
              <a:t>。</a:t>
            </a:r>
            <a:endParaRPr lang="en-US" altLang="ja-JP" dirty="0"/>
          </a:p>
          <a:p>
            <a:pPr marL="0" indent="0">
              <a:buNone/>
            </a:pPr>
            <a:endParaRPr lang="en-US" altLang="ja-JP" dirty="0"/>
          </a:p>
          <a:p>
            <a:pPr marL="0" indent="0">
              <a:buNone/>
            </a:pPr>
            <a:r>
              <a:rPr lang="ja-JP" altLang="en-US" dirty="0"/>
              <a:t>グロスマンらは，このように</a:t>
            </a:r>
            <a:r>
              <a:rPr lang="zh-CN" altLang="en-US" dirty="0"/>
              <a:t>海外移転</a:t>
            </a:r>
            <a:r>
              <a:rPr lang="ja-JP" altLang="en-US" dirty="0"/>
              <a:t>によって</a:t>
            </a:r>
            <a:r>
              <a:rPr lang="zh-CN" altLang="en-US" dirty="0"/>
              <a:t>企業</a:t>
            </a:r>
            <a:r>
              <a:rPr lang="ja-JP" altLang="en-US" dirty="0"/>
              <a:t>の</a:t>
            </a:r>
            <a:r>
              <a:rPr lang="zh-CN" altLang="en-US" dirty="0"/>
              <a:t>生産性</a:t>
            </a:r>
            <a:r>
              <a:rPr lang="ja-JP" altLang="en-US" dirty="0"/>
              <a:t>が</a:t>
            </a:r>
            <a:r>
              <a:rPr lang="zh-CN" altLang="en-US" dirty="0"/>
              <a:t>改善</a:t>
            </a:r>
            <a:r>
              <a:rPr lang="ja-JP" altLang="en-US" dirty="0"/>
              <a:t>することを</a:t>
            </a:r>
            <a:r>
              <a:rPr lang="zh-CN" altLang="en-US" dirty="0">
                <a:solidFill>
                  <a:srgbClr val="0432FF"/>
                </a:solidFill>
              </a:rPr>
              <a:t>生産性効果</a:t>
            </a:r>
            <a:r>
              <a:rPr lang="ja-JP" altLang="en-US" dirty="0"/>
              <a:t>と</a:t>
            </a:r>
            <a:r>
              <a:rPr lang="zh-CN" altLang="en-US" dirty="0"/>
              <a:t>呼</a:t>
            </a:r>
            <a:r>
              <a:rPr lang="ja-JP" altLang="en-US" dirty="0"/>
              <a:t>んだ。</a:t>
            </a:r>
            <a:endParaRPr lang="en-US" altLang="ja-JP" dirty="0"/>
          </a:p>
          <a:p>
            <a:pPr marL="0" indent="0">
              <a:buNone/>
            </a:pPr>
            <a:r>
              <a:rPr lang="zh-CN" altLang="en-US" dirty="0"/>
              <a:t>衣服</a:t>
            </a:r>
            <a:r>
              <a:rPr lang="ja-JP" altLang="en-US" dirty="0"/>
              <a:t>の</a:t>
            </a:r>
            <a:r>
              <a:rPr lang="zh-CN" altLang="en-US" dirty="0"/>
              <a:t>価格</a:t>
            </a:r>
            <a:r>
              <a:rPr lang="ja-JP" altLang="en-US" dirty="0"/>
              <a:t>が</a:t>
            </a:r>
            <a:r>
              <a:rPr lang="zh-CN" altLang="en-US" dirty="0"/>
              <a:t>低下</a:t>
            </a:r>
            <a:r>
              <a:rPr lang="ja-JP" altLang="en-US" dirty="0"/>
              <a:t>せず，</a:t>
            </a:r>
            <a:r>
              <a:rPr lang="zh-CN" altLang="en-US" dirty="0"/>
              <a:t>企画・</a:t>
            </a:r>
            <a:r>
              <a:rPr lang="ja-JP" altLang="en-US" dirty="0"/>
              <a:t>デザインを</a:t>
            </a:r>
            <a:r>
              <a:rPr lang="zh-CN" altLang="en-US" dirty="0"/>
              <a:t>担当</a:t>
            </a:r>
            <a:r>
              <a:rPr lang="ja-JP" altLang="en-US" dirty="0"/>
              <a:t>する</a:t>
            </a:r>
            <a:r>
              <a:rPr lang="zh-CN" altLang="en-US" dirty="0"/>
              <a:t>大卒労働者</a:t>
            </a:r>
            <a:r>
              <a:rPr lang="ja-JP" altLang="en-US" dirty="0"/>
              <a:t>の</a:t>
            </a:r>
            <a:r>
              <a:rPr lang="zh-CN" altLang="en-US" dirty="0"/>
              <a:t>賃金</a:t>
            </a:r>
            <a:r>
              <a:rPr lang="ja-JP" altLang="en-US" dirty="0"/>
              <a:t>が</a:t>
            </a:r>
            <a:r>
              <a:rPr lang="zh-CN" altLang="en-US" dirty="0"/>
              <a:t>変化</a:t>
            </a:r>
            <a:r>
              <a:rPr lang="ja-JP" altLang="en-US" dirty="0"/>
              <a:t>しないのであれば，</a:t>
            </a:r>
            <a:r>
              <a:rPr lang="zh-CN" altLang="en-US" dirty="0"/>
              <a:t>海外移転</a:t>
            </a:r>
            <a:r>
              <a:rPr lang="ja-JP" altLang="en-US" dirty="0"/>
              <a:t>は</a:t>
            </a:r>
            <a:r>
              <a:rPr lang="zh-CN" altLang="en-US" dirty="0"/>
              <a:t>生産性効果</a:t>
            </a:r>
            <a:r>
              <a:rPr lang="ja-JP" altLang="en-US" dirty="0"/>
              <a:t>を</a:t>
            </a:r>
            <a:r>
              <a:rPr lang="zh-CN" altLang="en-US" dirty="0"/>
              <a:t>通</a:t>
            </a:r>
            <a:r>
              <a:rPr lang="ja-JP" altLang="en-US" dirty="0"/>
              <a:t>じてアメリカの</a:t>
            </a:r>
            <a:r>
              <a:rPr lang="zh-CN" altLang="en-US" i="1" u="sng" dirty="0"/>
              <a:t>高卒労働者</a:t>
            </a:r>
            <a:r>
              <a:rPr lang="ja-JP" altLang="en-US" i="1" u="sng" dirty="0"/>
              <a:t>の</a:t>
            </a:r>
            <a:r>
              <a:rPr lang="zh-CN" altLang="en-US" i="1" u="sng" dirty="0"/>
              <a:t>賃金</a:t>
            </a:r>
            <a:r>
              <a:rPr lang="ja-JP" altLang="en-US" i="1" u="sng" dirty="0"/>
              <a:t>を</a:t>
            </a:r>
            <a:r>
              <a:rPr lang="zh-CN" altLang="en-US" i="1" u="sng" dirty="0"/>
              <a:t>上昇</a:t>
            </a:r>
            <a:r>
              <a:rPr lang="ja-JP" altLang="en-US" i="1" u="sng" dirty="0"/>
              <a:t>させる</a:t>
            </a:r>
            <a:r>
              <a:rPr lang="ja-JP" altLang="en-US" dirty="0"/>
              <a:t>はずである。</a:t>
            </a:r>
            <a:endParaRPr lang="en-JP" dirty="0"/>
          </a:p>
        </p:txBody>
      </p:sp>
      <p:sp>
        <p:nvSpPr>
          <p:cNvPr id="4" name="Slide Number Placeholder 3">
            <a:extLst>
              <a:ext uri="{FF2B5EF4-FFF2-40B4-BE49-F238E27FC236}">
                <a16:creationId xmlns:a16="http://schemas.microsoft.com/office/drawing/2014/main" id="{DE983950-C7D3-D42A-9E83-D3DC2A4FDAD8}"/>
              </a:ext>
            </a:extLst>
          </p:cNvPr>
          <p:cNvSpPr>
            <a:spLocks noGrp="1"/>
          </p:cNvSpPr>
          <p:nvPr>
            <p:ph type="sldNum" sz="quarter" idx="12"/>
          </p:nvPr>
        </p:nvSpPr>
        <p:spPr/>
        <p:txBody>
          <a:bodyPr/>
          <a:lstStyle/>
          <a:p>
            <a:fld id="{A0B73B5B-4D98-3640-AE9D-0B488B8E4F8B}" type="slidenum">
              <a:rPr lang="en-JP" smtClean="0"/>
              <a:t>19</a:t>
            </a:fld>
            <a:endParaRPr lang="en-JP"/>
          </a:p>
        </p:txBody>
      </p:sp>
    </p:spTree>
    <p:extLst>
      <p:ext uri="{BB962C8B-B14F-4D97-AF65-F5344CB8AC3E}">
        <p14:creationId xmlns:p14="http://schemas.microsoft.com/office/powerpoint/2010/main" val="2553015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281BD4D-F0D0-1C91-B46C-0492D6DB5243}"/>
              </a:ext>
            </a:extLst>
          </p:cNvPr>
          <p:cNvSpPr>
            <a:spLocks noGrp="1"/>
          </p:cNvSpPr>
          <p:nvPr>
            <p:ph type="sldNum" sz="quarter" idx="12"/>
          </p:nvPr>
        </p:nvSpPr>
        <p:spPr/>
        <p:txBody>
          <a:bodyPr/>
          <a:lstStyle/>
          <a:p>
            <a:fld id="{A0B73B5B-4D98-3640-AE9D-0B488B8E4F8B}" type="slidenum">
              <a:rPr lang="en-JP" smtClean="0"/>
              <a:t>2</a:t>
            </a:fld>
            <a:endParaRPr lang="en-JP"/>
          </a:p>
        </p:txBody>
      </p:sp>
      <p:pic>
        <p:nvPicPr>
          <p:cNvPr id="6" name="Picture 5" descr="Table&#10;&#10;Description automatically generated with low confidence">
            <a:extLst>
              <a:ext uri="{FF2B5EF4-FFF2-40B4-BE49-F238E27FC236}">
                <a16:creationId xmlns:a16="http://schemas.microsoft.com/office/drawing/2014/main" id="{202BFF92-D2C8-A2B9-BBDD-28A519F2D8B0}"/>
              </a:ext>
            </a:extLst>
          </p:cNvPr>
          <p:cNvPicPr>
            <a:picLocks noChangeAspect="1"/>
          </p:cNvPicPr>
          <p:nvPr/>
        </p:nvPicPr>
        <p:blipFill>
          <a:blip r:embed="rId2"/>
          <a:stretch>
            <a:fillRect/>
          </a:stretch>
        </p:blipFill>
        <p:spPr>
          <a:xfrm>
            <a:off x="136977" y="491218"/>
            <a:ext cx="10133705" cy="6230257"/>
          </a:xfrm>
          <a:prstGeom prst="rect">
            <a:avLst/>
          </a:prstGeom>
        </p:spPr>
      </p:pic>
    </p:spTree>
    <p:extLst>
      <p:ext uri="{BB962C8B-B14F-4D97-AF65-F5344CB8AC3E}">
        <p14:creationId xmlns:p14="http://schemas.microsoft.com/office/powerpoint/2010/main" val="824688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77F44-F9A6-EB35-56F0-AA59A0DE65AF}"/>
              </a:ext>
            </a:extLst>
          </p:cNvPr>
          <p:cNvSpPr>
            <a:spLocks noGrp="1"/>
          </p:cNvSpPr>
          <p:nvPr>
            <p:ph type="title"/>
          </p:nvPr>
        </p:nvSpPr>
        <p:spPr/>
        <p:txBody>
          <a:bodyPr/>
          <a:lstStyle/>
          <a:p>
            <a:r>
              <a:rPr lang="zh-CN" altLang="en-US" dirty="0"/>
              <a:t>相対価格効果</a:t>
            </a:r>
            <a:r>
              <a:rPr lang="en-US" altLang="zh-CN" dirty="0"/>
              <a:t>/</a:t>
            </a:r>
            <a:r>
              <a:rPr lang="zh-CN" altLang="en-US" dirty="0"/>
              <a:t>労働供給効果</a:t>
            </a:r>
            <a:endParaRPr lang="en-JP" dirty="0"/>
          </a:p>
        </p:txBody>
      </p:sp>
      <p:sp>
        <p:nvSpPr>
          <p:cNvPr id="3" name="Content Placeholder 2">
            <a:extLst>
              <a:ext uri="{FF2B5EF4-FFF2-40B4-BE49-F238E27FC236}">
                <a16:creationId xmlns:a16="http://schemas.microsoft.com/office/drawing/2014/main" id="{1C8C7C3A-4E33-7CF9-BAEC-5A594472F86E}"/>
              </a:ext>
            </a:extLst>
          </p:cNvPr>
          <p:cNvSpPr>
            <a:spLocks noGrp="1"/>
          </p:cNvSpPr>
          <p:nvPr>
            <p:ph idx="1"/>
          </p:nvPr>
        </p:nvSpPr>
        <p:spPr/>
        <p:txBody>
          <a:bodyPr>
            <a:normAutofit/>
          </a:bodyPr>
          <a:lstStyle/>
          <a:p>
            <a:pPr marL="0" indent="0">
              <a:buNone/>
            </a:pPr>
            <a:r>
              <a:rPr lang="zh-CN" altLang="en-US" dirty="0"/>
              <a:t>例</a:t>
            </a:r>
            <a:r>
              <a:rPr lang="ja-JP" altLang="en-US" dirty="0"/>
              <a:t>えば</a:t>
            </a:r>
            <a:r>
              <a:rPr lang="zh-CN" altLang="en-US" dirty="0">
                <a:highlight>
                  <a:srgbClr val="FFFF00"/>
                </a:highlight>
              </a:rPr>
              <a:t>製薬</a:t>
            </a:r>
            <a:r>
              <a:rPr lang="ja-JP" altLang="en-US" dirty="0"/>
              <a:t>のように</a:t>
            </a:r>
            <a:r>
              <a:rPr lang="zh-CN" altLang="en-US" dirty="0"/>
              <a:t>海外移転</a:t>
            </a:r>
            <a:r>
              <a:rPr lang="ja-JP" altLang="en-US" dirty="0"/>
              <a:t>が</a:t>
            </a:r>
            <a:r>
              <a:rPr lang="zh-CN" altLang="en-US" dirty="0"/>
              <a:t>比較的進</a:t>
            </a:r>
            <a:r>
              <a:rPr lang="ja-JP" altLang="en-US" dirty="0"/>
              <a:t>まない</a:t>
            </a:r>
            <a:r>
              <a:rPr lang="zh-CN" altLang="en-US" dirty="0"/>
              <a:t>財</a:t>
            </a:r>
            <a:r>
              <a:rPr lang="ja-JP" altLang="en-US" dirty="0"/>
              <a:t>に</a:t>
            </a:r>
            <a:r>
              <a:rPr lang="zh-CN" altLang="en-US" dirty="0"/>
              <a:t>比</a:t>
            </a:r>
            <a:r>
              <a:rPr lang="ja-JP" altLang="en-US" dirty="0"/>
              <a:t>べて，</a:t>
            </a:r>
            <a:r>
              <a:rPr lang="zh-CN" altLang="en-US" dirty="0"/>
              <a:t>海外移転</a:t>
            </a:r>
            <a:r>
              <a:rPr lang="ja-JP" altLang="en-US" dirty="0"/>
              <a:t>が</a:t>
            </a:r>
            <a:r>
              <a:rPr lang="zh-CN" altLang="en-US" dirty="0"/>
              <a:t>可能</a:t>
            </a:r>
            <a:r>
              <a:rPr lang="ja-JP" altLang="en-US" dirty="0"/>
              <a:t>になった</a:t>
            </a:r>
            <a:r>
              <a:rPr lang="zh-CN" altLang="en-US" dirty="0">
                <a:highlight>
                  <a:srgbClr val="00FFFF"/>
                </a:highlight>
              </a:rPr>
              <a:t>衣服</a:t>
            </a:r>
            <a:r>
              <a:rPr lang="ja-JP" altLang="en-US" dirty="0"/>
              <a:t>の</a:t>
            </a:r>
            <a:r>
              <a:rPr lang="zh-CN" altLang="en-US" dirty="0"/>
              <a:t>価格</a:t>
            </a:r>
            <a:r>
              <a:rPr lang="ja-JP" altLang="en-US" dirty="0"/>
              <a:t>が</a:t>
            </a:r>
            <a:r>
              <a:rPr lang="zh-CN" altLang="en-US" dirty="0"/>
              <a:t>低下</a:t>
            </a:r>
            <a:r>
              <a:rPr lang="ja-JP" altLang="en-US" dirty="0"/>
              <a:t>する</a:t>
            </a:r>
            <a:r>
              <a:rPr lang="zh-CN" altLang="en-US" dirty="0"/>
              <a:t>可能性</a:t>
            </a:r>
            <a:r>
              <a:rPr lang="ja-JP" altLang="en-US" dirty="0"/>
              <a:t>もある。</a:t>
            </a:r>
            <a:endParaRPr lang="en-US" altLang="ja-JP" dirty="0"/>
          </a:p>
          <a:p>
            <a:pPr marL="0" indent="0">
              <a:buNone/>
            </a:pPr>
            <a:r>
              <a:rPr lang="en-US" altLang="zh-CN" dirty="0">
                <a:sym typeface="Wingdings" pitchFamily="2" charset="2"/>
              </a:rPr>
              <a:t></a:t>
            </a:r>
            <a:r>
              <a:rPr lang="zh-CN" altLang="en-US" dirty="0">
                <a:highlight>
                  <a:srgbClr val="00FFFF"/>
                </a:highlight>
              </a:rPr>
              <a:t>衣服</a:t>
            </a:r>
            <a:r>
              <a:rPr lang="ja-JP" altLang="en-US" dirty="0"/>
              <a:t>の</a:t>
            </a:r>
            <a:r>
              <a:rPr lang="zh-CN" altLang="en-US" dirty="0"/>
              <a:t>価格</a:t>
            </a:r>
            <a:r>
              <a:rPr lang="ja-JP" altLang="en-US" dirty="0"/>
              <a:t>が</a:t>
            </a:r>
            <a:r>
              <a:rPr lang="zh-CN" altLang="en-US" u="sng" dirty="0"/>
              <a:t>相対的</a:t>
            </a:r>
            <a:r>
              <a:rPr lang="ja-JP" altLang="en-US" u="sng" dirty="0"/>
              <a:t>に</a:t>
            </a:r>
            <a:r>
              <a:rPr lang="zh-CN" altLang="en-US" u="sng" dirty="0"/>
              <a:t>低下</a:t>
            </a:r>
            <a:r>
              <a:rPr lang="ja-JP" altLang="en-US" dirty="0"/>
              <a:t>すれば，</a:t>
            </a:r>
            <a:r>
              <a:rPr lang="ja-JP" altLang="en-US" dirty="0">
                <a:solidFill>
                  <a:srgbClr val="0432FF"/>
                </a:solidFill>
              </a:rPr>
              <a:t>ストルパー＝サミュエルソンの</a:t>
            </a:r>
            <a:r>
              <a:rPr lang="zh-CN" altLang="en-US" dirty="0">
                <a:solidFill>
                  <a:srgbClr val="0432FF"/>
                </a:solidFill>
              </a:rPr>
              <a:t>定理</a:t>
            </a:r>
            <a:r>
              <a:rPr lang="ja-JP" altLang="en-US" dirty="0"/>
              <a:t>から，</a:t>
            </a:r>
            <a:r>
              <a:rPr lang="zh-CN" altLang="en-US" dirty="0"/>
              <a:t>衣服</a:t>
            </a:r>
            <a:r>
              <a:rPr lang="ja-JP" altLang="en-US" dirty="0"/>
              <a:t>の</a:t>
            </a:r>
            <a:r>
              <a:rPr lang="zh-CN" altLang="en-US" dirty="0"/>
              <a:t>生産</a:t>
            </a:r>
            <a:r>
              <a:rPr lang="ja-JP" altLang="en-US" dirty="0"/>
              <a:t>に</a:t>
            </a:r>
            <a:r>
              <a:rPr lang="zh-CN" altLang="en-US" dirty="0"/>
              <a:t>集約的</a:t>
            </a:r>
            <a:r>
              <a:rPr lang="ja-JP" altLang="en-US" dirty="0"/>
              <a:t>に</a:t>
            </a:r>
            <a:r>
              <a:rPr lang="zh-CN" altLang="en-US" dirty="0"/>
              <a:t>投入</a:t>
            </a:r>
            <a:r>
              <a:rPr lang="ja-JP" altLang="en-US" dirty="0"/>
              <a:t>されている</a:t>
            </a:r>
            <a:r>
              <a:rPr lang="zh-CN" altLang="en-US" i="1" u="sng" dirty="0"/>
              <a:t>高卒労働者</a:t>
            </a:r>
            <a:r>
              <a:rPr lang="ja-JP" altLang="en-US" i="1" u="sng" dirty="0"/>
              <a:t>の</a:t>
            </a:r>
            <a:r>
              <a:rPr lang="zh-CN" altLang="en-US" i="1" u="sng" dirty="0"/>
              <a:t>賃金</a:t>
            </a:r>
            <a:r>
              <a:rPr lang="ja-JP" altLang="en-US" i="1" u="sng" dirty="0"/>
              <a:t>は</a:t>
            </a:r>
            <a:r>
              <a:rPr lang="zh-CN" altLang="en-US" i="1" u="sng" dirty="0"/>
              <a:t>下押</a:t>
            </a:r>
            <a:r>
              <a:rPr lang="ja-JP" altLang="en-US" i="1" u="sng" dirty="0"/>
              <a:t>し</a:t>
            </a:r>
            <a:r>
              <a:rPr lang="zh-CN" altLang="en-US" i="1" u="sng" dirty="0"/>
              <a:t>圧力</a:t>
            </a:r>
            <a:r>
              <a:rPr lang="ja-JP" altLang="en-US" dirty="0"/>
              <a:t>を</a:t>
            </a:r>
            <a:r>
              <a:rPr lang="zh-CN" altLang="en-US" dirty="0"/>
              <a:t>受</a:t>
            </a:r>
            <a:r>
              <a:rPr lang="ja-JP" altLang="en-US" dirty="0"/>
              <a:t>ける（</a:t>
            </a:r>
            <a:r>
              <a:rPr lang="zh-CN" altLang="en-US" dirty="0">
                <a:solidFill>
                  <a:srgbClr val="0432FF"/>
                </a:solidFill>
              </a:rPr>
              <a:t>相対価格効果</a:t>
            </a:r>
            <a:r>
              <a:rPr lang="ja-JP" altLang="en-US" dirty="0"/>
              <a:t>）。</a:t>
            </a:r>
            <a:endParaRPr lang="en-US" altLang="ja-JP" dirty="0"/>
          </a:p>
          <a:p>
            <a:pPr marL="0" indent="0">
              <a:buNone/>
            </a:pPr>
            <a:endParaRPr lang="en-US" altLang="ja-JP" dirty="0"/>
          </a:p>
          <a:p>
            <a:pPr marL="0" indent="0">
              <a:buNone/>
            </a:pPr>
            <a:r>
              <a:rPr lang="ja-JP" altLang="en-US" dirty="0"/>
              <a:t>さらに，</a:t>
            </a:r>
            <a:r>
              <a:rPr lang="zh-CN" altLang="en-US" dirty="0"/>
              <a:t>高卒労働者</a:t>
            </a:r>
            <a:r>
              <a:rPr lang="ja-JP" altLang="en-US" dirty="0"/>
              <a:t>が</a:t>
            </a:r>
            <a:r>
              <a:rPr lang="zh-CN" altLang="en-US" dirty="0"/>
              <a:t>担</a:t>
            </a:r>
            <a:r>
              <a:rPr lang="ja-JP" altLang="en-US" dirty="0"/>
              <a:t>っていた</a:t>
            </a:r>
            <a:r>
              <a:rPr lang="zh-CN" altLang="en-US" dirty="0"/>
              <a:t>生産工程</a:t>
            </a:r>
            <a:r>
              <a:rPr lang="ja-JP" altLang="en-US" dirty="0"/>
              <a:t>の</a:t>
            </a:r>
            <a:r>
              <a:rPr lang="zh-CN" altLang="en-US" i="1" u="sng" dirty="0"/>
              <a:t>海外生産</a:t>
            </a:r>
            <a:r>
              <a:rPr lang="ja-JP" altLang="en-US" i="1" u="sng" dirty="0"/>
              <a:t>には</a:t>
            </a:r>
            <a:r>
              <a:rPr lang="zh-CN" altLang="en-US" i="1" u="sng" dirty="0"/>
              <a:t>高卒労働者</a:t>
            </a:r>
            <a:r>
              <a:rPr lang="ja-JP" altLang="en-US" i="1" u="sng" dirty="0"/>
              <a:t>の</a:t>
            </a:r>
            <a:r>
              <a:rPr lang="zh-CN" altLang="en-US" i="1" u="sng" dirty="0"/>
              <a:t>労働供給</a:t>
            </a:r>
            <a:r>
              <a:rPr lang="ja-JP" altLang="en-US" i="1" u="sng" dirty="0"/>
              <a:t>を</a:t>
            </a:r>
            <a:r>
              <a:rPr lang="zh-CN" altLang="en-US" i="1" u="sng" dirty="0"/>
              <a:t>増加</a:t>
            </a:r>
            <a:r>
              <a:rPr lang="ja-JP" altLang="en-US" i="1" u="sng" dirty="0"/>
              <a:t>させるのと</a:t>
            </a:r>
            <a:r>
              <a:rPr lang="zh-CN" altLang="en-US" i="1" u="sng" dirty="0"/>
              <a:t>同</a:t>
            </a:r>
            <a:r>
              <a:rPr lang="ja-JP" altLang="en-US" i="1" u="sng" dirty="0"/>
              <a:t>じ</a:t>
            </a:r>
            <a:r>
              <a:rPr lang="zh-CN" altLang="en-US" i="1" u="sng" dirty="0"/>
              <a:t>効果</a:t>
            </a:r>
            <a:r>
              <a:rPr lang="ja-JP" altLang="en-US" dirty="0"/>
              <a:t>がある。この</a:t>
            </a:r>
            <a:r>
              <a:rPr lang="zh-CN" altLang="en-US" b="1" dirty="0">
                <a:solidFill>
                  <a:srgbClr val="0432FF"/>
                </a:solidFill>
              </a:rPr>
              <a:t>労働供給効果</a:t>
            </a:r>
            <a:r>
              <a:rPr lang="ja-JP" altLang="en-US" dirty="0"/>
              <a:t>も，アメリカにおける</a:t>
            </a:r>
            <a:r>
              <a:rPr lang="zh-CN" altLang="en-US" i="1" u="sng" dirty="0"/>
              <a:t>高卒労働者</a:t>
            </a:r>
            <a:r>
              <a:rPr lang="ja-JP" altLang="en-US" i="1" u="sng" dirty="0"/>
              <a:t>の</a:t>
            </a:r>
            <a:r>
              <a:rPr lang="zh-CN" altLang="en-US" i="1" u="sng" dirty="0"/>
              <a:t>賃金</a:t>
            </a:r>
            <a:r>
              <a:rPr lang="ja-JP" altLang="en-US" i="1" u="sng" dirty="0"/>
              <a:t>への</a:t>
            </a:r>
            <a:r>
              <a:rPr lang="zh-CN" altLang="en-US" i="1" u="sng" dirty="0"/>
              <a:t>下押</a:t>
            </a:r>
            <a:r>
              <a:rPr lang="ja-JP" altLang="en-US" i="1" u="sng" dirty="0"/>
              <a:t>し</a:t>
            </a:r>
            <a:r>
              <a:rPr lang="zh-CN" altLang="en-US" i="1" u="sng" dirty="0"/>
              <a:t>圧力</a:t>
            </a:r>
            <a:r>
              <a:rPr lang="ja-JP" altLang="en-US" dirty="0"/>
              <a:t>となる。</a:t>
            </a:r>
            <a:endParaRPr lang="en-JP" dirty="0"/>
          </a:p>
        </p:txBody>
      </p:sp>
      <p:sp>
        <p:nvSpPr>
          <p:cNvPr id="4" name="Slide Number Placeholder 3">
            <a:extLst>
              <a:ext uri="{FF2B5EF4-FFF2-40B4-BE49-F238E27FC236}">
                <a16:creationId xmlns:a16="http://schemas.microsoft.com/office/drawing/2014/main" id="{AD1C77F3-F198-ADC4-0C50-BA72254C1DBC}"/>
              </a:ext>
            </a:extLst>
          </p:cNvPr>
          <p:cNvSpPr>
            <a:spLocks noGrp="1"/>
          </p:cNvSpPr>
          <p:nvPr>
            <p:ph type="sldNum" sz="quarter" idx="12"/>
          </p:nvPr>
        </p:nvSpPr>
        <p:spPr/>
        <p:txBody>
          <a:bodyPr/>
          <a:lstStyle/>
          <a:p>
            <a:fld id="{A0B73B5B-4D98-3640-AE9D-0B488B8E4F8B}" type="slidenum">
              <a:rPr lang="en-JP" smtClean="0"/>
              <a:t>20</a:t>
            </a:fld>
            <a:endParaRPr lang="en-JP"/>
          </a:p>
        </p:txBody>
      </p:sp>
    </p:spTree>
    <p:extLst>
      <p:ext uri="{BB962C8B-B14F-4D97-AF65-F5344CB8AC3E}">
        <p14:creationId xmlns:p14="http://schemas.microsoft.com/office/powerpoint/2010/main" val="8542827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52652D0-C408-E75D-6FFD-DBF71245D95B}"/>
              </a:ext>
            </a:extLst>
          </p:cNvPr>
          <p:cNvSpPr>
            <a:spLocks noGrp="1"/>
          </p:cNvSpPr>
          <p:nvPr>
            <p:ph type="sldNum" sz="quarter" idx="12"/>
          </p:nvPr>
        </p:nvSpPr>
        <p:spPr/>
        <p:txBody>
          <a:bodyPr/>
          <a:lstStyle/>
          <a:p>
            <a:fld id="{A0B73B5B-4D98-3640-AE9D-0B488B8E4F8B}" type="slidenum">
              <a:rPr lang="en-JP" smtClean="0"/>
              <a:t>21</a:t>
            </a:fld>
            <a:endParaRPr lang="en-JP"/>
          </a:p>
        </p:txBody>
      </p:sp>
      <p:pic>
        <p:nvPicPr>
          <p:cNvPr id="4" name="Picture 3" descr="Text&#10;&#10;Description automatically generated">
            <a:extLst>
              <a:ext uri="{FF2B5EF4-FFF2-40B4-BE49-F238E27FC236}">
                <a16:creationId xmlns:a16="http://schemas.microsoft.com/office/drawing/2014/main" id="{86F78E96-2FEB-5694-7C80-43281D4D804E}"/>
              </a:ext>
            </a:extLst>
          </p:cNvPr>
          <p:cNvPicPr>
            <a:picLocks noChangeAspect="1"/>
          </p:cNvPicPr>
          <p:nvPr/>
        </p:nvPicPr>
        <p:blipFill>
          <a:blip r:embed="rId3"/>
          <a:stretch>
            <a:fillRect/>
          </a:stretch>
        </p:blipFill>
        <p:spPr>
          <a:xfrm>
            <a:off x="1053275" y="625475"/>
            <a:ext cx="8285044" cy="5607050"/>
          </a:xfrm>
          <a:prstGeom prst="rect">
            <a:avLst/>
          </a:prstGeom>
        </p:spPr>
      </p:pic>
    </p:spTree>
    <p:extLst>
      <p:ext uri="{BB962C8B-B14F-4D97-AF65-F5344CB8AC3E}">
        <p14:creationId xmlns:p14="http://schemas.microsoft.com/office/powerpoint/2010/main" val="1280256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53186DE-573A-81C4-3536-21A259DE7DFF}"/>
              </a:ext>
            </a:extLst>
          </p:cNvPr>
          <p:cNvSpPr>
            <a:spLocks noGrp="1"/>
          </p:cNvSpPr>
          <p:nvPr>
            <p:ph type="sldNum" sz="quarter" idx="12"/>
          </p:nvPr>
        </p:nvSpPr>
        <p:spPr/>
        <p:txBody>
          <a:bodyPr/>
          <a:lstStyle/>
          <a:p>
            <a:fld id="{A0B73B5B-4D98-3640-AE9D-0B488B8E4F8B}" type="slidenum">
              <a:rPr lang="en-JP" smtClean="0"/>
              <a:t>22</a:t>
            </a:fld>
            <a:endParaRPr lang="en-JP"/>
          </a:p>
        </p:txBody>
      </p:sp>
      <p:pic>
        <p:nvPicPr>
          <p:cNvPr id="4" name="Picture 3" descr="Table&#10;&#10;Description automatically generated">
            <a:extLst>
              <a:ext uri="{FF2B5EF4-FFF2-40B4-BE49-F238E27FC236}">
                <a16:creationId xmlns:a16="http://schemas.microsoft.com/office/drawing/2014/main" id="{234E0434-0B4F-CD94-575F-5F1C6DC73898}"/>
              </a:ext>
            </a:extLst>
          </p:cNvPr>
          <p:cNvPicPr>
            <a:picLocks noChangeAspect="1"/>
          </p:cNvPicPr>
          <p:nvPr/>
        </p:nvPicPr>
        <p:blipFill>
          <a:blip r:embed="rId2"/>
          <a:stretch>
            <a:fillRect/>
          </a:stretch>
        </p:blipFill>
        <p:spPr>
          <a:xfrm>
            <a:off x="713920" y="375158"/>
            <a:ext cx="10095593" cy="3941060"/>
          </a:xfrm>
          <a:prstGeom prst="rect">
            <a:avLst/>
          </a:prstGeom>
        </p:spPr>
      </p:pic>
      <p:sp>
        <p:nvSpPr>
          <p:cNvPr id="3" name="TextBox 2">
            <a:extLst>
              <a:ext uri="{FF2B5EF4-FFF2-40B4-BE49-F238E27FC236}">
                <a16:creationId xmlns:a16="http://schemas.microsoft.com/office/drawing/2014/main" id="{9F1D3FE4-3F23-BDA3-7478-EAB2892FCEF1}"/>
              </a:ext>
            </a:extLst>
          </p:cNvPr>
          <p:cNvSpPr txBox="1"/>
          <p:nvPr/>
        </p:nvSpPr>
        <p:spPr>
          <a:xfrm>
            <a:off x="674296" y="4316218"/>
            <a:ext cx="10347552" cy="1569660"/>
          </a:xfrm>
          <a:prstGeom prst="rect">
            <a:avLst/>
          </a:prstGeom>
          <a:noFill/>
        </p:spPr>
        <p:txBody>
          <a:bodyPr wrap="square">
            <a:spAutoFit/>
          </a:bodyPr>
          <a:lstStyle/>
          <a:p>
            <a:r>
              <a:rPr lang="zh-CN" altLang="en-US" sz="3200" dirty="0">
                <a:latin typeface="MS PGothic" panose="020B0600070205080204" pitchFamily="34" charset="-128"/>
                <a:ea typeface="MS PGothic" panose="020B0600070205080204" pitchFamily="34" charset="-128"/>
              </a:rPr>
              <a:t>生産性効果</a:t>
            </a:r>
            <a:r>
              <a:rPr lang="ja-JP" altLang="en-US" sz="3200" dirty="0">
                <a:latin typeface="MS PGothic" panose="020B0600070205080204" pitchFamily="34" charset="-128"/>
                <a:ea typeface="MS PGothic" panose="020B0600070205080204" pitchFamily="34" charset="-128"/>
              </a:rPr>
              <a:t>が</a:t>
            </a:r>
            <a:r>
              <a:rPr lang="zh-CN" altLang="en-US" sz="3200" dirty="0">
                <a:latin typeface="MS PGothic" panose="020B0600070205080204" pitchFamily="34" charset="-128"/>
                <a:ea typeface="MS PGothic" panose="020B0600070205080204" pitchFamily="34" charset="-128"/>
              </a:rPr>
              <a:t>相対価格効果</a:t>
            </a:r>
            <a:r>
              <a:rPr lang="ja-JP" altLang="en-US" sz="3200" dirty="0">
                <a:latin typeface="MS PGothic" panose="020B0600070205080204" pitchFamily="34" charset="-128"/>
                <a:ea typeface="MS PGothic" panose="020B0600070205080204" pitchFamily="34" charset="-128"/>
              </a:rPr>
              <a:t>と</a:t>
            </a:r>
            <a:r>
              <a:rPr lang="zh-CN" altLang="en-US" sz="3200" dirty="0">
                <a:latin typeface="MS PGothic" panose="020B0600070205080204" pitchFamily="34" charset="-128"/>
                <a:ea typeface="MS PGothic" panose="020B0600070205080204" pitchFamily="34" charset="-128"/>
              </a:rPr>
              <a:t>労働供給効果</a:t>
            </a:r>
            <a:r>
              <a:rPr lang="ja-JP" altLang="en-US" sz="3200" dirty="0">
                <a:latin typeface="MS PGothic" panose="020B0600070205080204" pitchFamily="34" charset="-128"/>
                <a:ea typeface="MS PGothic" panose="020B0600070205080204" pitchFamily="34" charset="-128"/>
              </a:rPr>
              <a:t>の</a:t>
            </a:r>
            <a:r>
              <a:rPr lang="en-US" altLang="ja-JP" sz="3200" dirty="0">
                <a:latin typeface="MS PGothic" panose="020B0600070205080204" pitchFamily="34" charset="-128"/>
                <a:ea typeface="MS PGothic" panose="020B0600070205080204" pitchFamily="34" charset="-128"/>
              </a:rPr>
              <a:t>2</a:t>
            </a:r>
            <a:r>
              <a:rPr lang="ja-JP" altLang="en-US" sz="3200" dirty="0">
                <a:latin typeface="MS PGothic" panose="020B0600070205080204" pitchFamily="34" charset="-128"/>
                <a:ea typeface="MS PGothic" panose="020B0600070205080204" pitchFamily="34" charset="-128"/>
              </a:rPr>
              <a:t>つの</a:t>
            </a:r>
            <a:r>
              <a:rPr lang="zh-CN" altLang="en-US" sz="3200" dirty="0">
                <a:latin typeface="MS PGothic" panose="020B0600070205080204" pitchFamily="34" charset="-128"/>
                <a:ea typeface="MS PGothic" panose="020B0600070205080204" pitchFamily="34" charset="-128"/>
              </a:rPr>
              <a:t>効果</a:t>
            </a:r>
            <a:r>
              <a:rPr lang="ja-JP" altLang="en-US" sz="3200" dirty="0">
                <a:latin typeface="MS PGothic" panose="020B0600070205080204" pitchFamily="34" charset="-128"/>
                <a:ea typeface="MS PGothic" panose="020B0600070205080204" pitchFamily="34" charset="-128"/>
              </a:rPr>
              <a:t>を</a:t>
            </a:r>
            <a:r>
              <a:rPr lang="zh-CN" altLang="en-US" sz="3200" dirty="0">
                <a:latin typeface="MS PGothic" panose="020B0600070205080204" pitchFamily="34" charset="-128"/>
                <a:ea typeface="MS PGothic" panose="020B0600070205080204" pitchFamily="34" charset="-128"/>
              </a:rPr>
              <a:t>上回</a:t>
            </a:r>
            <a:r>
              <a:rPr lang="ja-JP" altLang="en-US" sz="3200" dirty="0">
                <a:latin typeface="MS PGothic" panose="020B0600070205080204" pitchFamily="34" charset="-128"/>
                <a:ea typeface="MS PGothic" panose="020B0600070205080204" pitchFamily="34" charset="-128"/>
              </a:rPr>
              <a:t>れば，</a:t>
            </a:r>
            <a:r>
              <a:rPr lang="zh-CN" altLang="en-US" sz="3200" dirty="0">
                <a:latin typeface="MS PGothic" panose="020B0600070205080204" pitchFamily="34" charset="-128"/>
                <a:ea typeface="MS PGothic" panose="020B0600070205080204" pitchFamily="34" charset="-128"/>
              </a:rPr>
              <a:t>海外生産</a:t>
            </a:r>
            <a:r>
              <a:rPr lang="ja-JP" altLang="en-US" sz="3200" dirty="0">
                <a:latin typeface="MS PGothic" panose="020B0600070205080204" pitchFamily="34" charset="-128"/>
                <a:ea typeface="MS PGothic" panose="020B0600070205080204" pitchFamily="34" charset="-128"/>
              </a:rPr>
              <a:t>によって，</a:t>
            </a:r>
            <a:r>
              <a:rPr lang="zh-CN" altLang="en-US" sz="3200" dirty="0">
                <a:latin typeface="MS PGothic" panose="020B0600070205080204" pitchFamily="34" charset="-128"/>
                <a:ea typeface="MS PGothic" panose="020B0600070205080204" pitchFamily="34" charset="-128"/>
              </a:rPr>
              <a:t>高卒労働者</a:t>
            </a:r>
            <a:r>
              <a:rPr lang="ja-JP" altLang="en-US" sz="3200" dirty="0">
                <a:latin typeface="MS PGothic" panose="020B0600070205080204" pitchFamily="34" charset="-128"/>
                <a:ea typeface="MS PGothic" panose="020B0600070205080204" pitchFamily="34" charset="-128"/>
              </a:rPr>
              <a:t>の</a:t>
            </a:r>
            <a:r>
              <a:rPr lang="zh-CN" altLang="en-US" sz="3200" dirty="0">
                <a:latin typeface="MS PGothic" panose="020B0600070205080204" pitchFamily="34" charset="-128"/>
                <a:ea typeface="MS PGothic" panose="020B0600070205080204" pitchFamily="34" charset="-128"/>
              </a:rPr>
              <a:t>賃金</a:t>
            </a:r>
            <a:r>
              <a:rPr lang="ja-JP" altLang="en-US" sz="3200" dirty="0">
                <a:latin typeface="MS PGothic" panose="020B0600070205080204" pitchFamily="34" charset="-128"/>
                <a:ea typeface="MS PGothic" panose="020B0600070205080204" pitchFamily="34" charset="-128"/>
              </a:rPr>
              <a:t>が</a:t>
            </a:r>
            <a:r>
              <a:rPr lang="zh-CN" altLang="en-US" sz="3200" dirty="0">
                <a:latin typeface="MS PGothic" panose="020B0600070205080204" pitchFamily="34" charset="-128"/>
                <a:ea typeface="MS PGothic" panose="020B0600070205080204" pitchFamily="34" charset="-128"/>
              </a:rPr>
              <a:t>上昇</a:t>
            </a:r>
            <a:r>
              <a:rPr lang="ja-JP" altLang="en-US" sz="3200" dirty="0">
                <a:latin typeface="MS PGothic" panose="020B0600070205080204" pitchFamily="34" charset="-128"/>
                <a:ea typeface="MS PGothic" panose="020B0600070205080204" pitchFamily="34" charset="-128"/>
              </a:rPr>
              <a:t>する</a:t>
            </a:r>
            <a:r>
              <a:rPr lang="zh-CN" altLang="en-US" sz="3200" dirty="0">
                <a:latin typeface="MS PGothic" panose="020B0600070205080204" pitchFamily="34" charset="-128"/>
                <a:ea typeface="MS PGothic" panose="020B0600070205080204" pitchFamily="34" charset="-128"/>
              </a:rPr>
              <a:t>可能性</a:t>
            </a:r>
            <a:r>
              <a:rPr lang="ja-JP" altLang="en-US" sz="3200" dirty="0">
                <a:latin typeface="MS PGothic" panose="020B0600070205080204" pitchFamily="34" charset="-128"/>
                <a:ea typeface="MS PGothic" panose="020B0600070205080204" pitchFamily="34" charset="-128"/>
              </a:rPr>
              <a:t>がある。</a:t>
            </a:r>
            <a:endParaRPr lang="en-JP" sz="3200" dirty="0">
              <a:latin typeface="MS PGothic" panose="020B0600070205080204" pitchFamily="34" charset="-128"/>
              <a:ea typeface="MS PGothic" panose="020B0600070205080204" pitchFamily="34" charset="-128"/>
            </a:endParaRPr>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D4F572D0-74ED-8379-A1CB-DC834D24CDD5}"/>
                  </a:ext>
                </a:extLst>
              </p14:cNvPr>
              <p14:cNvContentPartPr/>
              <p14:nvPr/>
            </p14:nvContentPartPr>
            <p14:xfrm>
              <a:off x="6989962" y="1821667"/>
              <a:ext cx="107280" cy="33840"/>
            </p14:xfrm>
          </p:contentPart>
        </mc:Choice>
        <mc:Fallback xmlns="">
          <p:pic>
            <p:nvPicPr>
              <p:cNvPr id="7" name="Ink 6">
                <a:extLst>
                  <a:ext uri="{FF2B5EF4-FFF2-40B4-BE49-F238E27FC236}">
                    <a16:creationId xmlns:a16="http://schemas.microsoft.com/office/drawing/2014/main" id="{D4F572D0-74ED-8379-A1CB-DC834D24CDD5}"/>
                  </a:ext>
                </a:extLst>
              </p:cNvPr>
              <p:cNvPicPr/>
              <p:nvPr/>
            </p:nvPicPr>
            <p:blipFill>
              <a:blip r:embed="rId4"/>
              <a:stretch>
                <a:fillRect/>
              </a:stretch>
            </p:blipFill>
            <p:spPr>
              <a:xfrm>
                <a:off x="6954322" y="1750027"/>
                <a:ext cx="178920" cy="177480"/>
              </a:xfrm>
              <a:prstGeom prst="rect">
                <a:avLst/>
              </a:prstGeom>
            </p:spPr>
          </p:pic>
        </mc:Fallback>
      </mc:AlternateContent>
    </p:spTree>
    <p:extLst>
      <p:ext uri="{BB962C8B-B14F-4D97-AF65-F5344CB8AC3E}">
        <p14:creationId xmlns:p14="http://schemas.microsoft.com/office/powerpoint/2010/main" val="2950737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07A032-C730-54D3-DD75-80B7310802F8}"/>
              </a:ext>
            </a:extLst>
          </p:cNvPr>
          <p:cNvSpPr>
            <a:spLocks noGrp="1"/>
          </p:cNvSpPr>
          <p:nvPr>
            <p:ph type="title"/>
          </p:nvPr>
        </p:nvSpPr>
        <p:spPr/>
        <p:txBody>
          <a:bodyPr/>
          <a:lstStyle/>
          <a:p>
            <a:r>
              <a:rPr lang="zh-CN" altLang="en-US" dirty="0"/>
              <a:t>実証研究</a:t>
            </a:r>
            <a:endParaRPr lang="en-JP" dirty="0"/>
          </a:p>
        </p:txBody>
      </p:sp>
      <p:sp>
        <p:nvSpPr>
          <p:cNvPr id="4" name="Content Placeholder 3">
            <a:extLst>
              <a:ext uri="{FF2B5EF4-FFF2-40B4-BE49-F238E27FC236}">
                <a16:creationId xmlns:a16="http://schemas.microsoft.com/office/drawing/2014/main" id="{6DBB17DC-15BD-A643-0673-85647F03612F}"/>
              </a:ext>
            </a:extLst>
          </p:cNvPr>
          <p:cNvSpPr>
            <a:spLocks noGrp="1"/>
          </p:cNvSpPr>
          <p:nvPr>
            <p:ph idx="1"/>
          </p:nvPr>
        </p:nvSpPr>
        <p:spPr/>
        <p:txBody>
          <a:bodyPr>
            <a:normAutofit fontScale="85000" lnSpcReduction="20000"/>
          </a:bodyPr>
          <a:lstStyle/>
          <a:p>
            <a:pPr marL="0" indent="0">
              <a:buNone/>
            </a:pPr>
            <a:r>
              <a:rPr lang="zh-CN" altLang="en-US" dirty="0"/>
              <a:t>海外生産</a:t>
            </a:r>
            <a:r>
              <a:rPr lang="ja-JP" altLang="en-US" dirty="0"/>
              <a:t>が</a:t>
            </a:r>
            <a:r>
              <a:rPr lang="zh-CN" altLang="en-US" dirty="0"/>
              <a:t>賃金</a:t>
            </a:r>
            <a:r>
              <a:rPr lang="ja-JP" altLang="en-US" dirty="0"/>
              <a:t>に</a:t>
            </a:r>
            <a:r>
              <a:rPr lang="zh-CN" altLang="en-US" dirty="0"/>
              <a:t>及</a:t>
            </a:r>
            <a:r>
              <a:rPr lang="ja-JP" altLang="en-US" dirty="0"/>
              <a:t>ぼす</a:t>
            </a:r>
            <a:r>
              <a:rPr lang="zh-CN" altLang="en-US" dirty="0"/>
              <a:t>影響</a:t>
            </a:r>
            <a:r>
              <a:rPr lang="ja-JP" altLang="en-US" dirty="0"/>
              <a:t>を</a:t>
            </a:r>
            <a:r>
              <a:rPr lang="zh-CN" altLang="en-US" dirty="0"/>
              <a:t>検証</a:t>
            </a:r>
            <a:r>
              <a:rPr lang="ja-JP" altLang="en-US" dirty="0"/>
              <a:t>した</a:t>
            </a:r>
            <a:r>
              <a:rPr lang="zh-CN" altLang="en-US" dirty="0"/>
              <a:t>実証研究</a:t>
            </a:r>
            <a:r>
              <a:rPr lang="ja-JP" altLang="en-US" dirty="0"/>
              <a:t>の</a:t>
            </a:r>
            <a:r>
              <a:rPr lang="zh-CN" altLang="en-US" dirty="0"/>
              <a:t>結果</a:t>
            </a:r>
            <a:r>
              <a:rPr lang="ja-JP" altLang="en-US" dirty="0"/>
              <a:t>は</a:t>
            </a:r>
            <a:r>
              <a:rPr lang="zh-CN" altLang="en-US" dirty="0"/>
              <a:t>対象</a:t>
            </a:r>
            <a:r>
              <a:rPr lang="ja-JP" altLang="en-US" dirty="0"/>
              <a:t>とする</a:t>
            </a:r>
            <a:r>
              <a:rPr lang="zh-CN" altLang="en-US" dirty="0"/>
              <a:t>国</a:t>
            </a:r>
            <a:r>
              <a:rPr lang="ja-JP" altLang="en-US" dirty="0"/>
              <a:t>によって</a:t>
            </a:r>
            <a:r>
              <a:rPr lang="zh-CN" altLang="en-US" dirty="0"/>
              <a:t>結果</a:t>
            </a:r>
            <a:r>
              <a:rPr lang="ja-JP" altLang="en-US" dirty="0"/>
              <a:t>がさまざま。</a:t>
            </a:r>
            <a:endParaRPr lang="en-US" altLang="ja-JP" dirty="0"/>
          </a:p>
          <a:p>
            <a:pPr marL="0" indent="0">
              <a:buNone/>
            </a:pPr>
            <a:endParaRPr lang="en-US" altLang="ja-JP" dirty="0"/>
          </a:p>
          <a:p>
            <a:pPr marL="0" indent="0">
              <a:buNone/>
            </a:pPr>
            <a:r>
              <a:rPr lang="ja-JP" altLang="en-US" u="sng" dirty="0"/>
              <a:t>デビッド・フメルズらの</a:t>
            </a:r>
            <a:r>
              <a:rPr lang="zh-CN" altLang="en-US" u="sng" dirty="0"/>
              <a:t>研究（</a:t>
            </a:r>
            <a:r>
              <a:rPr lang="en-US" u="sng" dirty="0"/>
              <a:t>Hummels, Munch, and Xiang, 2014）</a:t>
            </a:r>
          </a:p>
          <a:p>
            <a:r>
              <a:rPr lang="ja-JP" altLang="en-US" dirty="0"/>
              <a:t>デンマークにおいては，</a:t>
            </a:r>
            <a:r>
              <a:rPr lang="zh-CN" altLang="en-US" dirty="0"/>
              <a:t>海外生産</a:t>
            </a:r>
            <a:r>
              <a:rPr lang="ja-JP" altLang="en-US" dirty="0"/>
              <a:t>により，</a:t>
            </a:r>
            <a:r>
              <a:rPr lang="zh-CN" altLang="en-US" dirty="0"/>
              <a:t>高技能労働者</a:t>
            </a:r>
            <a:r>
              <a:rPr lang="ja-JP" altLang="en-US" dirty="0"/>
              <a:t>の</a:t>
            </a:r>
            <a:r>
              <a:rPr lang="zh-CN" altLang="en-US" dirty="0"/>
              <a:t>賃金</a:t>
            </a:r>
            <a:r>
              <a:rPr lang="ja-JP" altLang="en-US" dirty="0"/>
              <a:t>が</a:t>
            </a:r>
            <a:r>
              <a:rPr lang="zh-CN" altLang="en-US" dirty="0"/>
              <a:t>上昇</a:t>
            </a:r>
            <a:r>
              <a:rPr lang="ja-JP" altLang="en-US" dirty="0"/>
              <a:t>した</a:t>
            </a:r>
            <a:r>
              <a:rPr lang="zh-CN" altLang="en-US" dirty="0"/>
              <a:t>一方</a:t>
            </a:r>
            <a:r>
              <a:rPr lang="ja-JP" altLang="en-US" dirty="0"/>
              <a:t>で，</a:t>
            </a:r>
            <a:r>
              <a:rPr lang="zh-CN" altLang="en-US" b="1" dirty="0">
                <a:highlight>
                  <a:srgbClr val="00FFFF"/>
                </a:highlight>
              </a:rPr>
              <a:t>低技能労働者</a:t>
            </a:r>
            <a:r>
              <a:rPr lang="ja-JP" altLang="en-US" b="1" dirty="0">
                <a:highlight>
                  <a:srgbClr val="00FFFF"/>
                </a:highlight>
              </a:rPr>
              <a:t>の</a:t>
            </a:r>
            <a:r>
              <a:rPr lang="zh-CN" altLang="en-US" b="1" dirty="0">
                <a:highlight>
                  <a:srgbClr val="00FFFF"/>
                </a:highlight>
              </a:rPr>
              <a:t>賃金</a:t>
            </a:r>
            <a:r>
              <a:rPr lang="ja-JP" altLang="en-US" b="1" dirty="0">
                <a:highlight>
                  <a:srgbClr val="00FFFF"/>
                </a:highlight>
              </a:rPr>
              <a:t>は</a:t>
            </a:r>
            <a:r>
              <a:rPr lang="zh-CN" altLang="en-US" b="1" dirty="0">
                <a:highlight>
                  <a:srgbClr val="00FFFF"/>
                </a:highlight>
              </a:rPr>
              <a:t>下落</a:t>
            </a:r>
            <a:r>
              <a:rPr lang="ja-JP" altLang="en-US" b="1" dirty="0">
                <a:highlight>
                  <a:srgbClr val="00FFFF"/>
                </a:highlight>
              </a:rPr>
              <a:t>した</a:t>
            </a:r>
            <a:r>
              <a:rPr lang="ja-JP" altLang="en-US" dirty="0"/>
              <a:t>。</a:t>
            </a:r>
            <a:endParaRPr lang="en-US" altLang="ja-JP" dirty="0"/>
          </a:p>
          <a:p>
            <a:r>
              <a:rPr lang="ja-JP" altLang="en-US" dirty="0"/>
              <a:t>ただし，</a:t>
            </a:r>
            <a:r>
              <a:rPr lang="zh-CN" altLang="en-US" dirty="0"/>
              <a:t>海外生産</a:t>
            </a:r>
            <a:r>
              <a:rPr lang="ja-JP" altLang="en-US" dirty="0"/>
              <a:t>が</a:t>
            </a:r>
            <a:r>
              <a:rPr lang="zh-CN" altLang="en-US" dirty="0"/>
              <a:t>賃金</a:t>
            </a:r>
            <a:r>
              <a:rPr lang="ja-JP" altLang="en-US" dirty="0"/>
              <a:t>に</a:t>
            </a:r>
            <a:r>
              <a:rPr lang="zh-CN" altLang="en-US" dirty="0"/>
              <a:t>与</a:t>
            </a:r>
            <a:r>
              <a:rPr lang="ja-JP" altLang="en-US" dirty="0"/>
              <a:t>える</a:t>
            </a:r>
            <a:r>
              <a:rPr lang="zh-CN" altLang="en-US" dirty="0"/>
              <a:t>影響</a:t>
            </a:r>
            <a:r>
              <a:rPr lang="ja-JP" altLang="en-US" dirty="0"/>
              <a:t>は，</a:t>
            </a:r>
            <a:r>
              <a:rPr lang="en-US" altLang="ja-JP" dirty="0"/>
              <a:t>2%</a:t>
            </a:r>
            <a:r>
              <a:rPr lang="zh-CN" altLang="en-US" dirty="0"/>
              <a:t>程度</a:t>
            </a:r>
            <a:r>
              <a:rPr lang="ja-JP" altLang="en-US" dirty="0"/>
              <a:t>と</a:t>
            </a:r>
            <a:r>
              <a:rPr lang="zh-CN" altLang="en-US" dirty="0"/>
              <a:t>量的</a:t>
            </a:r>
            <a:r>
              <a:rPr lang="ja-JP" altLang="en-US" dirty="0"/>
              <a:t>には</a:t>
            </a:r>
            <a:r>
              <a:rPr lang="zh-CN" altLang="en-US" dirty="0"/>
              <a:t>小</a:t>
            </a:r>
            <a:r>
              <a:rPr lang="ja-JP" altLang="en-US" dirty="0"/>
              <a:t>さい。</a:t>
            </a:r>
            <a:endParaRPr lang="en-US" altLang="ja-JP" dirty="0"/>
          </a:p>
          <a:p>
            <a:pPr marL="0" indent="0">
              <a:buNone/>
            </a:pPr>
            <a:r>
              <a:rPr lang="ja-JP" altLang="en-US" u="sng" dirty="0"/>
              <a:t>ダニエル・バウムガルテンらの</a:t>
            </a:r>
            <a:r>
              <a:rPr lang="zh-CN" altLang="en-US" u="sng" dirty="0"/>
              <a:t>研究</a:t>
            </a:r>
            <a:r>
              <a:rPr lang="en-US" altLang="zh-CN" u="sng" dirty="0"/>
              <a:t> (Baumgarten et al., 2013)</a:t>
            </a:r>
          </a:p>
          <a:p>
            <a:r>
              <a:rPr lang="ja-JP" altLang="en-US" dirty="0"/>
              <a:t>ドイツにおいては，</a:t>
            </a:r>
            <a:r>
              <a:rPr lang="zh-CN" altLang="en-US" dirty="0"/>
              <a:t>海外生産</a:t>
            </a:r>
            <a:r>
              <a:rPr lang="ja-JP" altLang="en-US" dirty="0"/>
              <a:t>により，</a:t>
            </a:r>
            <a:r>
              <a:rPr lang="zh-CN" altLang="en-US" dirty="0">
                <a:highlight>
                  <a:srgbClr val="00FFFF"/>
                </a:highlight>
              </a:rPr>
              <a:t>低技能労働者</a:t>
            </a:r>
            <a:r>
              <a:rPr lang="ja-JP" altLang="en-US" dirty="0">
                <a:highlight>
                  <a:srgbClr val="00FFFF"/>
                </a:highlight>
              </a:rPr>
              <a:t>ばかりではなく</a:t>
            </a:r>
            <a:r>
              <a:rPr lang="zh-CN" altLang="en-US" dirty="0">
                <a:highlight>
                  <a:srgbClr val="00FFFF"/>
                </a:highlight>
              </a:rPr>
              <a:t>高技能労働者</a:t>
            </a:r>
            <a:r>
              <a:rPr lang="ja-JP" altLang="en-US" dirty="0">
                <a:highlight>
                  <a:srgbClr val="00FFFF"/>
                </a:highlight>
              </a:rPr>
              <a:t>の</a:t>
            </a:r>
            <a:r>
              <a:rPr lang="zh-CN" altLang="en-US" dirty="0">
                <a:highlight>
                  <a:srgbClr val="00FFFF"/>
                </a:highlight>
              </a:rPr>
              <a:t>賃金</a:t>
            </a:r>
            <a:r>
              <a:rPr lang="ja-JP" altLang="en-US" dirty="0">
                <a:highlight>
                  <a:srgbClr val="00FFFF"/>
                </a:highlight>
              </a:rPr>
              <a:t>も</a:t>
            </a:r>
            <a:r>
              <a:rPr lang="zh-CN" altLang="en-US" dirty="0">
                <a:highlight>
                  <a:srgbClr val="00FFFF"/>
                </a:highlight>
              </a:rPr>
              <a:t>押</a:t>
            </a:r>
            <a:r>
              <a:rPr lang="ja-JP" altLang="en-US" dirty="0">
                <a:highlight>
                  <a:srgbClr val="00FFFF"/>
                </a:highlight>
              </a:rPr>
              <a:t>し</a:t>
            </a:r>
            <a:r>
              <a:rPr lang="zh-CN" altLang="en-US" dirty="0">
                <a:highlight>
                  <a:srgbClr val="00FFFF"/>
                </a:highlight>
              </a:rPr>
              <a:t>下</a:t>
            </a:r>
            <a:r>
              <a:rPr lang="ja-JP" altLang="en-US" dirty="0">
                <a:highlight>
                  <a:srgbClr val="00FFFF"/>
                </a:highlight>
              </a:rPr>
              <a:t>げられている</a:t>
            </a:r>
            <a:r>
              <a:rPr lang="ja-JP" altLang="en-US" dirty="0"/>
              <a:t>。</a:t>
            </a:r>
            <a:endParaRPr lang="en-US" altLang="ja-JP" dirty="0"/>
          </a:p>
          <a:p>
            <a:r>
              <a:rPr lang="ja-JP" altLang="en-US" dirty="0"/>
              <a:t>その</a:t>
            </a:r>
            <a:r>
              <a:rPr lang="zh-CN" altLang="en-US" dirty="0"/>
              <a:t>押</a:t>
            </a:r>
            <a:r>
              <a:rPr lang="ja-JP" altLang="en-US" dirty="0"/>
              <a:t>し</a:t>
            </a:r>
            <a:r>
              <a:rPr lang="zh-CN" altLang="en-US" dirty="0"/>
              <a:t>下</a:t>
            </a:r>
            <a:r>
              <a:rPr lang="ja-JP" altLang="en-US" dirty="0"/>
              <a:t>げ</a:t>
            </a:r>
            <a:r>
              <a:rPr lang="zh-CN" altLang="en-US" dirty="0"/>
              <a:t>効果</a:t>
            </a:r>
            <a:r>
              <a:rPr lang="ja-JP" altLang="en-US" dirty="0"/>
              <a:t>は，</a:t>
            </a:r>
            <a:r>
              <a:rPr lang="zh-CN" altLang="en-US" dirty="0"/>
              <a:t>仕事</a:t>
            </a:r>
            <a:r>
              <a:rPr lang="ja-JP" altLang="en-US" dirty="0"/>
              <a:t>が</a:t>
            </a:r>
            <a:r>
              <a:rPr lang="zh-CN" altLang="en-US" dirty="0"/>
              <a:t>海外生産</a:t>
            </a:r>
            <a:r>
              <a:rPr lang="ja-JP" altLang="en-US" dirty="0"/>
              <a:t>されやすいものであるかどうか（</a:t>
            </a:r>
            <a:r>
              <a:rPr lang="en-US" dirty="0" err="1"/>
              <a:t>offshorability</a:t>
            </a:r>
            <a:r>
              <a:rPr lang="en-US" dirty="0"/>
              <a:t>）</a:t>
            </a:r>
            <a:r>
              <a:rPr lang="ja-JP" altLang="en-US" dirty="0"/>
              <a:t>に</a:t>
            </a:r>
            <a:r>
              <a:rPr lang="zh-CN" altLang="en-US" dirty="0"/>
              <a:t>依存</a:t>
            </a:r>
            <a:r>
              <a:rPr lang="ja-JP" altLang="en-US" dirty="0"/>
              <a:t>している。</a:t>
            </a:r>
            <a:r>
              <a:rPr lang="zh-CN" altLang="en-US" dirty="0">
                <a:highlight>
                  <a:srgbClr val="00FFFF"/>
                </a:highlight>
              </a:rPr>
              <a:t>決</a:t>
            </a:r>
            <a:r>
              <a:rPr lang="ja-JP" altLang="en-US" dirty="0">
                <a:highlight>
                  <a:srgbClr val="00FFFF"/>
                </a:highlight>
              </a:rPr>
              <a:t>まり</a:t>
            </a:r>
            <a:r>
              <a:rPr lang="zh-CN" altLang="en-US" dirty="0">
                <a:highlight>
                  <a:srgbClr val="00FFFF"/>
                </a:highlight>
              </a:rPr>
              <a:t>切</a:t>
            </a:r>
            <a:r>
              <a:rPr lang="ja-JP" altLang="en-US" dirty="0">
                <a:highlight>
                  <a:srgbClr val="00FFFF"/>
                </a:highlight>
              </a:rPr>
              <a:t>った</a:t>
            </a:r>
            <a:r>
              <a:rPr lang="zh-CN" altLang="en-US" dirty="0">
                <a:highlight>
                  <a:srgbClr val="00FFFF"/>
                </a:highlight>
              </a:rPr>
              <a:t>内容</a:t>
            </a:r>
            <a:r>
              <a:rPr lang="ja-JP" altLang="en-US" dirty="0">
                <a:highlight>
                  <a:srgbClr val="00FFFF"/>
                </a:highlight>
              </a:rPr>
              <a:t>の</a:t>
            </a:r>
            <a:r>
              <a:rPr lang="zh-CN" altLang="en-US" dirty="0">
                <a:highlight>
                  <a:srgbClr val="00FFFF"/>
                </a:highlight>
              </a:rPr>
              <a:t>仕事</a:t>
            </a:r>
            <a:r>
              <a:rPr lang="ja-JP" altLang="en-US" dirty="0">
                <a:highlight>
                  <a:srgbClr val="00FFFF"/>
                </a:highlight>
              </a:rPr>
              <a:t>をしている</a:t>
            </a:r>
            <a:r>
              <a:rPr lang="zh-CN" altLang="en-US" dirty="0">
                <a:highlight>
                  <a:srgbClr val="00FFFF"/>
                </a:highlight>
              </a:rPr>
              <a:t>労働者</a:t>
            </a:r>
            <a:r>
              <a:rPr lang="ja-JP" altLang="en-US" dirty="0">
                <a:highlight>
                  <a:srgbClr val="00FFFF"/>
                </a:highlight>
              </a:rPr>
              <a:t>の</a:t>
            </a:r>
            <a:r>
              <a:rPr lang="zh-CN" altLang="en-US" dirty="0">
                <a:highlight>
                  <a:srgbClr val="00FFFF"/>
                </a:highlight>
              </a:rPr>
              <a:t>場合</a:t>
            </a:r>
            <a:r>
              <a:rPr lang="ja-JP" altLang="en-US" dirty="0">
                <a:highlight>
                  <a:srgbClr val="00FFFF"/>
                </a:highlight>
              </a:rPr>
              <a:t>は</a:t>
            </a:r>
            <a:r>
              <a:rPr lang="zh-CN" altLang="en-US" dirty="0">
                <a:highlight>
                  <a:srgbClr val="00FFFF"/>
                </a:highlight>
              </a:rPr>
              <a:t>特</a:t>
            </a:r>
            <a:r>
              <a:rPr lang="ja-JP" altLang="en-US" dirty="0">
                <a:highlight>
                  <a:srgbClr val="00FFFF"/>
                </a:highlight>
              </a:rPr>
              <a:t>に</a:t>
            </a:r>
            <a:r>
              <a:rPr lang="zh-CN" altLang="en-US" dirty="0">
                <a:highlight>
                  <a:srgbClr val="00FFFF"/>
                </a:highlight>
              </a:rPr>
              <a:t>深刻</a:t>
            </a:r>
            <a:r>
              <a:rPr lang="ja-JP" altLang="en-US" dirty="0">
                <a:highlight>
                  <a:srgbClr val="00FFFF"/>
                </a:highlight>
              </a:rPr>
              <a:t>な</a:t>
            </a:r>
            <a:r>
              <a:rPr lang="zh-CN" altLang="en-US" dirty="0">
                <a:highlight>
                  <a:srgbClr val="00FFFF"/>
                </a:highlight>
              </a:rPr>
              <a:t>賃金押</a:t>
            </a:r>
            <a:r>
              <a:rPr lang="ja-JP" altLang="en-US" dirty="0">
                <a:highlight>
                  <a:srgbClr val="00FFFF"/>
                </a:highlight>
              </a:rPr>
              <a:t>し</a:t>
            </a:r>
            <a:r>
              <a:rPr lang="zh-CN" altLang="en-US" dirty="0">
                <a:highlight>
                  <a:srgbClr val="00FFFF"/>
                </a:highlight>
              </a:rPr>
              <a:t>下</a:t>
            </a:r>
            <a:r>
              <a:rPr lang="ja-JP" altLang="en-US" dirty="0">
                <a:highlight>
                  <a:srgbClr val="00FFFF"/>
                </a:highlight>
              </a:rPr>
              <a:t>げ</a:t>
            </a:r>
            <a:r>
              <a:rPr lang="zh-CN" altLang="en-US" dirty="0">
                <a:highlight>
                  <a:srgbClr val="00FFFF"/>
                </a:highlight>
              </a:rPr>
              <a:t>効果</a:t>
            </a:r>
            <a:r>
              <a:rPr lang="ja-JP" altLang="en-US" dirty="0">
                <a:highlight>
                  <a:srgbClr val="00FFFF"/>
                </a:highlight>
              </a:rPr>
              <a:t>を</a:t>
            </a:r>
            <a:r>
              <a:rPr lang="zh-CN" altLang="en-US" dirty="0">
                <a:highlight>
                  <a:srgbClr val="00FFFF"/>
                </a:highlight>
              </a:rPr>
              <a:t>被</a:t>
            </a:r>
            <a:r>
              <a:rPr lang="ja-JP" altLang="en-US" dirty="0">
                <a:highlight>
                  <a:srgbClr val="00FFFF"/>
                </a:highlight>
              </a:rPr>
              <a:t>る</a:t>
            </a:r>
            <a:r>
              <a:rPr lang="zh-CN" altLang="en-US" dirty="0"/>
              <a:t>傾向</a:t>
            </a:r>
            <a:r>
              <a:rPr lang="ja-JP" altLang="en-US" dirty="0"/>
              <a:t>にあった。</a:t>
            </a:r>
            <a:endParaRPr lang="en-JP" dirty="0"/>
          </a:p>
        </p:txBody>
      </p:sp>
      <p:sp>
        <p:nvSpPr>
          <p:cNvPr id="2" name="Slide Number Placeholder 1">
            <a:extLst>
              <a:ext uri="{FF2B5EF4-FFF2-40B4-BE49-F238E27FC236}">
                <a16:creationId xmlns:a16="http://schemas.microsoft.com/office/drawing/2014/main" id="{FE7BE699-16F2-9291-2733-45935B898C44}"/>
              </a:ext>
            </a:extLst>
          </p:cNvPr>
          <p:cNvSpPr>
            <a:spLocks noGrp="1"/>
          </p:cNvSpPr>
          <p:nvPr>
            <p:ph type="sldNum" sz="quarter" idx="12"/>
          </p:nvPr>
        </p:nvSpPr>
        <p:spPr/>
        <p:txBody>
          <a:bodyPr/>
          <a:lstStyle/>
          <a:p>
            <a:fld id="{A0B73B5B-4D98-3640-AE9D-0B488B8E4F8B}" type="slidenum">
              <a:rPr lang="en-JP" smtClean="0"/>
              <a:t>23</a:t>
            </a:fld>
            <a:endParaRPr lang="en-JP"/>
          </a:p>
        </p:txBody>
      </p:sp>
    </p:spTree>
    <p:extLst>
      <p:ext uri="{BB962C8B-B14F-4D97-AF65-F5344CB8AC3E}">
        <p14:creationId xmlns:p14="http://schemas.microsoft.com/office/powerpoint/2010/main" val="628874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CA8DF-0447-00D9-59CE-2A603F1172C8}"/>
              </a:ext>
            </a:extLst>
          </p:cNvPr>
          <p:cNvSpPr>
            <a:spLocks noGrp="1"/>
          </p:cNvSpPr>
          <p:nvPr>
            <p:ph type="title"/>
          </p:nvPr>
        </p:nvSpPr>
        <p:spPr/>
        <p:txBody>
          <a:bodyPr/>
          <a:lstStyle/>
          <a:p>
            <a:r>
              <a:rPr lang="en-US" altLang="zh-CN" dirty="0"/>
              <a:t>4	</a:t>
            </a:r>
            <a:r>
              <a:rPr lang="zh-CN" altLang="en-US" dirty="0"/>
              <a:t>企業</a:t>
            </a:r>
            <a:r>
              <a:rPr lang="ja-JP" altLang="en-US"/>
              <a:t>の</a:t>
            </a:r>
            <a:r>
              <a:rPr lang="zh-CN" altLang="en-US" dirty="0"/>
              <a:t>国際化</a:t>
            </a:r>
            <a:r>
              <a:rPr lang="ja-JP" altLang="en-US"/>
              <a:t>と</a:t>
            </a:r>
            <a:r>
              <a:rPr lang="zh-CN" altLang="en-US" dirty="0"/>
              <a:t>賃金</a:t>
            </a:r>
            <a:r>
              <a:rPr lang="ja-JP" altLang="en-US"/>
              <a:t>の</a:t>
            </a:r>
            <a:r>
              <a:rPr lang="zh-CN" altLang="en-US" dirty="0"/>
              <a:t>企業間格差</a:t>
            </a:r>
            <a:endParaRPr lang="en-JP" dirty="0"/>
          </a:p>
        </p:txBody>
      </p:sp>
      <p:sp>
        <p:nvSpPr>
          <p:cNvPr id="3" name="Content Placeholder 2">
            <a:extLst>
              <a:ext uri="{FF2B5EF4-FFF2-40B4-BE49-F238E27FC236}">
                <a16:creationId xmlns:a16="http://schemas.microsoft.com/office/drawing/2014/main" id="{C38806E8-EEDB-CED1-BA42-712943B26B95}"/>
              </a:ext>
            </a:extLst>
          </p:cNvPr>
          <p:cNvSpPr>
            <a:spLocks noGrp="1"/>
          </p:cNvSpPr>
          <p:nvPr>
            <p:ph idx="1"/>
          </p:nvPr>
        </p:nvSpPr>
        <p:spPr/>
        <p:txBody>
          <a:bodyPr/>
          <a:lstStyle/>
          <a:p>
            <a:r>
              <a:rPr lang="ja-JP" altLang="en-US" dirty="0"/>
              <a:t>アメリカや</a:t>
            </a:r>
            <a:r>
              <a:rPr lang="zh-CN" altLang="en-US" dirty="0"/>
              <a:t>日本，</a:t>
            </a:r>
            <a:r>
              <a:rPr lang="ja-JP" altLang="en-US" dirty="0"/>
              <a:t>ドイツ，フランス，イギリスなど</a:t>
            </a:r>
            <a:r>
              <a:rPr lang="zh-CN" altLang="en-US" dirty="0"/>
              <a:t>各国</a:t>
            </a:r>
            <a:r>
              <a:rPr lang="ja-JP" altLang="en-US" dirty="0"/>
              <a:t>の</a:t>
            </a:r>
            <a:r>
              <a:rPr lang="zh-CN" altLang="en-US" dirty="0"/>
              <a:t>研究</a:t>
            </a:r>
            <a:r>
              <a:rPr lang="ja-JP" altLang="en-US" dirty="0"/>
              <a:t>から，</a:t>
            </a:r>
            <a:r>
              <a:rPr lang="zh-CN" altLang="en-US" dirty="0"/>
              <a:t>非輸出企業</a:t>
            </a:r>
            <a:r>
              <a:rPr lang="ja-JP" altLang="en-US" dirty="0"/>
              <a:t>に</a:t>
            </a:r>
            <a:r>
              <a:rPr lang="zh-CN" altLang="en-US" dirty="0"/>
              <a:t>比</a:t>
            </a:r>
            <a:r>
              <a:rPr lang="ja-JP" altLang="en-US" dirty="0"/>
              <a:t>べて</a:t>
            </a:r>
            <a:r>
              <a:rPr lang="zh-CN" altLang="en-US" dirty="0"/>
              <a:t>輸出企業</a:t>
            </a:r>
            <a:r>
              <a:rPr lang="ja-JP" altLang="en-US" dirty="0"/>
              <a:t>の</a:t>
            </a:r>
            <a:r>
              <a:rPr lang="zh-CN" altLang="en-US" dirty="0"/>
              <a:t>平均賃金</a:t>
            </a:r>
            <a:r>
              <a:rPr lang="ja-JP" altLang="en-US" dirty="0"/>
              <a:t>が</a:t>
            </a:r>
            <a:r>
              <a:rPr lang="zh-CN" altLang="en-US" dirty="0"/>
              <a:t>高</a:t>
            </a:r>
            <a:r>
              <a:rPr lang="ja-JP" altLang="en-US" dirty="0"/>
              <a:t>いことが</a:t>
            </a:r>
            <a:r>
              <a:rPr lang="zh-CN" altLang="en-US" dirty="0"/>
              <a:t>明</a:t>
            </a:r>
            <a:r>
              <a:rPr lang="ja-JP" altLang="en-US" dirty="0"/>
              <a:t>らかになった。</a:t>
            </a:r>
            <a:endParaRPr lang="en-US" altLang="ja-JP" dirty="0"/>
          </a:p>
          <a:p>
            <a:r>
              <a:rPr lang="ja-JP" altLang="en-US" dirty="0"/>
              <a:t>こうした</a:t>
            </a:r>
            <a:r>
              <a:rPr lang="zh-CN" altLang="en-US" dirty="0"/>
              <a:t>企業間</a:t>
            </a:r>
            <a:r>
              <a:rPr lang="ja-JP" altLang="en-US" dirty="0"/>
              <a:t>の</a:t>
            </a:r>
            <a:r>
              <a:rPr lang="zh-CN" altLang="en-US" dirty="0"/>
              <a:t>賃金格差</a:t>
            </a:r>
            <a:r>
              <a:rPr lang="ja-JP" altLang="en-US" dirty="0"/>
              <a:t>を</a:t>
            </a:r>
            <a:r>
              <a:rPr lang="zh-CN" altLang="en-US" dirty="0"/>
              <a:t>伝統的貿易理論</a:t>
            </a:r>
            <a:r>
              <a:rPr lang="ja-JP" altLang="en-US" dirty="0"/>
              <a:t>や</a:t>
            </a:r>
            <a:r>
              <a:rPr lang="zh-CN" altLang="en-US" dirty="0"/>
              <a:t>新貿易理論</a:t>
            </a:r>
            <a:r>
              <a:rPr lang="ja-JP" altLang="en-US" dirty="0"/>
              <a:t>によって</a:t>
            </a:r>
            <a:r>
              <a:rPr lang="zh-CN" altLang="en-US" dirty="0"/>
              <a:t>説明</a:t>
            </a:r>
            <a:r>
              <a:rPr lang="ja-JP" altLang="en-US" dirty="0"/>
              <a:t>することは</a:t>
            </a:r>
            <a:r>
              <a:rPr lang="zh-CN" altLang="en-US" dirty="0"/>
              <a:t>難</a:t>
            </a:r>
            <a:r>
              <a:rPr lang="ja-JP" altLang="en-US" dirty="0"/>
              <a:t>しい。それは，</a:t>
            </a:r>
            <a:r>
              <a:rPr lang="zh-CN" altLang="en-US" dirty="0"/>
              <a:t>伝統的貿易理論</a:t>
            </a:r>
            <a:r>
              <a:rPr lang="ja-JP" altLang="en-US" dirty="0"/>
              <a:t>や</a:t>
            </a:r>
            <a:r>
              <a:rPr lang="zh-CN" altLang="en-US" dirty="0"/>
              <a:t>新貿易理論</a:t>
            </a:r>
            <a:r>
              <a:rPr lang="ja-JP" altLang="en-US" dirty="0"/>
              <a:t>が</a:t>
            </a:r>
            <a:r>
              <a:rPr lang="zh-CN" altLang="en-US" dirty="0"/>
              <a:t>企業</a:t>
            </a:r>
            <a:r>
              <a:rPr lang="ja-JP" altLang="en-US" dirty="0"/>
              <a:t>の</a:t>
            </a:r>
            <a:r>
              <a:rPr lang="zh-CN" altLang="en-US" dirty="0"/>
              <a:t>異質性</a:t>
            </a:r>
            <a:r>
              <a:rPr lang="ja-JP" altLang="en-US" dirty="0"/>
              <a:t>を</a:t>
            </a:r>
            <a:r>
              <a:rPr lang="zh-CN" altLang="en-US" dirty="0"/>
              <a:t>考慮</a:t>
            </a:r>
            <a:r>
              <a:rPr lang="ja-JP" altLang="en-US" dirty="0"/>
              <a:t>していないからである。</a:t>
            </a:r>
            <a:endParaRPr lang="en-US" altLang="ja-JP" dirty="0"/>
          </a:p>
          <a:p>
            <a:r>
              <a:rPr lang="ja-JP" altLang="en-US" dirty="0"/>
              <a:t>そのため，</a:t>
            </a:r>
            <a:r>
              <a:rPr lang="zh-CN" altLang="en-US" dirty="0"/>
              <a:t>第</a:t>
            </a:r>
            <a:r>
              <a:rPr lang="en-US" altLang="zh-CN" dirty="0"/>
              <a:t>7</a:t>
            </a:r>
            <a:r>
              <a:rPr lang="zh-CN" altLang="en-US" dirty="0"/>
              <a:t>章</a:t>
            </a:r>
            <a:r>
              <a:rPr lang="ja-JP" altLang="en-US" dirty="0"/>
              <a:t>で</a:t>
            </a:r>
            <a:r>
              <a:rPr lang="zh-CN" altLang="en-US" dirty="0"/>
              <a:t>扱</a:t>
            </a:r>
            <a:r>
              <a:rPr lang="ja-JP" altLang="en-US" dirty="0"/>
              <a:t>ったメリッツ・モデルを</a:t>
            </a:r>
            <a:r>
              <a:rPr lang="zh-CN" altLang="en-US" dirty="0"/>
              <a:t>拡張</a:t>
            </a:r>
            <a:r>
              <a:rPr lang="ja-JP" altLang="en-US" dirty="0"/>
              <a:t>し，</a:t>
            </a:r>
            <a:r>
              <a:rPr lang="zh-CN" altLang="en-US" dirty="0"/>
              <a:t>企業</a:t>
            </a:r>
            <a:r>
              <a:rPr lang="ja-JP" altLang="en-US" dirty="0"/>
              <a:t>の</a:t>
            </a:r>
            <a:r>
              <a:rPr lang="zh-CN" altLang="en-US" dirty="0"/>
              <a:t>異質性</a:t>
            </a:r>
            <a:r>
              <a:rPr lang="ja-JP" altLang="en-US" dirty="0"/>
              <a:t>を</a:t>
            </a:r>
            <a:r>
              <a:rPr lang="zh-CN" altLang="en-US" dirty="0"/>
              <a:t>考慮</a:t>
            </a:r>
            <a:r>
              <a:rPr lang="ja-JP" altLang="en-US" dirty="0"/>
              <a:t>した</a:t>
            </a:r>
            <a:r>
              <a:rPr lang="zh-CN" altLang="en-US" dirty="0"/>
              <a:t>上</a:t>
            </a:r>
            <a:r>
              <a:rPr lang="ja-JP" altLang="en-US" dirty="0"/>
              <a:t>で，</a:t>
            </a:r>
            <a:r>
              <a:rPr lang="zh-CN" altLang="en-US" dirty="0"/>
              <a:t>企業間</a:t>
            </a:r>
            <a:r>
              <a:rPr lang="ja-JP" altLang="en-US" dirty="0"/>
              <a:t>の</a:t>
            </a:r>
            <a:r>
              <a:rPr lang="zh-CN" altLang="en-US" dirty="0"/>
              <a:t>賃金格差</a:t>
            </a:r>
            <a:r>
              <a:rPr lang="ja-JP" altLang="en-US" dirty="0"/>
              <a:t>を</a:t>
            </a:r>
            <a:r>
              <a:rPr lang="zh-CN" altLang="en-US" dirty="0"/>
              <a:t>説明</a:t>
            </a:r>
            <a:r>
              <a:rPr lang="ja-JP" altLang="en-US" dirty="0"/>
              <a:t>するモデルが</a:t>
            </a:r>
            <a:r>
              <a:rPr lang="zh-CN" altLang="en-US" dirty="0"/>
              <a:t>開発</a:t>
            </a:r>
            <a:r>
              <a:rPr lang="ja-JP" altLang="en-US" dirty="0"/>
              <a:t>されてきた。</a:t>
            </a:r>
            <a:endParaRPr lang="en-JP" dirty="0"/>
          </a:p>
          <a:p>
            <a:endParaRPr lang="en-JP" dirty="0"/>
          </a:p>
        </p:txBody>
      </p:sp>
      <p:sp>
        <p:nvSpPr>
          <p:cNvPr id="4" name="Slide Number Placeholder 3">
            <a:extLst>
              <a:ext uri="{FF2B5EF4-FFF2-40B4-BE49-F238E27FC236}">
                <a16:creationId xmlns:a16="http://schemas.microsoft.com/office/drawing/2014/main" id="{A0D75B87-3D17-1285-3861-E7EB6306D7F1}"/>
              </a:ext>
            </a:extLst>
          </p:cNvPr>
          <p:cNvSpPr>
            <a:spLocks noGrp="1"/>
          </p:cNvSpPr>
          <p:nvPr>
            <p:ph type="sldNum" sz="quarter" idx="12"/>
          </p:nvPr>
        </p:nvSpPr>
        <p:spPr/>
        <p:txBody>
          <a:bodyPr/>
          <a:lstStyle/>
          <a:p>
            <a:fld id="{A0B73B5B-4D98-3640-AE9D-0B488B8E4F8B}" type="slidenum">
              <a:rPr lang="en-JP" smtClean="0"/>
              <a:t>24</a:t>
            </a:fld>
            <a:endParaRPr lang="en-JP"/>
          </a:p>
        </p:txBody>
      </p:sp>
    </p:spTree>
    <p:extLst>
      <p:ext uri="{BB962C8B-B14F-4D97-AF65-F5344CB8AC3E}">
        <p14:creationId xmlns:p14="http://schemas.microsoft.com/office/powerpoint/2010/main" val="3080034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DE767-5F36-8ABD-088F-2FD6CB93FC45}"/>
              </a:ext>
            </a:extLst>
          </p:cNvPr>
          <p:cNvSpPr>
            <a:spLocks noGrp="1"/>
          </p:cNvSpPr>
          <p:nvPr>
            <p:ph type="title"/>
          </p:nvPr>
        </p:nvSpPr>
        <p:spPr/>
        <p:txBody>
          <a:bodyPr/>
          <a:lstStyle/>
          <a:p>
            <a:r>
              <a:rPr lang="en-US" dirty="0" err="1"/>
              <a:t>Helpman</a:t>
            </a:r>
            <a:r>
              <a:rPr lang="en-US" dirty="0"/>
              <a:t>, </a:t>
            </a:r>
            <a:r>
              <a:rPr lang="en-US" dirty="0" err="1"/>
              <a:t>Itskhoki</a:t>
            </a:r>
            <a:r>
              <a:rPr lang="en-US" dirty="0"/>
              <a:t>, and Redding (2010)</a:t>
            </a:r>
            <a:endParaRPr lang="en-JP" dirty="0"/>
          </a:p>
        </p:txBody>
      </p:sp>
      <p:sp>
        <p:nvSpPr>
          <p:cNvPr id="3" name="Content Placeholder 2">
            <a:extLst>
              <a:ext uri="{FF2B5EF4-FFF2-40B4-BE49-F238E27FC236}">
                <a16:creationId xmlns:a16="http://schemas.microsoft.com/office/drawing/2014/main" id="{D4C65050-E1E6-4962-B0EB-05940BA7624E}"/>
              </a:ext>
            </a:extLst>
          </p:cNvPr>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dirty="0"/>
              <a:t>（</a:t>
            </a:r>
            <a:r>
              <a:rPr kumimoji="1" lang="en-US" altLang="ja-JP" dirty="0"/>
              <a:t>1</a:t>
            </a:r>
            <a:r>
              <a:rPr kumimoji="1" lang="ja-JP" altLang="en-US" dirty="0"/>
              <a:t>）</a:t>
            </a:r>
            <a:r>
              <a:rPr kumimoji="1" lang="en-US" altLang="ja-JP" dirty="0"/>
              <a:t>Melitz</a:t>
            </a:r>
            <a:r>
              <a:rPr kumimoji="1" lang="ja-JP" altLang="en-US" dirty="0"/>
              <a:t>（</a:t>
            </a:r>
            <a:r>
              <a:rPr kumimoji="1" lang="en-US" altLang="ja-JP" dirty="0"/>
              <a:t>2003</a:t>
            </a:r>
            <a:r>
              <a:rPr kumimoji="1" lang="ja-JP" altLang="en-US" dirty="0"/>
              <a:t>）モデルと同じ点</a:t>
            </a:r>
            <a:endParaRPr kumimoji="1" lang="en-US" altLang="ja-JP" dirty="0"/>
          </a:p>
          <a:p>
            <a:pPr marL="0" marR="0" lvl="0" indent="0" defTabSz="914400" eaLnBrk="1" fontAlgn="auto" latinLnBrk="0" hangingPunct="1">
              <a:lnSpc>
                <a:spcPct val="100000"/>
              </a:lnSpc>
              <a:spcBef>
                <a:spcPts val="0"/>
              </a:spcBef>
              <a:spcAft>
                <a:spcPts val="0"/>
              </a:spcAft>
              <a:buClrTx/>
              <a:buSzTx/>
              <a:buFontTx/>
              <a:buNone/>
              <a:tabLst/>
              <a:defRPr/>
            </a:pPr>
            <a:r>
              <a:rPr lang="ja-JP" altLang="en-US" dirty="0"/>
              <a:t>　　①</a:t>
            </a:r>
            <a:r>
              <a:rPr lang="ja-JP" altLang="en-US" dirty="0">
                <a:solidFill>
                  <a:srgbClr val="0432FF"/>
                </a:solidFill>
              </a:rPr>
              <a:t>企業の生産性</a:t>
            </a:r>
            <a:r>
              <a:rPr lang="ja-JP" altLang="en-US" dirty="0"/>
              <a:t>は様々</a:t>
            </a:r>
            <a:endParaRPr lang="en-US" altLang="ja-JP" dirty="0"/>
          </a:p>
          <a:p>
            <a:pPr marL="0" marR="0" lvl="0" indent="0" defTabSz="914400" eaLnBrk="1" fontAlgn="auto" latinLnBrk="0" hangingPunct="1">
              <a:lnSpc>
                <a:spcPct val="100000"/>
              </a:lnSpc>
              <a:spcBef>
                <a:spcPts val="0"/>
              </a:spcBef>
              <a:spcAft>
                <a:spcPts val="0"/>
              </a:spcAft>
              <a:buClrTx/>
              <a:buSzTx/>
              <a:buFontTx/>
              <a:buNone/>
              <a:tabLst/>
              <a:defRPr/>
            </a:pPr>
            <a:r>
              <a:rPr lang="ja-JP" altLang="en-US" dirty="0"/>
              <a:t>　　②生産性の高い企業のみが</a:t>
            </a:r>
            <a:r>
              <a:rPr lang="ja-JP" altLang="en-US" dirty="0">
                <a:solidFill>
                  <a:srgbClr val="0432FF"/>
                </a:solidFill>
              </a:rPr>
              <a:t>輸出</a:t>
            </a:r>
            <a:endParaRPr lang="en-US" altLang="ja-JP" dirty="0">
              <a:solidFill>
                <a:srgbClr val="0432FF"/>
              </a:solidFill>
            </a:endParaRPr>
          </a:p>
          <a:p>
            <a:pPr marL="0" lvl="0" indent="0">
              <a:lnSpc>
                <a:spcPct val="100000"/>
              </a:lnSpc>
              <a:spcBef>
                <a:spcPts val="0"/>
              </a:spcBef>
              <a:buNone/>
            </a:pPr>
            <a:r>
              <a:rPr lang="ja-JP" altLang="en-US" dirty="0"/>
              <a:t>　　③生産性の高い企業ほど</a:t>
            </a:r>
            <a:r>
              <a:rPr lang="ja-JP" altLang="en-US" dirty="0">
                <a:solidFill>
                  <a:srgbClr val="0432FF"/>
                </a:solidFill>
              </a:rPr>
              <a:t>売上・従業員</a:t>
            </a:r>
            <a:r>
              <a:rPr lang="ja-JP" altLang="en-US" dirty="0"/>
              <a:t>多い</a:t>
            </a:r>
            <a:endParaRPr lang="en-US" altLang="ja-JP" dirty="0"/>
          </a:p>
          <a:p>
            <a:pPr marL="0" lvl="0" indent="0">
              <a:lnSpc>
                <a:spcPct val="100000"/>
              </a:lnSpc>
              <a:spcBef>
                <a:spcPts val="0"/>
              </a:spcBef>
              <a:buNone/>
            </a:pPr>
            <a:endParaRPr lang="en-US" altLang="ja-JP" dirty="0"/>
          </a:p>
          <a:p>
            <a:pPr marL="0" lvl="0" indent="0">
              <a:lnSpc>
                <a:spcPct val="100000"/>
              </a:lnSpc>
              <a:spcBef>
                <a:spcPts val="0"/>
              </a:spcBef>
              <a:buNone/>
            </a:pPr>
            <a:r>
              <a:rPr lang="ja-JP" altLang="en-US" dirty="0"/>
              <a:t>（</a:t>
            </a:r>
            <a:r>
              <a:rPr lang="en-US" altLang="ja-JP" dirty="0"/>
              <a:t>2</a:t>
            </a:r>
            <a:r>
              <a:rPr lang="ja-JP" altLang="en-US" dirty="0"/>
              <a:t>）違う点</a:t>
            </a:r>
            <a:endParaRPr lang="en-US" altLang="ja-JP" dirty="0"/>
          </a:p>
          <a:p>
            <a:pPr marL="0" indent="0">
              <a:lnSpc>
                <a:spcPct val="100000"/>
              </a:lnSpc>
              <a:spcBef>
                <a:spcPts val="0"/>
              </a:spcBef>
              <a:buNone/>
            </a:pPr>
            <a:r>
              <a:rPr lang="ja-JP" altLang="en-US" dirty="0"/>
              <a:t>　　①</a:t>
            </a:r>
            <a:r>
              <a:rPr lang="ja-JP" altLang="en-US" dirty="0">
                <a:solidFill>
                  <a:srgbClr val="0432FF"/>
                </a:solidFill>
              </a:rPr>
              <a:t>労働者の能力</a:t>
            </a:r>
            <a:r>
              <a:rPr lang="ja-JP" altLang="en-US" dirty="0"/>
              <a:t>が様々</a:t>
            </a:r>
            <a:endParaRPr lang="en-US" altLang="ja-JP" dirty="0"/>
          </a:p>
          <a:p>
            <a:endParaRPr lang="en-JP" dirty="0"/>
          </a:p>
        </p:txBody>
      </p:sp>
      <p:sp>
        <p:nvSpPr>
          <p:cNvPr id="4" name="Slide Number Placeholder 3">
            <a:extLst>
              <a:ext uri="{FF2B5EF4-FFF2-40B4-BE49-F238E27FC236}">
                <a16:creationId xmlns:a16="http://schemas.microsoft.com/office/drawing/2014/main" id="{F5174C47-C1E1-74CD-D19F-28429615BB1F}"/>
              </a:ext>
            </a:extLst>
          </p:cNvPr>
          <p:cNvSpPr>
            <a:spLocks noGrp="1"/>
          </p:cNvSpPr>
          <p:nvPr>
            <p:ph type="sldNum" sz="quarter" idx="12"/>
          </p:nvPr>
        </p:nvSpPr>
        <p:spPr/>
        <p:txBody>
          <a:bodyPr/>
          <a:lstStyle/>
          <a:p>
            <a:fld id="{A0B73B5B-4D98-3640-AE9D-0B488B8E4F8B}" type="slidenum">
              <a:rPr lang="en-JP" smtClean="0"/>
              <a:t>25</a:t>
            </a:fld>
            <a:endParaRPr lang="en-JP"/>
          </a:p>
        </p:txBody>
      </p:sp>
    </p:spTree>
    <p:extLst>
      <p:ext uri="{BB962C8B-B14F-4D97-AF65-F5344CB8AC3E}">
        <p14:creationId xmlns:p14="http://schemas.microsoft.com/office/powerpoint/2010/main" val="28471474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FCD25-FC42-8041-0B87-C4BE7DC38ADA}"/>
              </a:ext>
            </a:extLst>
          </p:cNvPr>
          <p:cNvSpPr>
            <a:spLocks noGrp="1"/>
          </p:cNvSpPr>
          <p:nvPr>
            <p:ph type="title"/>
          </p:nvPr>
        </p:nvSpPr>
        <p:spPr/>
        <p:txBody>
          <a:bodyPr/>
          <a:lstStyle/>
          <a:p>
            <a:r>
              <a:rPr lang="en-JP" dirty="0"/>
              <a:t>労働市場の不完全性（摩擦）</a:t>
            </a:r>
          </a:p>
        </p:txBody>
      </p:sp>
      <p:sp>
        <p:nvSpPr>
          <p:cNvPr id="3" name="Content Placeholder 2">
            <a:extLst>
              <a:ext uri="{FF2B5EF4-FFF2-40B4-BE49-F238E27FC236}">
                <a16:creationId xmlns:a16="http://schemas.microsoft.com/office/drawing/2014/main" id="{ECABAD33-4A4F-6A73-86EF-8A631D5D2653}"/>
              </a:ext>
            </a:extLst>
          </p:cNvPr>
          <p:cNvSpPr>
            <a:spLocks noGrp="1"/>
          </p:cNvSpPr>
          <p:nvPr>
            <p:ph idx="1"/>
          </p:nvPr>
        </p:nvSpPr>
        <p:spPr/>
        <p:txBody>
          <a:bodyPr>
            <a:normAutofit lnSpcReduction="10000"/>
          </a:bodyPr>
          <a:lstStyle/>
          <a:p>
            <a:pPr marL="0" lvl="0" indent="0">
              <a:lnSpc>
                <a:spcPct val="100000"/>
              </a:lnSpc>
              <a:spcBef>
                <a:spcPts val="0"/>
              </a:spcBef>
              <a:buNone/>
            </a:pPr>
            <a:r>
              <a:rPr lang="ja-JP" altLang="en-US" dirty="0"/>
              <a:t>②労働市場に</a:t>
            </a:r>
            <a:r>
              <a:rPr lang="ja-JP" altLang="en-US" dirty="0">
                <a:solidFill>
                  <a:srgbClr val="0432FF"/>
                </a:solidFill>
              </a:rPr>
              <a:t>摩擦あり</a:t>
            </a:r>
            <a:endParaRPr lang="en-US" altLang="ja-JP" dirty="0">
              <a:solidFill>
                <a:srgbClr val="0432FF"/>
              </a:solidFill>
            </a:endParaRPr>
          </a:p>
          <a:p>
            <a:pPr marL="0" indent="0">
              <a:lnSpc>
                <a:spcPct val="100000"/>
              </a:lnSpc>
              <a:spcBef>
                <a:spcPts val="0"/>
              </a:spcBef>
              <a:buNone/>
            </a:pPr>
            <a:r>
              <a:rPr kumimoji="1" lang="ja-JP" altLang="en-US" dirty="0"/>
              <a:t>　　</a:t>
            </a:r>
            <a:r>
              <a:rPr lang="ja-JP" altLang="en-US" dirty="0">
                <a:solidFill>
                  <a:srgbClr val="0432FF"/>
                </a:solidFill>
              </a:rPr>
              <a:t>従業員</a:t>
            </a:r>
            <a:r>
              <a:rPr kumimoji="1" lang="ja-JP" altLang="en-US" dirty="0"/>
              <a:t>の募集を行い，能力を調べるには費用</a:t>
            </a:r>
            <a:r>
              <a:rPr lang="ja-JP" altLang="en-US" dirty="0"/>
              <a:t>かかる</a:t>
            </a:r>
          </a:p>
          <a:p>
            <a:pPr marL="0" lvl="0" indent="0">
              <a:lnSpc>
                <a:spcPct val="100000"/>
              </a:lnSpc>
              <a:spcBef>
                <a:spcPts val="0"/>
              </a:spcBef>
              <a:buNone/>
            </a:pPr>
            <a:endParaRPr kumimoji="1" lang="en-US" altLang="ja-JP" dirty="0"/>
          </a:p>
          <a:p>
            <a:pPr marL="0" lvl="0" indent="0">
              <a:lnSpc>
                <a:spcPct val="100000"/>
              </a:lnSpc>
              <a:spcBef>
                <a:spcPts val="0"/>
              </a:spcBef>
              <a:buNone/>
            </a:pPr>
            <a:r>
              <a:rPr lang="ja-JP" altLang="en-US" dirty="0"/>
              <a:t>　　　　</a:t>
            </a:r>
            <a:r>
              <a:rPr lang="en-US" altLang="ja-JP" dirty="0"/>
              <a:t>a. </a:t>
            </a:r>
            <a:r>
              <a:rPr lang="ja-JP" altLang="en-US" dirty="0">
                <a:solidFill>
                  <a:srgbClr val="0432FF"/>
                </a:solidFill>
              </a:rPr>
              <a:t>探索費用</a:t>
            </a:r>
            <a:r>
              <a:rPr lang="ja-JP" altLang="en-US" dirty="0"/>
              <a:t>（サーチ・コスト）</a:t>
            </a:r>
            <a:endParaRPr lang="en-US" altLang="ja-JP" dirty="0"/>
          </a:p>
          <a:p>
            <a:pPr marL="0" lvl="0" indent="0">
              <a:lnSpc>
                <a:spcPct val="100000"/>
              </a:lnSpc>
              <a:spcBef>
                <a:spcPts val="0"/>
              </a:spcBef>
              <a:buNone/>
            </a:pPr>
            <a:r>
              <a:rPr lang="en-US" altLang="ja-JP" dirty="0"/>
              <a:t>                        </a:t>
            </a:r>
            <a:r>
              <a:rPr lang="ja-JP" altLang="en-US" dirty="0"/>
              <a:t>　例）求人サイト，説明会，インターン</a:t>
            </a:r>
            <a:endParaRPr lang="en-US" altLang="ja-JP" dirty="0"/>
          </a:p>
          <a:p>
            <a:pPr marL="0" lvl="0" indent="0">
              <a:lnSpc>
                <a:spcPct val="100000"/>
              </a:lnSpc>
              <a:spcBef>
                <a:spcPts val="0"/>
              </a:spcBef>
              <a:buNone/>
            </a:pPr>
            <a:endParaRPr lang="en-US" altLang="ja-JP" dirty="0"/>
          </a:p>
          <a:p>
            <a:pPr marL="0" lvl="0" indent="0">
              <a:lnSpc>
                <a:spcPct val="100000"/>
              </a:lnSpc>
              <a:spcBef>
                <a:spcPts val="0"/>
              </a:spcBef>
              <a:buNone/>
            </a:pPr>
            <a:r>
              <a:rPr kumimoji="1" lang="ja-JP" altLang="en-US" dirty="0"/>
              <a:t>　　　　</a:t>
            </a:r>
            <a:r>
              <a:rPr kumimoji="1" lang="en-US" altLang="ja-JP" dirty="0"/>
              <a:t>b. </a:t>
            </a:r>
            <a:r>
              <a:rPr kumimoji="1" lang="ja-JP" altLang="en-US" dirty="0">
                <a:solidFill>
                  <a:srgbClr val="0432FF"/>
                </a:solidFill>
              </a:rPr>
              <a:t>審査費用</a:t>
            </a:r>
            <a:r>
              <a:rPr kumimoji="1" lang="ja-JP" altLang="en-US" dirty="0"/>
              <a:t>（スクリーニング・コスト）</a:t>
            </a:r>
            <a:endParaRPr kumimoji="1" lang="en-US" altLang="ja-JP" dirty="0"/>
          </a:p>
          <a:p>
            <a:pPr marL="0" lvl="0" indent="0">
              <a:lnSpc>
                <a:spcPct val="100000"/>
              </a:lnSpc>
              <a:spcBef>
                <a:spcPts val="0"/>
              </a:spcBef>
              <a:buNone/>
            </a:pPr>
            <a:r>
              <a:rPr lang="ja-JP" altLang="en-US" dirty="0"/>
              <a:t>　　　　　　例）</a:t>
            </a:r>
            <a:r>
              <a:rPr lang="en-US" altLang="ja-JP" dirty="0"/>
              <a:t>ES</a:t>
            </a:r>
            <a:r>
              <a:rPr lang="ja-JP" altLang="en-US" dirty="0"/>
              <a:t>，</a:t>
            </a:r>
            <a:r>
              <a:rPr lang="en-US" altLang="ja-JP" dirty="0"/>
              <a:t>SPI</a:t>
            </a:r>
            <a:r>
              <a:rPr lang="ja-JP" altLang="en-US" dirty="0"/>
              <a:t>，面接</a:t>
            </a:r>
            <a:endParaRPr lang="en-US" altLang="ja-JP" dirty="0"/>
          </a:p>
          <a:p>
            <a:pPr marL="0" lvl="0" indent="0">
              <a:lnSpc>
                <a:spcPct val="100000"/>
              </a:lnSpc>
              <a:spcBef>
                <a:spcPts val="0"/>
              </a:spcBef>
              <a:buNone/>
            </a:pPr>
            <a:endParaRPr kumimoji="1" lang="en-US" altLang="ja-JP" dirty="0"/>
          </a:p>
          <a:p>
            <a:pPr marL="0" indent="0">
              <a:buNone/>
            </a:pPr>
            <a:r>
              <a:rPr lang="ja-JP" altLang="en-US" sz="2800" dirty="0"/>
              <a:t>③</a:t>
            </a:r>
            <a:r>
              <a:rPr kumimoji="1" lang="ja-JP" altLang="en-US" sz="2800" dirty="0"/>
              <a:t>生産性の高い企業ほど，</a:t>
            </a:r>
            <a:r>
              <a:rPr lang="ja-JP" altLang="en-US" sz="2800" dirty="0">
                <a:solidFill>
                  <a:srgbClr val="0432FF"/>
                </a:solidFill>
              </a:rPr>
              <a:t>探索＆審査費用</a:t>
            </a:r>
            <a:r>
              <a:rPr lang="ja-JP" altLang="en-US" sz="2800" dirty="0"/>
              <a:t>払える</a:t>
            </a:r>
            <a:endParaRPr kumimoji="1" lang="ja-JP" altLang="en-US" sz="2800" dirty="0"/>
          </a:p>
          <a:p>
            <a:endParaRPr lang="en-JP" dirty="0"/>
          </a:p>
        </p:txBody>
      </p:sp>
      <p:sp>
        <p:nvSpPr>
          <p:cNvPr id="4" name="Slide Number Placeholder 3">
            <a:extLst>
              <a:ext uri="{FF2B5EF4-FFF2-40B4-BE49-F238E27FC236}">
                <a16:creationId xmlns:a16="http://schemas.microsoft.com/office/drawing/2014/main" id="{B8DC546E-2A47-BEF8-E7BB-BA7F5C221943}"/>
              </a:ext>
            </a:extLst>
          </p:cNvPr>
          <p:cNvSpPr>
            <a:spLocks noGrp="1"/>
          </p:cNvSpPr>
          <p:nvPr>
            <p:ph type="sldNum" sz="quarter" idx="12"/>
          </p:nvPr>
        </p:nvSpPr>
        <p:spPr/>
        <p:txBody>
          <a:bodyPr/>
          <a:lstStyle/>
          <a:p>
            <a:fld id="{A0B73B5B-4D98-3640-AE9D-0B488B8E4F8B}" type="slidenum">
              <a:rPr lang="en-JP" smtClean="0"/>
              <a:t>26</a:t>
            </a:fld>
            <a:endParaRPr lang="en-JP"/>
          </a:p>
        </p:txBody>
      </p:sp>
    </p:spTree>
    <p:extLst>
      <p:ext uri="{BB962C8B-B14F-4D97-AF65-F5344CB8AC3E}">
        <p14:creationId xmlns:p14="http://schemas.microsoft.com/office/powerpoint/2010/main" val="42496993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098E7203-36EE-C901-596D-70C60FC90127}"/>
              </a:ext>
            </a:extLst>
          </p:cNvPr>
          <p:cNvSpPr>
            <a:spLocks noGrp="1"/>
          </p:cNvSpPr>
          <p:nvPr>
            <p:ph type="title"/>
          </p:nvPr>
        </p:nvSpPr>
        <p:spPr/>
        <p:txBody>
          <a:bodyPr/>
          <a:lstStyle/>
          <a:p>
            <a:r>
              <a:rPr lang="en-US" altLang="ja-JP" dirty="0" err="1"/>
              <a:t>Helpman</a:t>
            </a:r>
            <a:r>
              <a:rPr lang="en-US" altLang="ja-JP" dirty="0"/>
              <a:t> et al. (2010) </a:t>
            </a:r>
            <a:r>
              <a:rPr lang="ja-JP" altLang="en-US" dirty="0"/>
              <a:t>モデルの数値例</a:t>
            </a:r>
          </a:p>
        </p:txBody>
      </p:sp>
      <mc:AlternateContent xmlns:mc="http://schemas.openxmlformats.org/markup-compatibility/2006" xmlns:a14="http://schemas.microsoft.com/office/drawing/2010/main">
        <mc:Choice Requires="a14">
          <p:sp>
            <p:nvSpPr>
              <p:cNvPr id="6" name="コンテンツ プレースホルダー 5">
                <a:extLst>
                  <a:ext uri="{FF2B5EF4-FFF2-40B4-BE49-F238E27FC236}">
                    <a16:creationId xmlns:a16="http://schemas.microsoft.com/office/drawing/2014/main" id="{1DF47993-CDCD-3237-CFC0-AE2724C5A513}"/>
                  </a:ext>
                </a:extLst>
              </p:cNvPr>
              <p:cNvSpPr>
                <a:spLocks noGrp="1"/>
              </p:cNvSpPr>
              <p:nvPr>
                <p:ph idx="1"/>
              </p:nvPr>
            </p:nvSpPr>
            <p:spPr/>
            <p:txBody>
              <a:bodyPr>
                <a:normAutofit lnSpcReduction="10000"/>
              </a:bodyPr>
              <a:lstStyle/>
              <a:p>
                <a:pPr marL="0" indent="0">
                  <a:buNone/>
                </a:pPr>
                <a:r>
                  <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en-US" sz="1800" dirty="0">
                    <a:latin typeface="ＭＳ Ｐゴシック" panose="020B0600070205080204" pitchFamily="50" charset="-128"/>
                    <a:ea typeface="ＭＳ Ｐゴシック" panose="020B0600070205080204" pitchFamily="50" charset="-128"/>
                    <a:cs typeface="ＭＳ 明朝" panose="02020609040205080304" pitchFamily="17" charset="-128"/>
                  </a:rPr>
                  <a:t>設定</a:t>
                </a:r>
                <a:r>
                  <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en-US"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　</a:t>
                </a:r>
                <a:endPar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企業は売上の</a:t>
                </a:r>
                <a:r>
                  <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50%</a:t>
                </a:r>
                <a:r>
                  <a:rPr lang="ja-JP"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を労働者に分配</a:t>
                </a:r>
                <a:endPar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メリッツ・モデルと同じ仕組みで</a:t>
                </a:r>
                <a:r>
                  <a:rPr lang="ja-JP" altLang="en-US"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輸出閾値（</a:t>
                </a:r>
                <a:r>
                  <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1000</a:t>
                </a:r>
                <a:r>
                  <a:rPr lang="ja-JP"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）をこえる生産性（</a:t>
                </a:r>
                <a14:m>
                  <m:oMath xmlns:m="http://schemas.openxmlformats.org/officeDocument/2006/math">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𝜑</m:t>
                    </m:r>
                  </m:oMath>
                </a14:m>
                <a:r>
                  <a:rPr lang="ja-JP"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）の企業は輸出を行う輸出企業になるが</a:t>
                </a:r>
                <a:r>
                  <a:rPr lang="ja-JP" altLang="en-US"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輸出閾値をこえない生産性の企業は非輸出企業となるとする。</a:t>
                </a:r>
                <a:endPar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0" indent="0">
                  <a:buNone/>
                </a:pPr>
                <a:endPar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0" indent="0">
                  <a:buNone/>
                </a:pPr>
                <a:r>
                  <a:rPr lang="ja-JP"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非輸出企業の賃金</a:t>
                </a:r>
                <a:r>
                  <a:rPr lang="ja-JP" altLang="en-US"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endParaRPr lang="ja-JP" altLang="ja-JP" sz="1800" dirty="0">
                  <a:effectLst/>
                  <a:latin typeface="ＭＳ Ｐゴシック" panose="020B0600070205080204" pitchFamily="50" charset="-128"/>
                  <a:ea typeface="ＭＳ Ｐゴシック" panose="020B0600070205080204" pitchFamily="50" charset="-128"/>
                </a:endParaRPr>
              </a:p>
              <a:p>
                <a:pPr marL="0" indent="0">
                  <a:buNone/>
                </a:pPr>
                <a:r>
                  <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 </a:t>
                </a:r>
                <a:endParaRPr lang="ja-JP" altLang="ja-JP" sz="1800" dirty="0">
                  <a:effectLst/>
                  <a:latin typeface="ＭＳ Ｐゴシック" panose="020B0600070205080204" pitchFamily="50" charset="-128"/>
                  <a:ea typeface="ＭＳ Ｐゴシック" panose="020B0600070205080204" pitchFamily="50" charset="-128"/>
                </a:endParaRPr>
              </a:p>
              <a:p>
                <a:pPr marL="0" indent="0">
                  <a:buNone/>
                </a:pPr>
                <a14:m>
                  <m:oMathPara xmlns:m="http://schemas.openxmlformats.org/officeDocument/2006/math">
                    <m:oMathParaPr>
                      <m:jc m:val="centerGroup"/>
                    </m:oMathParaPr>
                    <m:oMath xmlns:m="http://schemas.openxmlformats.org/officeDocument/2006/math">
                      <m:sSup>
                        <m:sSupPr>
                          <m:ctrlPr>
                            <a:rPr lang="ja-JP" altLang="ja-JP" sz="1800" i="1">
                              <a:effectLst/>
                              <a:latin typeface="Cambria Math" panose="02040503050406030204" pitchFamily="18" charset="0"/>
                              <a:ea typeface="Cambria Math" panose="02040503050406030204" pitchFamily="18" charset="0"/>
                              <a:cs typeface="ＭＳ 明朝" panose="02020609040205080304" pitchFamily="17" charset="-128"/>
                            </a:rPr>
                          </m:ctrlPr>
                        </m:sSupPr>
                        <m:e>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𝑤</m:t>
                          </m:r>
                        </m:e>
                        <m:sup>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𝐷</m:t>
                          </m:r>
                        </m:sup>
                      </m:sSup>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m:t>
                      </m:r>
                      <m:f>
                        <m:fPr>
                          <m:ctrlPr>
                            <a:rPr lang="ja-JP" altLang="ja-JP" sz="1800" i="1">
                              <a:effectLst/>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400</m:t>
                          </m:r>
                        </m:num>
                        <m:den>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m:t>
                      </m:r>
                      <m:f>
                        <m:fPr>
                          <m:ctrlPr>
                            <a:rPr lang="ja-JP" altLang="ja-JP" sz="1800" i="1">
                              <a:effectLst/>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1</m:t>
                          </m:r>
                        </m:num>
                        <m:den>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𝜑</m:t>
                      </m:r>
                    </m:oMath>
                  </m:oMathPara>
                </a14:m>
                <a:endParaRPr lang="ja-JP" altLang="ja-JP" sz="1800" dirty="0">
                  <a:effectLst/>
                  <a:latin typeface="ＭＳ Ｐゴシック" panose="020B0600070205080204" pitchFamily="50" charset="-128"/>
                  <a:ea typeface="ＭＳ Ｐゴシック" panose="020B0600070205080204" pitchFamily="50" charset="-128"/>
                </a:endParaRPr>
              </a:p>
              <a:p>
                <a:pPr marL="0" indent="0">
                  <a:buNone/>
                </a:pPr>
                <a:r>
                  <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 </a:t>
                </a:r>
                <a:endParaRPr lang="ja-JP" altLang="ja-JP" sz="1800" dirty="0">
                  <a:effectLst/>
                  <a:latin typeface="ＭＳ Ｐゴシック" panose="020B0600070205080204" pitchFamily="50" charset="-128"/>
                  <a:ea typeface="ＭＳ Ｐゴシック" panose="020B0600070205080204" pitchFamily="50" charset="-128"/>
                </a:endParaRPr>
              </a:p>
              <a:p>
                <a:pPr marL="0" indent="0">
                  <a:buNone/>
                </a:pPr>
                <a:r>
                  <a:rPr lang="ja-JP"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輸出企業の賃金</a:t>
                </a:r>
                <a:r>
                  <a:rPr lang="ja-JP" altLang="en-US"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endParaRPr lang="ja-JP" altLang="ja-JP" sz="1800" dirty="0">
                  <a:effectLst/>
                  <a:latin typeface="ＭＳ Ｐゴシック" panose="020B0600070205080204" pitchFamily="50" charset="-128"/>
                  <a:ea typeface="ＭＳ Ｐゴシック" panose="020B0600070205080204" pitchFamily="50" charset="-128"/>
                </a:endParaRPr>
              </a:p>
              <a:p>
                <a:pPr marL="0" indent="0">
                  <a:buNone/>
                </a:pPr>
                <a:r>
                  <a:rPr lang="en-US" altLang="ja-JP" sz="1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 </a:t>
                </a:r>
                <a:endParaRPr lang="ja-JP" altLang="ja-JP" sz="1800" dirty="0">
                  <a:effectLst/>
                  <a:latin typeface="ＭＳ Ｐゴシック" panose="020B0600070205080204" pitchFamily="50" charset="-128"/>
                  <a:ea typeface="ＭＳ Ｐゴシック" panose="020B0600070205080204" pitchFamily="50" charset="-128"/>
                </a:endParaRPr>
              </a:p>
              <a:p>
                <a:pPr marL="0" indent="0">
                  <a:buNone/>
                </a:pPr>
                <a14:m>
                  <m:oMathPara xmlns:m="http://schemas.openxmlformats.org/officeDocument/2006/math">
                    <m:oMathParaPr>
                      <m:jc m:val="centerGroup"/>
                    </m:oMathParaPr>
                    <m:oMath xmlns:m="http://schemas.openxmlformats.org/officeDocument/2006/math">
                      <m:sSup>
                        <m:sSupPr>
                          <m:ctrlPr>
                            <a:rPr lang="ja-JP" altLang="ja-JP" sz="1800" i="1">
                              <a:effectLst/>
                              <a:latin typeface="Cambria Math" panose="02040503050406030204" pitchFamily="18" charset="0"/>
                              <a:ea typeface="Cambria Math" panose="02040503050406030204" pitchFamily="18" charset="0"/>
                              <a:cs typeface="ＭＳ 明朝" panose="02020609040205080304" pitchFamily="17" charset="-128"/>
                            </a:rPr>
                          </m:ctrlPr>
                        </m:sSupPr>
                        <m:e>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𝑤</m:t>
                          </m:r>
                        </m:e>
                        <m:sup>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𝑋</m:t>
                          </m:r>
                        </m:sup>
                      </m:sSup>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m:t>
                      </m:r>
                      <m:f>
                        <m:fPr>
                          <m:ctrlPr>
                            <a:rPr lang="ja-JP" altLang="ja-JP" sz="1800" i="1">
                              <a:effectLst/>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550</m:t>
                          </m:r>
                        </m:num>
                        <m:den>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m:t>
                      </m:r>
                      <m:f>
                        <m:fPr>
                          <m:ctrlPr>
                            <a:rPr lang="ja-JP" altLang="ja-JP" sz="1800" i="1">
                              <a:effectLst/>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1</m:t>
                          </m:r>
                        </m:num>
                        <m:den>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𝜑</m:t>
                      </m:r>
                    </m:oMath>
                  </m:oMathPara>
                </a14:m>
                <a:endParaRPr lang="ja-JP" altLang="ja-JP" sz="1800" dirty="0">
                  <a:effectLst/>
                  <a:latin typeface="ＭＳ Ｐゴシック" panose="020B0600070205080204" pitchFamily="50" charset="-128"/>
                  <a:ea typeface="ＭＳ Ｐゴシック" panose="020B0600070205080204" pitchFamily="50" charset="-128"/>
                </a:endParaRPr>
              </a:p>
              <a:p>
                <a:pPr marL="0" indent="0">
                  <a:buNone/>
                </a:pPr>
                <a:endParaRPr lang="ja-JP" altLang="ja-JP" sz="1800" dirty="0">
                  <a:effectLst/>
                  <a:latin typeface="ＭＳ Ｐゴシック" panose="020B0600070205080204" pitchFamily="50" charset="-128"/>
                  <a:ea typeface="ＭＳ Ｐゴシック" panose="020B0600070205080204" pitchFamily="50" charset="-128"/>
                </a:endParaRPr>
              </a:p>
            </p:txBody>
          </p:sp>
        </mc:Choice>
        <mc:Fallback xmlns="">
          <p:sp>
            <p:nvSpPr>
              <p:cNvPr id="6" name="コンテンツ プレースホルダー 5">
                <a:extLst>
                  <a:ext uri="{FF2B5EF4-FFF2-40B4-BE49-F238E27FC236}">
                    <a16:creationId xmlns:a16="http://schemas.microsoft.com/office/drawing/2014/main" id="{1DF47993-CDCD-3237-CFC0-AE2724C5A513}"/>
                  </a:ext>
                </a:extLst>
              </p:cNvPr>
              <p:cNvSpPr>
                <a:spLocks noGrp="1" noRot="1" noChangeAspect="1" noMove="1" noResize="1" noEditPoints="1" noAdjustHandles="1" noChangeArrowheads="1" noChangeShapeType="1" noTextEdit="1"/>
              </p:cNvSpPr>
              <p:nvPr>
                <p:ph idx="1"/>
              </p:nvPr>
            </p:nvSpPr>
            <p:spPr>
              <a:blipFill>
                <a:blip r:embed="rId2"/>
                <a:stretch>
                  <a:fillRect l="-522" t="-1961"/>
                </a:stretch>
              </a:blipFill>
            </p:spPr>
            <p:txBody>
              <a:bodyPr/>
              <a:lstStyle/>
              <a:p>
                <a:r>
                  <a:rPr lang="ja-JP" altLang="en-US">
                    <a:noFill/>
                  </a:rPr>
                  <a:t> </a:t>
                </a:r>
              </a:p>
            </p:txBody>
          </p:sp>
        </mc:Fallback>
      </mc:AlternateContent>
      <p:sp>
        <p:nvSpPr>
          <p:cNvPr id="4" name="スライド番号プレースホルダー 3">
            <a:extLst>
              <a:ext uri="{FF2B5EF4-FFF2-40B4-BE49-F238E27FC236}">
                <a16:creationId xmlns:a16="http://schemas.microsoft.com/office/drawing/2014/main" id="{C965B6F4-06B9-A976-31B6-3E0FAA3CDC9C}"/>
              </a:ext>
            </a:extLst>
          </p:cNvPr>
          <p:cNvSpPr>
            <a:spLocks noGrp="1"/>
          </p:cNvSpPr>
          <p:nvPr>
            <p:ph type="sldNum" sz="quarter" idx="12"/>
          </p:nvPr>
        </p:nvSpPr>
        <p:spPr/>
        <p:txBody>
          <a:bodyPr/>
          <a:lstStyle/>
          <a:p>
            <a:fld id="{A0B73B5B-4D98-3640-AE9D-0B488B8E4F8B}" type="slidenum">
              <a:rPr lang="en-JP" smtClean="0"/>
              <a:t>27</a:t>
            </a:fld>
            <a:endParaRPr lang="en-JP"/>
          </a:p>
        </p:txBody>
      </p:sp>
    </p:spTree>
    <p:extLst>
      <p:ext uri="{BB962C8B-B14F-4D97-AF65-F5344CB8AC3E}">
        <p14:creationId xmlns:p14="http://schemas.microsoft.com/office/powerpoint/2010/main" val="2448872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graph of a graph with numbers&#10;&#10;AI-generated content may be incorrect.">
            <a:extLst>
              <a:ext uri="{FF2B5EF4-FFF2-40B4-BE49-F238E27FC236}">
                <a16:creationId xmlns:a16="http://schemas.microsoft.com/office/drawing/2014/main" id="{57307B50-5941-3386-391C-80661C7CAF26}"/>
              </a:ext>
            </a:extLst>
          </p:cNvPr>
          <p:cNvPicPr>
            <a:picLocks noChangeAspect="1"/>
          </p:cNvPicPr>
          <p:nvPr/>
        </p:nvPicPr>
        <p:blipFill>
          <a:blip r:embed="rId2"/>
          <a:stretch>
            <a:fillRect/>
          </a:stretch>
        </p:blipFill>
        <p:spPr>
          <a:xfrm>
            <a:off x="0" y="304427"/>
            <a:ext cx="10205497" cy="6234485"/>
          </a:xfrm>
          <a:prstGeom prst="rect">
            <a:avLst/>
          </a:prstGeom>
        </p:spPr>
      </p:pic>
      <p:sp>
        <p:nvSpPr>
          <p:cNvPr id="2" name="Slide Number Placeholder 1">
            <a:extLst>
              <a:ext uri="{FF2B5EF4-FFF2-40B4-BE49-F238E27FC236}">
                <a16:creationId xmlns:a16="http://schemas.microsoft.com/office/drawing/2014/main" id="{223AB9C4-B31A-720A-2539-6A5FD05FA5CF}"/>
              </a:ext>
            </a:extLst>
          </p:cNvPr>
          <p:cNvSpPr>
            <a:spLocks noGrp="1"/>
          </p:cNvSpPr>
          <p:nvPr>
            <p:ph type="sldNum" sz="quarter" idx="12"/>
          </p:nvPr>
        </p:nvSpPr>
        <p:spPr/>
        <p:txBody>
          <a:bodyPr/>
          <a:lstStyle/>
          <a:p>
            <a:fld id="{A0B73B5B-4D98-3640-AE9D-0B488B8E4F8B}" type="slidenum">
              <a:rPr lang="en-JP" smtClean="0"/>
              <a:t>28</a:t>
            </a:fld>
            <a:endParaRPr lang="en-JP"/>
          </a:p>
        </p:txBody>
      </p:sp>
      <p:sp>
        <p:nvSpPr>
          <p:cNvPr id="5" name="テキスト ボックス 4">
            <a:extLst>
              <a:ext uri="{FF2B5EF4-FFF2-40B4-BE49-F238E27FC236}">
                <a16:creationId xmlns:a16="http://schemas.microsoft.com/office/drawing/2014/main" id="{72EDED21-D2DD-06A0-A3F1-6761758B9EF1}"/>
              </a:ext>
            </a:extLst>
          </p:cNvPr>
          <p:cNvSpPr txBox="1"/>
          <p:nvPr/>
        </p:nvSpPr>
        <p:spPr>
          <a:xfrm>
            <a:off x="7744968" y="1042416"/>
            <a:ext cx="4114800" cy="3785652"/>
          </a:xfrm>
          <a:prstGeom prst="rect">
            <a:avLst/>
          </a:prstGeom>
          <a:noFill/>
        </p:spPr>
        <p:txBody>
          <a:bodyPr wrap="square">
            <a:spAutoFit/>
          </a:bodyPr>
          <a:lstStyle/>
          <a:p>
            <a:pPr marL="342900" indent="-342900">
              <a:buFont typeface="+mj-lt"/>
              <a:buAutoNum type="arabicPeriod"/>
            </a:pP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生産性が高い企業ほど</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賃金が高くなる。</a:t>
            </a:r>
            <a:endParaRPr lang="en-US" altLang="ja-JP" sz="2400" dirty="0">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342900" indent="-342900">
              <a:buFont typeface="+mj-lt"/>
              <a:buAutoNum type="arabicPeriod"/>
            </a:pP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輸出閾値のところで賃金関数が</a:t>
            </a:r>
            <a:r>
              <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50</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だけ</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ジャンプする。</a:t>
            </a:r>
            <a:endPar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800100" lvl="1" indent="-342900">
              <a:buFont typeface="Arial" panose="020B0604020202020204" pitchFamily="34" charset="0"/>
              <a:buChar char="•"/>
            </a:pP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これは</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輸出企業では輸出売上を労働者に分配できるが</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非輸出企業ではそのような輸出売上がないことから生じる</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「輸出プレミアム」。</a:t>
            </a:r>
            <a:endParaRPr lang="ja-JP" altLang="ja-JP" sz="2400" dirty="0">
              <a:effectLst/>
              <a:latin typeface="ＭＳ Ｐゴシック" panose="020B0600070205080204" pitchFamily="50" charset="-128"/>
              <a:ea typeface="ＭＳ Ｐゴシック" panose="020B0600070205080204" pitchFamily="50" charset="-128"/>
            </a:endParaRPr>
          </a:p>
        </p:txBody>
      </p:sp>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27A03F58-5EFB-D76E-5740-4A43657A3543}"/>
                  </a:ext>
                </a:extLst>
              </p:cNvPr>
              <p:cNvSpPr txBox="1"/>
              <p:nvPr/>
            </p:nvSpPr>
            <p:spPr>
              <a:xfrm>
                <a:off x="5102748" y="3072524"/>
                <a:ext cx="2092452" cy="489365"/>
              </a:xfrm>
              <a:prstGeom prst="rect">
                <a:avLst/>
              </a:prstGeom>
              <a:noFill/>
              <a:ln>
                <a:solidFill>
                  <a:schemeClr val="accent1"/>
                </a:solidFill>
              </a:ln>
            </p:spPr>
            <p:txBody>
              <a:bodyPr wrap="square">
                <a:spAutoFit/>
              </a:bodyPr>
              <a:lstStyle/>
              <a:p>
                <a14:m>
                  <m:oMath xmlns:m="http://schemas.openxmlformats.org/officeDocument/2006/math">
                    <m:f>
                      <m:fPr>
                        <m:ctrlPr>
                          <a:rPr lang="ja-JP" altLang="ja-JP" sz="1800" i="1" smtClean="0">
                            <a:effectLst/>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550</m:t>
                        </m:r>
                        <m:r>
                          <a:rPr lang="en-US" altLang="ja-JP" sz="1800" b="0" i="1" smtClean="0">
                            <a:effectLst/>
                            <a:latin typeface="Cambria Math" panose="02040503050406030204" pitchFamily="18" charset="0"/>
                            <a:ea typeface="ＭＳ 明朝" panose="02020609040205080304" pitchFamily="17" charset="-128"/>
                            <a:cs typeface="ＭＳ 明朝" panose="02020609040205080304" pitchFamily="17" charset="-128"/>
                          </a:rPr>
                          <m:t>−400</m:t>
                        </m:r>
                      </m:num>
                      <m:den>
                        <m:r>
                          <a:rPr lang="en-US" altLang="ja-JP" sz="1800" i="1">
                            <a:effectLst/>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sz="1800" b="0" i="0" smtClean="0">
                        <a:effectLst/>
                        <a:latin typeface="Cambria Math" panose="02040503050406030204" pitchFamily="18" charset="0"/>
                        <a:ea typeface="ＭＳ 明朝" panose="02020609040205080304" pitchFamily="17" charset="-128"/>
                        <a:cs typeface="ＭＳ 明朝" panose="02020609040205080304" pitchFamily="17" charset="-128"/>
                      </a:rPr>
                      <m:t>=</m:t>
                    </m:r>
                  </m:oMath>
                </a14:m>
                <a:r>
                  <a:rPr lang="ja-JP" altLang="ja-JP" dirty="0">
                    <a:ea typeface="Cambria Math" panose="02040503050406030204" pitchFamily="18" charset="0"/>
                    <a:cs typeface="ＭＳ 明朝" panose="02020609040205080304" pitchFamily="17" charset="-128"/>
                  </a:rPr>
                  <a:t> </a:t>
                </a:r>
                <a14:m>
                  <m:oMath xmlns:m="http://schemas.openxmlformats.org/officeDocument/2006/math">
                    <m:f>
                      <m:fPr>
                        <m:ctrlPr>
                          <a:rPr lang="ja-JP" altLang="ja-JP" i="1">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b="0" i="1" smtClean="0">
                            <a:latin typeface="Cambria Math" panose="02040503050406030204" pitchFamily="18" charset="0"/>
                            <a:ea typeface="Cambria Math" panose="02040503050406030204" pitchFamily="18" charset="0"/>
                            <a:cs typeface="ＭＳ 明朝" panose="02020609040205080304" pitchFamily="17" charset="-128"/>
                          </a:rPr>
                          <m:t>15</m:t>
                        </m:r>
                        <m:r>
                          <a:rPr lang="en-US" altLang="ja-JP" i="1">
                            <a:latin typeface="Cambria Math" panose="02040503050406030204" pitchFamily="18" charset="0"/>
                            <a:ea typeface="ＭＳ 明朝" panose="02020609040205080304" pitchFamily="17" charset="-128"/>
                            <a:cs typeface="ＭＳ 明朝" panose="02020609040205080304" pitchFamily="17" charset="-128"/>
                          </a:rPr>
                          <m:t>0</m:t>
                        </m:r>
                      </m:num>
                      <m:den>
                        <m:r>
                          <a:rPr lang="en-US" altLang="ja-JP" i="1">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b="0" i="1" smtClean="0">
                        <a:latin typeface="Cambria Math" panose="02040503050406030204" pitchFamily="18" charset="0"/>
                        <a:ea typeface="ＭＳ 明朝" panose="02020609040205080304" pitchFamily="17" charset="-128"/>
                        <a:cs typeface="ＭＳ 明朝" panose="02020609040205080304" pitchFamily="17" charset="-128"/>
                      </a:rPr>
                      <m:t>=50</m:t>
                    </m:r>
                  </m:oMath>
                </a14:m>
                <a:endParaRPr lang="ja-JP" altLang="en-US" dirty="0"/>
              </a:p>
            </p:txBody>
          </p:sp>
        </mc:Choice>
        <mc:Fallback xmlns="">
          <p:sp>
            <p:nvSpPr>
              <p:cNvPr id="7" name="テキスト ボックス 6">
                <a:extLst>
                  <a:ext uri="{FF2B5EF4-FFF2-40B4-BE49-F238E27FC236}">
                    <a16:creationId xmlns:a16="http://schemas.microsoft.com/office/drawing/2014/main" id="{27A03F58-5EFB-D76E-5740-4A43657A3543}"/>
                  </a:ext>
                </a:extLst>
              </p:cNvPr>
              <p:cNvSpPr txBox="1">
                <a:spLocks noRot="1" noChangeAspect="1" noMove="1" noResize="1" noEditPoints="1" noAdjustHandles="1" noChangeArrowheads="1" noChangeShapeType="1" noTextEdit="1"/>
              </p:cNvSpPr>
              <p:nvPr/>
            </p:nvSpPr>
            <p:spPr>
              <a:xfrm>
                <a:off x="5102748" y="3072524"/>
                <a:ext cx="2092452" cy="489365"/>
              </a:xfrm>
              <a:prstGeom prst="rect">
                <a:avLst/>
              </a:prstGeom>
              <a:blipFill>
                <a:blip r:embed="rId3"/>
                <a:stretch>
                  <a:fillRect/>
                </a:stretch>
              </a:blipFill>
              <a:ln>
                <a:solidFill>
                  <a:schemeClr val="accent1"/>
                </a:solidFill>
              </a:ln>
            </p:spPr>
            <p:txBody>
              <a:bodyPr/>
              <a:lstStyle/>
              <a:p>
                <a:r>
                  <a:rPr lang="en-JP">
                    <a:noFill/>
                  </a:rPr>
                  <a:t> </a:t>
                </a:r>
              </a:p>
            </p:txBody>
          </p:sp>
        </mc:Fallback>
      </mc:AlternateContent>
      <p:sp>
        <p:nvSpPr>
          <p:cNvPr id="8" name="矢印: 左 7">
            <a:extLst>
              <a:ext uri="{FF2B5EF4-FFF2-40B4-BE49-F238E27FC236}">
                <a16:creationId xmlns:a16="http://schemas.microsoft.com/office/drawing/2014/main" id="{BA18ECAF-9A87-4004-0F9E-741940AA8015}"/>
              </a:ext>
            </a:extLst>
          </p:cNvPr>
          <p:cNvSpPr/>
          <p:nvPr/>
        </p:nvSpPr>
        <p:spPr>
          <a:xfrm>
            <a:off x="4749055" y="3221195"/>
            <a:ext cx="274320" cy="192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741102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2030FEA-8970-6773-311A-087942924795}"/>
              </a:ext>
            </a:extLst>
          </p:cNvPr>
          <p:cNvSpPr>
            <a:spLocks noGrp="1"/>
          </p:cNvSpPr>
          <p:nvPr>
            <p:ph type="title"/>
          </p:nvPr>
        </p:nvSpPr>
        <p:spPr/>
        <p:txBody>
          <a:bodyPr/>
          <a:lstStyle/>
          <a:p>
            <a:r>
              <a:rPr lang="ja-JP" altLang="en-US" dirty="0"/>
              <a:t>例）企業の生産性と賃金の関係</a:t>
            </a:r>
          </a:p>
        </p:txBody>
      </p:sp>
      <mc:AlternateContent xmlns:mc="http://schemas.openxmlformats.org/markup-compatibility/2006" xmlns:a14="http://schemas.microsoft.com/office/drawing/2010/main">
        <mc:Choice Requires="a14">
          <p:sp>
            <p:nvSpPr>
              <p:cNvPr id="4" name="コンテンツ プレースホルダー 3">
                <a:extLst>
                  <a:ext uri="{FF2B5EF4-FFF2-40B4-BE49-F238E27FC236}">
                    <a16:creationId xmlns:a16="http://schemas.microsoft.com/office/drawing/2014/main" id="{C5B7AA15-AB07-ADBB-27BA-FFB98B228188}"/>
                  </a:ext>
                </a:extLst>
              </p:cNvPr>
              <p:cNvSpPr>
                <a:spLocks noGrp="1"/>
              </p:cNvSpPr>
              <p:nvPr>
                <p:ph idx="1"/>
              </p:nvPr>
            </p:nvSpPr>
            <p:spPr>
              <a:xfrm>
                <a:off x="838200" y="1871345"/>
                <a:ext cx="10515600" cy="4351338"/>
              </a:xfrm>
            </p:spPr>
            <p:txBody>
              <a:bodyPr/>
              <a:lstStyle/>
              <a:p>
                <a:pPr marL="0" indent="0">
                  <a:buNone/>
                </a:pPr>
                <a:r>
                  <a:rPr lang="ja-JP" altLang="en-US" dirty="0">
                    <a:latin typeface="ＭＳ Ｐゴシック" panose="020B0600070205080204" pitchFamily="50" charset="-128"/>
                    <a:ea typeface="ＭＳ Ｐゴシック" panose="020B0600070205080204" pitchFamily="50" charset="-128"/>
                    <a:cs typeface="ＭＳ 明朝" panose="02020609040205080304" pitchFamily="17" charset="-128"/>
                  </a:rPr>
                  <a:t>生産性</a:t>
                </a:r>
                <a:r>
                  <a:rPr lang="en-US" altLang="ja-JP" dirty="0">
                    <a:latin typeface="ＭＳ Ｐゴシック" panose="020B0600070205080204" pitchFamily="50" charset="-128"/>
                    <a:ea typeface="ＭＳ Ｐゴシック" panose="020B0600070205080204" pitchFamily="50" charset="-128"/>
                    <a:cs typeface="ＭＳ 明朝" panose="02020609040205080304" pitchFamily="17" charset="-128"/>
                  </a:rPr>
                  <a:t>800</a:t>
                </a:r>
                <a:r>
                  <a:rPr lang="ja-JP" altLang="en-US" dirty="0">
                    <a:latin typeface="ＭＳ Ｐゴシック" panose="020B0600070205080204" pitchFamily="50" charset="-128"/>
                    <a:ea typeface="ＭＳ Ｐゴシック" panose="020B0600070205080204" pitchFamily="50" charset="-128"/>
                    <a:cs typeface="ＭＳ 明朝" panose="02020609040205080304" pitchFamily="17" charset="-128"/>
                  </a:rPr>
                  <a:t>の</a:t>
                </a:r>
                <a:r>
                  <a:rPr lang="ja-JP" altLang="ja-JP" sz="2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非輸出企業の賃金</a:t>
                </a:r>
                <a:r>
                  <a:rPr lang="ja-JP" altLang="en-US" sz="2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endParaRPr lang="ja-JP" altLang="ja-JP" sz="2800" dirty="0">
                  <a:effectLst/>
                  <a:latin typeface="ＭＳ Ｐゴシック" panose="020B0600070205080204" pitchFamily="50" charset="-128"/>
                  <a:ea typeface="ＭＳ Ｐゴシック" panose="020B0600070205080204" pitchFamily="50" charset="-128"/>
                </a:endParaRPr>
              </a:p>
              <a:p>
                <a:pPr marL="0" indent="0">
                  <a:buNone/>
                </a:pPr>
                <a:r>
                  <a:rPr lang="en-US" altLang="ja-JP" sz="2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 </a:t>
                </a:r>
                <a:endParaRPr lang="ja-JP" altLang="ja-JP" sz="2800" dirty="0">
                  <a:effectLst/>
                  <a:latin typeface="ＭＳ Ｐゴシック" panose="020B0600070205080204" pitchFamily="50" charset="-128"/>
                  <a:ea typeface="ＭＳ Ｐゴシック" panose="020B0600070205080204" pitchFamily="50" charset="-128"/>
                </a:endParaRPr>
              </a:p>
              <a:p>
                <a:pPr marL="0" indent="0">
                  <a:buNone/>
                </a:pPr>
                <a14:m>
                  <m:oMathPara xmlns:m="http://schemas.openxmlformats.org/officeDocument/2006/math">
                    <m:oMathParaPr>
                      <m:jc m:val="centerGroup"/>
                    </m:oMathParaPr>
                    <m:oMath xmlns:m="http://schemas.openxmlformats.org/officeDocument/2006/math">
                      <m:sSup>
                        <m:sSupPr>
                          <m:ctrlPr>
                            <a:rPr lang="ja-JP" altLang="ja-JP" sz="2800" i="1">
                              <a:effectLst/>
                              <a:latin typeface="Cambria Math" panose="02040503050406030204" pitchFamily="18" charset="0"/>
                              <a:ea typeface="Cambria Math" panose="02040503050406030204" pitchFamily="18" charset="0"/>
                              <a:cs typeface="ＭＳ 明朝" panose="02020609040205080304" pitchFamily="17" charset="-128"/>
                            </a:rPr>
                          </m:ctrlPr>
                        </m:sSupPr>
                        <m:e>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𝑤</m:t>
                          </m:r>
                        </m:e>
                        <m:sup>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𝐷</m:t>
                          </m:r>
                        </m:sup>
                      </m:sSup>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m:t>
                      </m:r>
                      <m:f>
                        <m:fPr>
                          <m:ctrlPr>
                            <a:rPr lang="ja-JP" altLang="ja-JP" sz="2800" i="1">
                              <a:effectLst/>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400</m:t>
                          </m:r>
                        </m:num>
                        <m:den>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m:t>
                      </m:r>
                      <m:f>
                        <m:fPr>
                          <m:ctrlPr>
                            <a:rPr lang="ja-JP" altLang="ja-JP" sz="2800" i="1">
                              <a:effectLst/>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1</m:t>
                          </m:r>
                        </m:num>
                        <m:den>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sz="2800" i="1" smtClean="0">
                          <a:effectLst/>
                          <a:latin typeface="Cambria Math" panose="02040503050406030204" pitchFamily="18" charset="0"/>
                          <a:ea typeface="Cambria Math" panose="02040503050406030204" pitchFamily="18" charset="0"/>
                          <a:cs typeface="ＭＳ 明朝" panose="02020609040205080304" pitchFamily="17" charset="-128"/>
                        </a:rPr>
                        <m:t>×</m:t>
                      </m:r>
                      <m:r>
                        <a:rPr lang="en-US" altLang="ja-JP" sz="2800" b="0" i="1" smtClean="0">
                          <a:effectLst/>
                          <a:latin typeface="Cambria Math" panose="02040503050406030204" pitchFamily="18" charset="0"/>
                          <a:ea typeface="Cambria Math" panose="02040503050406030204" pitchFamily="18" charset="0"/>
                          <a:cs typeface="ＭＳ 明朝" panose="02020609040205080304" pitchFamily="17" charset="-128"/>
                        </a:rPr>
                        <m:t>800=</m:t>
                      </m:r>
                      <m:f>
                        <m:fPr>
                          <m:ctrlPr>
                            <a:rPr lang="ja-JP" altLang="ja-JP" i="1">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b="0" i="1" smtClean="0">
                              <a:latin typeface="Cambria Math" panose="02040503050406030204" pitchFamily="18" charset="0"/>
                              <a:ea typeface="Cambria Math" panose="02040503050406030204" pitchFamily="18" charset="0"/>
                              <a:cs typeface="ＭＳ 明朝" panose="02020609040205080304" pitchFamily="17" charset="-128"/>
                            </a:rPr>
                            <m:t>12</m:t>
                          </m:r>
                          <m:r>
                            <a:rPr lang="en-US" altLang="ja-JP" i="1">
                              <a:latin typeface="Cambria Math" panose="02040503050406030204" pitchFamily="18" charset="0"/>
                              <a:ea typeface="ＭＳ 明朝" panose="02020609040205080304" pitchFamily="17" charset="-128"/>
                              <a:cs typeface="ＭＳ 明朝" panose="02020609040205080304" pitchFamily="17" charset="-128"/>
                            </a:rPr>
                            <m:t>00</m:t>
                          </m:r>
                        </m:num>
                        <m:den>
                          <m:r>
                            <a:rPr lang="en-US" altLang="ja-JP" i="1">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b="0" i="1" smtClean="0">
                          <a:latin typeface="Cambria Math" panose="02040503050406030204" pitchFamily="18" charset="0"/>
                          <a:ea typeface="ＭＳ 明朝" panose="02020609040205080304" pitchFamily="17" charset="-128"/>
                          <a:cs typeface="ＭＳ 明朝" panose="02020609040205080304" pitchFamily="17" charset="-128"/>
                        </a:rPr>
                        <m:t>=400</m:t>
                      </m:r>
                    </m:oMath>
                  </m:oMathPara>
                </a14:m>
                <a:endParaRPr lang="ja-JP" altLang="ja-JP" sz="2800" dirty="0">
                  <a:effectLst/>
                  <a:latin typeface="ＭＳ Ｐゴシック" panose="020B0600070205080204" pitchFamily="50" charset="-128"/>
                  <a:ea typeface="ＭＳ Ｐゴシック" panose="020B0600070205080204" pitchFamily="50" charset="-128"/>
                </a:endParaRPr>
              </a:p>
              <a:p>
                <a:pPr marL="0" indent="0">
                  <a:buNone/>
                </a:pPr>
                <a:r>
                  <a:rPr lang="en-US" altLang="ja-JP" sz="2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 </a:t>
                </a:r>
                <a:endParaRPr lang="ja-JP" altLang="ja-JP" sz="2800" dirty="0">
                  <a:effectLst/>
                  <a:latin typeface="ＭＳ Ｐゴシック" panose="020B0600070205080204" pitchFamily="50" charset="-128"/>
                  <a:ea typeface="ＭＳ Ｐゴシック" panose="020B0600070205080204" pitchFamily="50" charset="-128"/>
                </a:endParaRPr>
              </a:p>
              <a:p>
                <a:pPr marL="0" indent="0">
                  <a:buNone/>
                </a:pPr>
                <a:r>
                  <a:rPr lang="ja-JP" altLang="en-US" dirty="0">
                    <a:latin typeface="ＭＳ Ｐゴシック" panose="020B0600070205080204" pitchFamily="50" charset="-128"/>
                    <a:ea typeface="ＭＳ Ｐゴシック" panose="020B0600070205080204" pitchFamily="50" charset="-128"/>
                    <a:cs typeface="ＭＳ 明朝" panose="02020609040205080304" pitchFamily="17" charset="-128"/>
                  </a:rPr>
                  <a:t>生産性</a:t>
                </a:r>
                <a:r>
                  <a:rPr lang="en-US" altLang="ja-JP" dirty="0">
                    <a:latin typeface="ＭＳ Ｐゴシック" panose="020B0600070205080204" pitchFamily="50" charset="-128"/>
                    <a:ea typeface="ＭＳ Ｐゴシック" panose="020B0600070205080204" pitchFamily="50" charset="-128"/>
                    <a:cs typeface="ＭＳ 明朝" panose="02020609040205080304" pitchFamily="17" charset="-128"/>
                  </a:rPr>
                  <a:t>1100</a:t>
                </a:r>
                <a:r>
                  <a:rPr lang="ja-JP" altLang="en-US" dirty="0">
                    <a:latin typeface="ＭＳ Ｐゴシック" panose="020B0600070205080204" pitchFamily="50" charset="-128"/>
                    <a:ea typeface="ＭＳ Ｐゴシック" panose="020B0600070205080204" pitchFamily="50" charset="-128"/>
                    <a:cs typeface="ＭＳ 明朝" panose="02020609040205080304" pitchFamily="17" charset="-128"/>
                  </a:rPr>
                  <a:t>の</a:t>
                </a:r>
                <a:r>
                  <a:rPr lang="ja-JP" altLang="ja-JP" sz="2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輸出企業の賃金</a:t>
                </a:r>
                <a:r>
                  <a:rPr lang="ja-JP" altLang="en-US" sz="2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endParaRPr lang="ja-JP" altLang="ja-JP" sz="2800" dirty="0">
                  <a:effectLst/>
                  <a:latin typeface="ＭＳ Ｐゴシック" panose="020B0600070205080204" pitchFamily="50" charset="-128"/>
                  <a:ea typeface="ＭＳ Ｐゴシック" panose="020B0600070205080204" pitchFamily="50" charset="-128"/>
                </a:endParaRPr>
              </a:p>
              <a:p>
                <a:pPr marL="0" indent="0">
                  <a:buNone/>
                </a:pPr>
                <a:r>
                  <a:rPr lang="en-US" altLang="ja-JP" sz="28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 </a:t>
                </a:r>
                <a:endParaRPr lang="ja-JP" altLang="ja-JP" sz="2800" dirty="0">
                  <a:effectLst/>
                  <a:latin typeface="ＭＳ Ｐゴシック" panose="020B0600070205080204" pitchFamily="50" charset="-128"/>
                  <a:ea typeface="ＭＳ Ｐゴシック" panose="020B0600070205080204" pitchFamily="50" charset="-128"/>
                </a:endParaRPr>
              </a:p>
              <a:p>
                <a:pPr marL="0" indent="0">
                  <a:buNone/>
                </a:pPr>
                <a14:m>
                  <m:oMathPara xmlns:m="http://schemas.openxmlformats.org/officeDocument/2006/math">
                    <m:oMathParaPr>
                      <m:jc m:val="centerGroup"/>
                    </m:oMathParaPr>
                    <m:oMath xmlns:m="http://schemas.openxmlformats.org/officeDocument/2006/math">
                      <m:sSup>
                        <m:sSupPr>
                          <m:ctrlPr>
                            <a:rPr lang="ja-JP" altLang="ja-JP" sz="2800" i="1">
                              <a:effectLst/>
                              <a:latin typeface="Cambria Math" panose="02040503050406030204" pitchFamily="18" charset="0"/>
                              <a:ea typeface="Cambria Math" panose="02040503050406030204" pitchFamily="18" charset="0"/>
                              <a:cs typeface="ＭＳ 明朝" panose="02020609040205080304" pitchFamily="17" charset="-128"/>
                            </a:rPr>
                          </m:ctrlPr>
                        </m:sSupPr>
                        <m:e>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𝑤</m:t>
                          </m:r>
                        </m:e>
                        <m:sup>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𝑋</m:t>
                          </m:r>
                        </m:sup>
                      </m:sSup>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m:t>
                      </m:r>
                      <m:f>
                        <m:fPr>
                          <m:ctrlPr>
                            <a:rPr lang="ja-JP" altLang="ja-JP" sz="2800" i="1">
                              <a:effectLst/>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550</m:t>
                          </m:r>
                        </m:num>
                        <m:den>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m:t>
                      </m:r>
                      <m:f>
                        <m:fPr>
                          <m:ctrlPr>
                            <a:rPr lang="ja-JP" altLang="ja-JP" sz="2800" i="1">
                              <a:effectLst/>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1</m:t>
                          </m:r>
                        </m:num>
                        <m:den>
                          <m:r>
                            <a:rPr lang="en-US" altLang="ja-JP" sz="2800" i="1">
                              <a:effectLst/>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sz="2800" i="1" smtClean="0">
                          <a:effectLst/>
                          <a:latin typeface="Cambria Math" panose="02040503050406030204" pitchFamily="18" charset="0"/>
                          <a:ea typeface="Cambria Math" panose="02040503050406030204" pitchFamily="18" charset="0"/>
                          <a:cs typeface="ＭＳ 明朝" panose="02020609040205080304" pitchFamily="17" charset="-128"/>
                        </a:rPr>
                        <m:t>×</m:t>
                      </m:r>
                      <m:r>
                        <a:rPr lang="en-US" altLang="ja-JP" sz="2800" b="0" i="1" smtClean="0">
                          <a:effectLst/>
                          <a:latin typeface="Cambria Math" panose="02040503050406030204" pitchFamily="18" charset="0"/>
                          <a:ea typeface="Cambria Math" panose="02040503050406030204" pitchFamily="18" charset="0"/>
                          <a:cs typeface="ＭＳ 明朝" panose="02020609040205080304" pitchFamily="17" charset="-128"/>
                        </a:rPr>
                        <m:t>1100=</m:t>
                      </m:r>
                      <m:f>
                        <m:fPr>
                          <m:ctrlPr>
                            <a:rPr lang="ja-JP" altLang="ja-JP" i="1">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i="1">
                              <a:latin typeface="Cambria Math" panose="02040503050406030204" pitchFamily="18" charset="0"/>
                              <a:ea typeface="ＭＳ 明朝" panose="02020609040205080304" pitchFamily="17" charset="-128"/>
                              <a:cs typeface="ＭＳ 明朝" panose="02020609040205080304" pitchFamily="17" charset="-128"/>
                            </a:rPr>
                            <m:t>550</m:t>
                          </m:r>
                          <m:r>
                            <a:rPr lang="en-US" altLang="ja-JP" b="0" i="1" smtClean="0">
                              <a:latin typeface="Cambria Math" panose="02040503050406030204" pitchFamily="18" charset="0"/>
                              <a:ea typeface="ＭＳ 明朝" panose="02020609040205080304" pitchFamily="17" charset="-128"/>
                              <a:cs typeface="ＭＳ 明朝" panose="02020609040205080304" pitchFamily="17" charset="-128"/>
                            </a:rPr>
                            <m:t>+1100</m:t>
                          </m:r>
                        </m:num>
                        <m:den>
                          <m:r>
                            <a:rPr lang="en-US" altLang="ja-JP" i="1">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b="0" i="1" smtClean="0">
                          <a:latin typeface="Cambria Math" panose="02040503050406030204" pitchFamily="18" charset="0"/>
                          <a:ea typeface="ＭＳ 明朝" panose="02020609040205080304" pitchFamily="17" charset="-128"/>
                          <a:cs typeface="ＭＳ 明朝" panose="02020609040205080304" pitchFamily="17" charset="-128"/>
                        </a:rPr>
                        <m:t>=</m:t>
                      </m:r>
                      <m:f>
                        <m:fPr>
                          <m:ctrlPr>
                            <a:rPr lang="ja-JP" altLang="ja-JP" i="1">
                              <a:latin typeface="Cambria Math" panose="02040503050406030204" pitchFamily="18" charset="0"/>
                              <a:ea typeface="Cambria Math" panose="02040503050406030204" pitchFamily="18" charset="0"/>
                              <a:cs typeface="ＭＳ 明朝" panose="02020609040205080304" pitchFamily="17" charset="-128"/>
                            </a:rPr>
                          </m:ctrlPr>
                        </m:fPr>
                        <m:num>
                          <m:r>
                            <a:rPr lang="en-US" altLang="ja-JP" i="1">
                              <a:latin typeface="Cambria Math" panose="02040503050406030204" pitchFamily="18" charset="0"/>
                              <a:ea typeface="ＭＳ 明朝" panose="02020609040205080304" pitchFamily="17" charset="-128"/>
                              <a:cs typeface="ＭＳ 明朝" panose="02020609040205080304" pitchFamily="17" charset="-128"/>
                            </a:rPr>
                            <m:t>1</m:t>
                          </m:r>
                          <m:r>
                            <a:rPr lang="en-US" altLang="ja-JP" b="0" i="1" smtClean="0">
                              <a:latin typeface="Cambria Math" panose="02040503050406030204" pitchFamily="18" charset="0"/>
                              <a:ea typeface="ＭＳ 明朝" panose="02020609040205080304" pitchFamily="17" charset="-128"/>
                              <a:cs typeface="ＭＳ 明朝" panose="02020609040205080304" pitchFamily="17" charset="-128"/>
                            </a:rPr>
                            <m:t>65</m:t>
                          </m:r>
                          <m:r>
                            <a:rPr lang="en-US" altLang="ja-JP" i="1">
                              <a:latin typeface="Cambria Math" panose="02040503050406030204" pitchFamily="18" charset="0"/>
                              <a:ea typeface="ＭＳ 明朝" panose="02020609040205080304" pitchFamily="17" charset="-128"/>
                              <a:cs typeface="ＭＳ 明朝" panose="02020609040205080304" pitchFamily="17" charset="-128"/>
                            </a:rPr>
                            <m:t>0</m:t>
                          </m:r>
                        </m:num>
                        <m:den>
                          <m:r>
                            <a:rPr lang="en-US" altLang="ja-JP" i="1">
                              <a:latin typeface="Cambria Math" panose="02040503050406030204" pitchFamily="18" charset="0"/>
                              <a:ea typeface="ＭＳ 明朝" panose="02020609040205080304" pitchFamily="17" charset="-128"/>
                              <a:cs typeface="ＭＳ 明朝" panose="02020609040205080304" pitchFamily="17" charset="-128"/>
                            </a:rPr>
                            <m:t>3</m:t>
                          </m:r>
                        </m:den>
                      </m:f>
                      <m:r>
                        <a:rPr lang="en-US" altLang="ja-JP" b="0" i="1" smtClean="0">
                          <a:latin typeface="Cambria Math" panose="02040503050406030204" pitchFamily="18" charset="0"/>
                          <a:ea typeface="ＭＳ 明朝" panose="02020609040205080304" pitchFamily="17" charset="-128"/>
                          <a:cs typeface="ＭＳ 明朝" panose="02020609040205080304" pitchFamily="17" charset="-128"/>
                        </a:rPr>
                        <m:t>=550</m:t>
                      </m:r>
                    </m:oMath>
                  </m:oMathPara>
                </a14:m>
                <a:endParaRPr lang="ja-JP" altLang="ja-JP" sz="2800" dirty="0">
                  <a:effectLst/>
                  <a:latin typeface="ＭＳ Ｐゴシック" panose="020B0600070205080204" pitchFamily="50" charset="-128"/>
                  <a:ea typeface="ＭＳ Ｐゴシック" panose="020B0600070205080204" pitchFamily="50" charset="-128"/>
                </a:endParaRPr>
              </a:p>
              <a:p>
                <a:endParaRPr lang="ja-JP" altLang="en-US" dirty="0"/>
              </a:p>
            </p:txBody>
          </p:sp>
        </mc:Choice>
        <mc:Fallback xmlns="">
          <p:sp>
            <p:nvSpPr>
              <p:cNvPr id="4" name="コンテンツ プレースホルダー 3">
                <a:extLst>
                  <a:ext uri="{FF2B5EF4-FFF2-40B4-BE49-F238E27FC236}">
                    <a16:creationId xmlns:a16="http://schemas.microsoft.com/office/drawing/2014/main" id="{C5B7AA15-AB07-ADBB-27BA-FFB98B228188}"/>
                  </a:ext>
                </a:extLst>
              </p:cNvPr>
              <p:cNvSpPr>
                <a:spLocks noGrp="1" noRot="1" noChangeAspect="1" noMove="1" noResize="1" noEditPoints="1" noAdjustHandles="1" noChangeArrowheads="1" noChangeShapeType="1" noTextEdit="1"/>
              </p:cNvSpPr>
              <p:nvPr>
                <p:ph idx="1"/>
              </p:nvPr>
            </p:nvSpPr>
            <p:spPr>
              <a:xfrm>
                <a:off x="838200" y="1871345"/>
                <a:ext cx="10515600" cy="4351338"/>
              </a:xfrm>
              <a:blipFill>
                <a:blip r:embed="rId2"/>
                <a:stretch>
                  <a:fillRect l="-1217" t="-2521"/>
                </a:stretch>
              </a:blipFill>
            </p:spPr>
            <p:txBody>
              <a:bodyPr/>
              <a:lstStyle/>
              <a:p>
                <a:r>
                  <a:rPr lang="ja-JP" altLang="en-US">
                    <a:noFill/>
                  </a:rPr>
                  <a:t> </a:t>
                </a:r>
              </a:p>
            </p:txBody>
          </p:sp>
        </mc:Fallback>
      </mc:AlternateContent>
      <p:sp>
        <p:nvSpPr>
          <p:cNvPr id="2" name="スライド番号プレースホルダー 1">
            <a:extLst>
              <a:ext uri="{FF2B5EF4-FFF2-40B4-BE49-F238E27FC236}">
                <a16:creationId xmlns:a16="http://schemas.microsoft.com/office/drawing/2014/main" id="{52C4AD40-748F-4A4C-A756-A06DB15271D8}"/>
              </a:ext>
            </a:extLst>
          </p:cNvPr>
          <p:cNvSpPr>
            <a:spLocks noGrp="1"/>
          </p:cNvSpPr>
          <p:nvPr>
            <p:ph type="sldNum" sz="quarter" idx="12"/>
          </p:nvPr>
        </p:nvSpPr>
        <p:spPr/>
        <p:txBody>
          <a:bodyPr/>
          <a:lstStyle/>
          <a:p>
            <a:fld id="{A0B73B5B-4D98-3640-AE9D-0B488B8E4F8B}" type="slidenum">
              <a:rPr lang="en-JP" smtClean="0"/>
              <a:t>29</a:t>
            </a:fld>
            <a:endParaRPr lang="en-JP"/>
          </a:p>
        </p:txBody>
      </p:sp>
    </p:spTree>
    <p:extLst>
      <p:ext uri="{BB962C8B-B14F-4D97-AF65-F5344CB8AC3E}">
        <p14:creationId xmlns:p14="http://schemas.microsoft.com/office/powerpoint/2010/main" val="1829015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6A12ACB-852D-E4DF-6853-B057D4908BA0}"/>
              </a:ext>
            </a:extLst>
          </p:cNvPr>
          <p:cNvSpPr>
            <a:spLocks noGrp="1"/>
          </p:cNvSpPr>
          <p:nvPr>
            <p:ph type="title"/>
          </p:nvPr>
        </p:nvSpPr>
        <p:spPr/>
        <p:txBody>
          <a:bodyPr/>
          <a:lstStyle/>
          <a:p>
            <a:r>
              <a:rPr lang="zh-CN" altLang="en-US" dirty="0"/>
              <a:t>本章</a:t>
            </a:r>
            <a:r>
              <a:rPr lang="ja-JP" altLang="en-US"/>
              <a:t>の</a:t>
            </a:r>
            <a:r>
              <a:rPr lang="zh-CN" altLang="en-US" dirty="0"/>
              <a:t>問</a:t>
            </a:r>
            <a:r>
              <a:rPr lang="ja-JP" altLang="en-US"/>
              <a:t>い</a:t>
            </a:r>
            <a:endParaRPr lang="en-JP" dirty="0"/>
          </a:p>
        </p:txBody>
      </p:sp>
      <p:sp>
        <p:nvSpPr>
          <p:cNvPr id="4" name="Content Placeholder 3">
            <a:extLst>
              <a:ext uri="{FF2B5EF4-FFF2-40B4-BE49-F238E27FC236}">
                <a16:creationId xmlns:a16="http://schemas.microsoft.com/office/drawing/2014/main" id="{1FDB520B-268C-A6A7-DBFC-7C0A776A7171}"/>
              </a:ext>
            </a:extLst>
          </p:cNvPr>
          <p:cNvSpPr>
            <a:spLocks noGrp="1"/>
          </p:cNvSpPr>
          <p:nvPr>
            <p:ph idx="1"/>
          </p:nvPr>
        </p:nvSpPr>
        <p:spPr/>
        <p:txBody>
          <a:bodyPr/>
          <a:lstStyle/>
          <a:p>
            <a:pPr marL="0" indent="0">
              <a:buNone/>
            </a:pPr>
            <a:r>
              <a:rPr lang="ja-JP" altLang="en-US" dirty="0"/>
              <a:t>グローバル</a:t>
            </a:r>
            <a:r>
              <a:rPr lang="zh-CN" altLang="en-US" dirty="0"/>
              <a:t>化</a:t>
            </a:r>
            <a:r>
              <a:rPr lang="ja-JP" altLang="en-US" dirty="0"/>
              <a:t>が</a:t>
            </a:r>
            <a:r>
              <a:rPr lang="zh-CN" altLang="en-US" dirty="0"/>
              <a:t>進展</a:t>
            </a:r>
            <a:r>
              <a:rPr lang="ja-JP" altLang="en-US" dirty="0"/>
              <a:t>する</a:t>
            </a:r>
            <a:r>
              <a:rPr lang="zh-CN" altLang="en-US" dirty="0"/>
              <a:t>中</a:t>
            </a:r>
            <a:r>
              <a:rPr lang="ja-JP" altLang="en-US" dirty="0"/>
              <a:t>で，</a:t>
            </a:r>
            <a:r>
              <a:rPr lang="zh-CN" altLang="en-US" dirty="0"/>
              <a:t>格差</a:t>
            </a:r>
            <a:r>
              <a:rPr lang="ja-JP" altLang="en-US" dirty="0"/>
              <a:t>は</a:t>
            </a:r>
            <a:r>
              <a:rPr lang="zh-CN" altLang="en-US" dirty="0"/>
              <a:t>拡大</a:t>
            </a:r>
            <a:r>
              <a:rPr lang="ja-JP" altLang="en-US" dirty="0"/>
              <a:t>していると</a:t>
            </a:r>
            <a:r>
              <a:rPr lang="zh-CN" altLang="en-US" dirty="0"/>
              <a:t>言</a:t>
            </a:r>
            <a:r>
              <a:rPr lang="ja-JP" altLang="en-US" dirty="0"/>
              <a:t>われる。</a:t>
            </a:r>
            <a:endParaRPr lang="en-US" altLang="ja-JP" dirty="0"/>
          </a:p>
          <a:p>
            <a:pPr marL="0" indent="0">
              <a:buNone/>
            </a:pPr>
            <a:r>
              <a:rPr lang="ja-JP" altLang="en-US" dirty="0"/>
              <a:t>しかし，グローバル</a:t>
            </a:r>
            <a:r>
              <a:rPr lang="zh-CN" altLang="en-US" dirty="0"/>
              <a:t>化</a:t>
            </a:r>
            <a:r>
              <a:rPr lang="ja-JP" altLang="en-US" dirty="0"/>
              <a:t>が</a:t>
            </a:r>
            <a:r>
              <a:rPr lang="zh-CN" altLang="en-US" dirty="0"/>
              <a:t>格差拡大</a:t>
            </a:r>
            <a:r>
              <a:rPr lang="ja-JP" altLang="en-US" dirty="0"/>
              <a:t>の</a:t>
            </a:r>
            <a:r>
              <a:rPr lang="zh-CN" altLang="en-US" dirty="0"/>
              <a:t>直接</a:t>
            </a:r>
            <a:r>
              <a:rPr lang="ja-JP" altLang="en-US" dirty="0"/>
              <a:t>の</a:t>
            </a:r>
            <a:r>
              <a:rPr lang="zh-CN" altLang="en-US" dirty="0"/>
              <a:t>原因</a:t>
            </a:r>
            <a:r>
              <a:rPr lang="ja-JP" altLang="en-US" dirty="0"/>
              <a:t>といえるのだろうか。</a:t>
            </a:r>
            <a:endParaRPr lang="en-US" altLang="ja-JP" dirty="0"/>
          </a:p>
          <a:p>
            <a:pPr marL="0" indent="0">
              <a:buNone/>
            </a:pPr>
            <a:r>
              <a:rPr lang="ja-JP" altLang="en-US" dirty="0"/>
              <a:t>グローバル</a:t>
            </a:r>
            <a:r>
              <a:rPr lang="zh-CN" altLang="en-US" dirty="0"/>
              <a:t>化</a:t>
            </a:r>
            <a:r>
              <a:rPr lang="ja-JP" altLang="en-US" dirty="0"/>
              <a:t>が</a:t>
            </a:r>
            <a:r>
              <a:rPr lang="zh-CN" altLang="en-US" dirty="0"/>
              <a:t>格差拡大</a:t>
            </a:r>
            <a:r>
              <a:rPr lang="ja-JP" altLang="en-US" dirty="0"/>
              <a:t>に</a:t>
            </a:r>
            <a:r>
              <a:rPr lang="zh-CN" altLang="en-US" dirty="0"/>
              <a:t>関係</a:t>
            </a:r>
            <a:r>
              <a:rPr lang="ja-JP" altLang="en-US" dirty="0"/>
              <a:t>する</a:t>
            </a:r>
            <a:r>
              <a:rPr lang="zh-CN" altLang="en-US" dirty="0"/>
              <a:t>理論的</a:t>
            </a:r>
            <a:r>
              <a:rPr lang="ja-JP" altLang="en-US" dirty="0"/>
              <a:t>な</a:t>
            </a:r>
            <a:r>
              <a:rPr lang="zh-CN" altLang="en-US" dirty="0"/>
              <a:t>経路</a:t>
            </a:r>
            <a:r>
              <a:rPr lang="ja-JP" altLang="en-US" dirty="0"/>
              <a:t>や</a:t>
            </a:r>
            <a:r>
              <a:rPr lang="zh-CN" altLang="en-US" dirty="0"/>
              <a:t>実証的</a:t>
            </a:r>
            <a:r>
              <a:rPr lang="ja-JP" altLang="en-US" dirty="0"/>
              <a:t>な</a:t>
            </a:r>
            <a:r>
              <a:rPr lang="zh-CN" altLang="en-US" dirty="0"/>
              <a:t>証拠</a:t>
            </a:r>
            <a:r>
              <a:rPr lang="ja-JP" altLang="en-US" dirty="0"/>
              <a:t>はあるのだろうか。また，アメリカと</a:t>
            </a:r>
            <a:r>
              <a:rPr lang="zh-CN" altLang="en-US" dirty="0"/>
              <a:t>日本</a:t>
            </a:r>
            <a:r>
              <a:rPr lang="ja-JP" altLang="en-US" dirty="0"/>
              <a:t>で</a:t>
            </a:r>
            <a:r>
              <a:rPr lang="zh-CN" altLang="en-US" dirty="0"/>
              <a:t>格差拡大</a:t>
            </a:r>
            <a:r>
              <a:rPr lang="ja-JP" altLang="en-US" dirty="0"/>
              <a:t>の</a:t>
            </a:r>
            <a:r>
              <a:rPr lang="zh-CN" altLang="en-US" dirty="0"/>
              <a:t>実態</a:t>
            </a:r>
            <a:r>
              <a:rPr lang="ja-JP" altLang="en-US" dirty="0"/>
              <a:t>に</a:t>
            </a:r>
            <a:r>
              <a:rPr lang="zh-CN" altLang="en-US" dirty="0"/>
              <a:t>違</a:t>
            </a:r>
            <a:r>
              <a:rPr lang="ja-JP" altLang="en-US" dirty="0"/>
              <a:t>いはあるのだろうか。</a:t>
            </a:r>
            <a:endParaRPr lang="en-JP" dirty="0"/>
          </a:p>
        </p:txBody>
      </p:sp>
      <p:sp>
        <p:nvSpPr>
          <p:cNvPr id="2" name="Slide Number Placeholder 1">
            <a:extLst>
              <a:ext uri="{FF2B5EF4-FFF2-40B4-BE49-F238E27FC236}">
                <a16:creationId xmlns:a16="http://schemas.microsoft.com/office/drawing/2014/main" id="{E0756289-4FD6-ABFE-755F-544C3C11BCF1}"/>
              </a:ext>
            </a:extLst>
          </p:cNvPr>
          <p:cNvSpPr>
            <a:spLocks noGrp="1"/>
          </p:cNvSpPr>
          <p:nvPr>
            <p:ph type="sldNum" sz="quarter" idx="12"/>
          </p:nvPr>
        </p:nvSpPr>
        <p:spPr/>
        <p:txBody>
          <a:bodyPr/>
          <a:lstStyle/>
          <a:p>
            <a:fld id="{A0B73B5B-4D98-3640-AE9D-0B488B8E4F8B}" type="slidenum">
              <a:rPr lang="en-JP" smtClean="0"/>
              <a:t>3</a:t>
            </a:fld>
            <a:endParaRPr lang="en-JP"/>
          </a:p>
        </p:txBody>
      </p:sp>
    </p:spTree>
    <p:extLst>
      <p:ext uri="{BB962C8B-B14F-4D97-AF65-F5344CB8AC3E}">
        <p14:creationId xmlns:p14="http://schemas.microsoft.com/office/powerpoint/2010/main" val="8649177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B09FC0-9E0C-DF13-37DF-14F37C23B794}"/>
              </a:ext>
            </a:extLst>
          </p:cNvPr>
          <p:cNvSpPr>
            <a:spLocks noGrp="1"/>
          </p:cNvSpPr>
          <p:nvPr>
            <p:ph type="title"/>
          </p:nvPr>
        </p:nvSpPr>
        <p:spPr/>
        <p:txBody>
          <a:bodyPr/>
          <a:lstStyle/>
          <a:p>
            <a:r>
              <a:rPr kumimoji="1" lang="ja-JP" altLang="en-US" dirty="0"/>
              <a:t>実証研究</a:t>
            </a:r>
          </a:p>
        </p:txBody>
      </p:sp>
      <p:sp>
        <p:nvSpPr>
          <p:cNvPr id="3" name="コンテンツ プレースホルダー 2">
            <a:extLst>
              <a:ext uri="{FF2B5EF4-FFF2-40B4-BE49-F238E27FC236}">
                <a16:creationId xmlns:a16="http://schemas.microsoft.com/office/drawing/2014/main" id="{235B5106-492B-2E28-4E03-4EF5D7DD0408}"/>
              </a:ext>
            </a:extLst>
          </p:cNvPr>
          <p:cNvSpPr>
            <a:spLocks noGrp="1"/>
          </p:cNvSpPr>
          <p:nvPr>
            <p:ph idx="1"/>
          </p:nvPr>
        </p:nvSpPr>
        <p:spPr/>
        <p:txBody>
          <a:bodyPr>
            <a:normAutofit fontScale="92500"/>
          </a:bodyPr>
          <a:lstStyle/>
          <a:p>
            <a:pPr marL="0" indent="0">
              <a:buNone/>
            </a:pPr>
            <a:r>
              <a:rPr lang="ja-JP" altLang="ja-JP" b="1"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企業・労働者接合データ</a:t>
            </a:r>
            <a:r>
              <a:rPr lang="ja-JP" altLang="en-US" b="1"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　</a:t>
            </a:r>
            <a:r>
              <a:rPr lang="en-US"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(linked employer-employee data: LEED) </a:t>
            </a:r>
          </a:p>
          <a:p>
            <a:pPr marL="0" indent="0">
              <a:buNone/>
            </a:pPr>
            <a:r>
              <a:rPr lang="ja-JP" altLang="en-US" kern="0" dirty="0">
                <a:latin typeface="ＭＳ Ｐゴシック" panose="020B0600070205080204" pitchFamily="50" charset="-128"/>
                <a:ea typeface="ＭＳ Ｐゴシック" panose="020B0600070205080204" pitchFamily="50" charset="-128"/>
                <a:cs typeface="ＭＳ 明朝" panose="02020609040205080304" pitchFamily="17" charset="-128"/>
              </a:rPr>
              <a:t>　</a:t>
            </a:r>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企業（雇用主）と労働者（雇用者）双方の情報を統合したデータ</a:t>
            </a:r>
            <a:endParaRPr lang="en-US"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0" indent="0">
              <a:buNone/>
            </a:pPr>
            <a:endParaRPr lang="en-US" altLang="ja-JP" kern="0" dirty="0">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0" indent="0">
              <a:buNone/>
            </a:pPr>
            <a:r>
              <a:rPr lang="en-US"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LEED</a:t>
            </a:r>
            <a:r>
              <a:rPr lang="ja-JP" altLang="en-US"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を用いた実証研究から，</a:t>
            </a:r>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労働者の能力の違いを制御してもなお</a:t>
            </a:r>
            <a:r>
              <a:rPr lang="ja-JP" altLang="en-US"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輸出企業の労働者の賃金は</a:t>
            </a:r>
            <a:r>
              <a:rPr lang="ja-JP" altLang="en-US"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輸出収入の分配によって高いことが確認されてきた。</a:t>
            </a:r>
            <a:endParaRPr lang="en-US"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例えば</a:t>
            </a:r>
            <a:r>
              <a:rPr lang="ja-JP" altLang="en-US"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ドイツやメキシコのデータを用いた研究では</a:t>
            </a:r>
            <a:r>
              <a:rPr lang="ja-JP" altLang="en-US"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労働者の質を制御してもやはり輸出事業所の賃金が高い傾向にあることが見出されている。</a:t>
            </a:r>
            <a:endParaRPr lang="en-US"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日本についても</a:t>
            </a:r>
            <a:r>
              <a:rPr lang="ja-JP" altLang="en-US"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労働者の質を制御しても輸出企業の方が賃金が高い傾向にあることが分かっている（</a:t>
            </a:r>
            <a:r>
              <a:rPr lang="en-US"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Tanaka,2022</a:t>
            </a:r>
            <a:r>
              <a:rPr lang="ja-JP" altLang="ja-JP"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endParaRPr kumimoji="1" lang="ja-JP" altLang="en-US" sz="4000" dirty="0">
              <a:latin typeface="ＭＳ Ｐゴシック" panose="020B0600070205080204" pitchFamily="50" charset="-128"/>
              <a:ea typeface="ＭＳ Ｐゴシック" panose="020B0600070205080204" pitchFamily="50" charset="-128"/>
            </a:endParaRPr>
          </a:p>
        </p:txBody>
      </p:sp>
      <p:sp>
        <p:nvSpPr>
          <p:cNvPr id="4" name="スライド番号プレースホルダー 3">
            <a:extLst>
              <a:ext uri="{FF2B5EF4-FFF2-40B4-BE49-F238E27FC236}">
                <a16:creationId xmlns:a16="http://schemas.microsoft.com/office/drawing/2014/main" id="{C3D46EE8-EF2F-F1C5-3B6C-156FD9323B64}"/>
              </a:ext>
            </a:extLst>
          </p:cNvPr>
          <p:cNvSpPr>
            <a:spLocks noGrp="1"/>
          </p:cNvSpPr>
          <p:nvPr>
            <p:ph type="sldNum" sz="quarter" idx="12"/>
          </p:nvPr>
        </p:nvSpPr>
        <p:spPr/>
        <p:txBody>
          <a:bodyPr/>
          <a:lstStyle/>
          <a:p>
            <a:fld id="{A0B73B5B-4D98-3640-AE9D-0B488B8E4F8B}" type="slidenum">
              <a:rPr lang="en-JP" smtClean="0"/>
              <a:t>30</a:t>
            </a:fld>
            <a:endParaRPr lang="en-JP"/>
          </a:p>
        </p:txBody>
      </p:sp>
    </p:spTree>
    <p:extLst>
      <p:ext uri="{BB962C8B-B14F-4D97-AF65-F5344CB8AC3E}">
        <p14:creationId xmlns:p14="http://schemas.microsoft.com/office/powerpoint/2010/main" val="19024572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39368-78CD-BC7C-8CA6-ED954E6C630D}"/>
              </a:ext>
            </a:extLst>
          </p:cNvPr>
          <p:cNvSpPr>
            <a:spLocks noGrp="1"/>
          </p:cNvSpPr>
          <p:nvPr>
            <p:ph type="title"/>
          </p:nvPr>
        </p:nvSpPr>
        <p:spPr/>
        <p:txBody>
          <a:bodyPr/>
          <a:lstStyle/>
          <a:p>
            <a:r>
              <a:rPr lang="en-JP" dirty="0"/>
              <a:t>5	</a:t>
            </a:r>
            <a:r>
              <a:rPr lang="zh-CN" altLang="en-US" dirty="0"/>
              <a:t>中国</a:t>
            </a:r>
            <a:r>
              <a:rPr lang="ja-JP" altLang="en-US"/>
              <a:t>の</a:t>
            </a:r>
            <a:r>
              <a:rPr lang="zh-CN" altLang="en-US" dirty="0"/>
              <a:t>衝撃</a:t>
            </a:r>
            <a:endParaRPr lang="en-JP" dirty="0"/>
          </a:p>
        </p:txBody>
      </p:sp>
      <p:sp>
        <p:nvSpPr>
          <p:cNvPr id="3" name="Content Placeholder 2">
            <a:extLst>
              <a:ext uri="{FF2B5EF4-FFF2-40B4-BE49-F238E27FC236}">
                <a16:creationId xmlns:a16="http://schemas.microsoft.com/office/drawing/2014/main" id="{5BDC6629-F759-8C88-49E7-172CDE0B8774}"/>
              </a:ext>
            </a:extLst>
          </p:cNvPr>
          <p:cNvSpPr>
            <a:spLocks noGrp="1"/>
          </p:cNvSpPr>
          <p:nvPr>
            <p:ph idx="1"/>
          </p:nvPr>
        </p:nvSpPr>
        <p:spPr/>
        <p:txBody>
          <a:bodyPr>
            <a:normAutofit lnSpcReduction="10000"/>
          </a:bodyPr>
          <a:lstStyle/>
          <a:p>
            <a:pPr marL="0" indent="0">
              <a:buNone/>
            </a:pPr>
            <a:r>
              <a:rPr lang="en-US"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2001</a:t>
            </a:r>
            <a:r>
              <a:rPr lang="ja-JP"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年の中国の</a:t>
            </a:r>
            <a:r>
              <a:rPr lang="en-US"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WTO</a:t>
            </a:r>
            <a:r>
              <a:rPr lang="ja-JP"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（世界貿易機関）加盟</a:t>
            </a:r>
            <a:endParaRPr lang="en-US"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0" indent="0">
              <a:buNone/>
            </a:pPr>
            <a:r>
              <a:rPr lang="en-US"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sym typeface="Wingdings" panose="05000000000000000000" pitchFamily="2" charset="2"/>
              </a:rPr>
              <a:t></a:t>
            </a:r>
            <a:r>
              <a:rPr lang="ja-JP"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アメリカへの中国の輸出は急拡大</a:t>
            </a:r>
            <a:endParaRPr lang="en-US"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0" indent="0">
              <a:buNone/>
            </a:pPr>
            <a:r>
              <a:rPr lang="en-US"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sym typeface="Wingdings" panose="05000000000000000000" pitchFamily="2" charset="2"/>
              </a:rPr>
              <a:t></a:t>
            </a:r>
            <a:r>
              <a:rPr lang="ja-JP"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アメリカの労働市場</a:t>
            </a:r>
            <a:r>
              <a:rPr lang="ja-JP" altLang="en-US"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へ様々な影響</a:t>
            </a:r>
            <a:endParaRPr lang="en-US"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0" indent="0">
              <a:buNone/>
            </a:pPr>
            <a:endParaRPr lang="en-US" altLang="ja-JP" sz="3200" kern="0" dirty="0">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0" indent="0">
              <a:buNone/>
            </a:pPr>
            <a:r>
              <a:rPr lang="ja-JP"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マサチューセッツ工科大学の労働経済学者であるデビッド・オーターらの研究チームは</a:t>
            </a:r>
            <a:r>
              <a:rPr lang="ja-JP" altLang="en-US"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中国からの輸入がアメリカの労働市場に与えた影響を分析した研究を公表してきた。中国からの輸入増大によって</a:t>
            </a:r>
            <a:r>
              <a:rPr lang="ja-JP" altLang="en-US"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アメリカでは格差が拡大し</a:t>
            </a:r>
            <a:r>
              <a:rPr lang="ja-JP" altLang="en-US"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32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労働市場の二極化傾向が強まっていることが指摘されている。</a:t>
            </a:r>
            <a:endParaRPr lang="en-JP" sz="4400" dirty="0">
              <a:latin typeface="ＭＳ Ｐゴシック" panose="020B0600070205080204" pitchFamily="50" charset="-128"/>
              <a:ea typeface="ＭＳ Ｐゴシック" panose="020B0600070205080204" pitchFamily="50" charset="-128"/>
            </a:endParaRPr>
          </a:p>
        </p:txBody>
      </p:sp>
      <p:sp>
        <p:nvSpPr>
          <p:cNvPr id="4" name="Slide Number Placeholder 3">
            <a:extLst>
              <a:ext uri="{FF2B5EF4-FFF2-40B4-BE49-F238E27FC236}">
                <a16:creationId xmlns:a16="http://schemas.microsoft.com/office/drawing/2014/main" id="{6A65B0C5-DC8D-4524-5008-8479864F7981}"/>
              </a:ext>
            </a:extLst>
          </p:cNvPr>
          <p:cNvSpPr>
            <a:spLocks noGrp="1"/>
          </p:cNvSpPr>
          <p:nvPr>
            <p:ph type="sldNum" sz="quarter" idx="12"/>
          </p:nvPr>
        </p:nvSpPr>
        <p:spPr/>
        <p:txBody>
          <a:bodyPr/>
          <a:lstStyle/>
          <a:p>
            <a:fld id="{A0B73B5B-4D98-3640-AE9D-0B488B8E4F8B}" type="slidenum">
              <a:rPr lang="en-JP" smtClean="0"/>
              <a:t>31</a:t>
            </a:fld>
            <a:endParaRPr lang="en-JP"/>
          </a:p>
        </p:txBody>
      </p:sp>
    </p:spTree>
    <p:extLst>
      <p:ext uri="{BB962C8B-B14F-4D97-AF65-F5344CB8AC3E}">
        <p14:creationId xmlns:p14="http://schemas.microsoft.com/office/powerpoint/2010/main" val="33576708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17920B-0F9A-0D57-4992-B557BA6CD3DB}"/>
              </a:ext>
            </a:extLst>
          </p:cNvPr>
          <p:cNvSpPr>
            <a:spLocks noGrp="1"/>
          </p:cNvSpPr>
          <p:nvPr>
            <p:ph type="title"/>
          </p:nvPr>
        </p:nvSpPr>
        <p:spPr/>
        <p:txBody>
          <a:bodyPr/>
          <a:lstStyle/>
          <a:p>
            <a:r>
              <a:rPr lang="ja-JP" altLang="ja-JP" sz="4400" b="1"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中国の衝撃</a:t>
            </a:r>
            <a:r>
              <a:rPr lang="ja-JP" altLang="ja-JP" sz="4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en-US" altLang="ja-JP" sz="4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China shock</a:t>
            </a:r>
            <a:r>
              <a:rPr lang="ja-JP" altLang="ja-JP" sz="4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endParaRPr kumimoji="1" lang="ja-JP" altLang="en-US" dirty="0"/>
          </a:p>
        </p:txBody>
      </p:sp>
      <p:sp>
        <p:nvSpPr>
          <p:cNvPr id="3" name="コンテンツ プレースホルダー 2">
            <a:extLst>
              <a:ext uri="{FF2B5EF4-FFF2-40B4-BE49-F238E27FC236}">
                <a16:creationId xmlns:a16="http://schemas.microsoft.com/office/drawing/2014/main" id="{B851633F-4EF3-D731-F0DE-0296817E6E37}"/>
              </a:ext>
            </a:extLst>
          </p:cNvPr>
          <p:cNvSpPr>
            <a:spLocks noGrp="1"/>
          </p:cNvSpPr>
          <p:nvPr>
            <p:ph idx="1"/>
          </p:nvPr>
        </p:nvSpPr>
        <p:spPr/>
        <p:txBody>
          <a:bodyPr>
            <a:normAutofit/>
          </a:bodyPr>
          <a:lstStyle/>
          <a:p>
            <a:pPr marL="0" indent="0">
              <a:buNone/>
            </a:pPr>
            <a:r>
              <a:rPr lang="ja-JP" altLang="ja-JP" sz="2400" b="1"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中国症候群</a:t>
            </a:r>
            <a:r>
              <a:rPr lang="ja-JP" altLang="ja-JP" sz="2400"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en-US" altLang="ja-JP" sz="2400"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China syndrome</a:t>
            </a:r>
            <a:r>
              <a:rPr lang="ja-JP" altLang="ja-JP" sz="2400"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en-US" sz="2400"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b="1"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中国の衝撃</a:t>
            </a:r>
            <a:r>
              <a:rPr lang="ja-JP" altLang="ja-JP" sz="2400"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en-US" altLang="ja-JP" sz="2400"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China shock</a:t>
            </a:r>
            <a:r>
              <a:rPr lang="ja-JP" altLang="ja-JP" sz="2400"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endParaRPr lang="en-US" altLang="ja-JP" sz="2400" u="sng"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1990</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年から</a:t>
            </a:r>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2007</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年までの中国からの輸入拡大によって</a:t>
            </a:r>
            <a:r>
              <a:rPr lang="ja-JP" altLang="en-US"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輸入品と競合する産業の立地する地域において</a:t>
            </a:r>
            <a:r>
              <a:rPr lang="ja-JP" altLang="en-US"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失業の増加</a:t>
            </a:r>
            <a:r>
              <a:rPr lang="ja-JP" altLang="en-US"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労働参加率の低下</a:t>
            </a:r>
            <a:r>
              <a:rPr lang="ja-JP" altLang="en-US"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賃金低下といった現象が生じた。</a:t>
            </a:r>
            <a:endPar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こうした地域においては</a:t>
            </a:r>
            <a:r>
              <a:rPr lang="ja-JP" altLang="en-US"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失業給付や障害給付といった社会保障給付が著しく増加した。</a:t>
            </a:r>
            <a:endPar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オウター教授らは</a:t>
            </a:r>
            <a:r>
              <a:rPr lang="ja-JP" altLang="en-US"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このような現象を</a:t>
            </a:r>
            <a:r>
              <a:rPr lang="ja-JP" altLang="ja-JP" sz="2400" b="1"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中国症候群</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China syndrome</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）や</a:t>
            </a:r>
            <a:r>
              <a:rPr lang="ja-JP" altLang="ja-JP" sz="2400" b="1"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中国の衝撃</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China shock</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）と名付けている。</a:t>
            </a:r>
            <a:endPar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アメリカの製造業雇用の衰退の</a:t>
            </a:r>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4</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分の</a:t>
            </a:r>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1</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は</a:t>
            </a:r>
            <a:r>
              <a:rPr lang="ja-JP" altLang="en-US"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中国からの輸入によってもたらされたものだという。より最近の研究によれば</a:t>
            </a:r>
            <a:r>
              <a:rPr lang="ja-JP" altLang="en-US"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中国との輸入競争によるアメリカの職の喪失は</a:t>
            </a:r>
            <a:r>
              <a:rPr lang="ja-JP" altLang="en-US"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1999</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2011</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年の期間に</a:t>
            </a:r>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200</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万〜</a:t>
            </a:r>
            <a:r>
              <a:rPr lang="en-US"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240</a:t>
            </a:r>
            <a:r>
              <a:rPr lang="ja-JP" altLang="ja-JP" sz="2400" kern="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万人に及ぶと推定されている。</a:t>
            </a:r>
            <a:endParaRPr kumimoji="1" lang="ja-JP" altLang="en-US" sz="3600" dirty="0">
              <a:latin typeface="ＭＳ Ｐゴシック" panose="020B0600070205080204" pitchFamily="50" charset="-128"/>
              <a:ea typeface="ＭＳ Ｐゴシック" panose="020B0600070205080204" pitchFamily="50" charset="-128"/>
            </a:endParaRPr>
          </a:p>
        </p:txBody>
      </p:sp>
      <p:sp>
        <p:nvSpPr>
          <p:cNvPr id="4" name="スライド番号プレースホルダー 3">
            <a:extLst>
              <a:ext uri="{FF2B5EF4-FFF2-40B4-BE49-F238E27FC236}">
                <a16:creationId xmlns:a16="http://schemas.microsoft.com/office/drawing/2014/main" id="{7A77D011-EA76-6182-6665-CBB5CFF1E56A}"/>
              </a:ext>
            </a:extLst>
          </p:cNvPr>
          <p:cNvSpPr>
            <a:spLocks noGrp="1"/>
          </p:cNvSpPr>
          <p:nvPr>
            <p:ph type="sldNum" sz="quarter" idx="12"/>
          </p:nvPr>
        </p:nvSpPr>
        <p:spPr/>
        <p:txBody>
          <a:bodyPr/>
          <a:lstStyle/>
          <a:p>
            <a:fld id="{A0B73B5B-4D98-3640-AE9D-0B488B8E4F8B}" type="slidenum">
              <a:rPr lang="en-JP" smtClean="0"/>
              <a:t>32</a:t>
            </a:fld>
            <a:endParaRPr lang="en-JP"/>
          </a:p>
        </p:txBody>
      </p:sp>
    </p:spTree>
    <p:extLst>
      <p:ext uri="{BB962C8B-B14F-4D97-AF65-F5344CB8AC3E}">
        <p14:creationId xmlns:p14="http://schemas.microsoft.com/office/powerpoint/2010/main" val="34602526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CC5063-9051-9436-F349-7AC2A47A306B}"/>
              </a:ext>
            </a:extLst>
          </p:cNvPr>
          <p:cNvSpPr>
            <a:spLocks noGrp="1"/>
          </p:cNvSpPr>
          <p:nvPr>
            <p:ph type="title"/>
          </p:nvPr>
        </p:nvSpPr>
        <p:spPr/>
        <p:txBody>
          <a:bodyPr/>
          <a:lstStyle/>
          <a:p>
            <a:r>
              <a:rPr lang="ja-JP" altLang="ja-JP" sz="4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労働調整費用</a:t>
            </a:r>
            <a:endParaRPr kumimoji="1" lang="ja-JP" altLang="en-US" dirty="0"/>
          </a:p>
        </p:txBody>
      </p:sp>
      <p:sp>
        <p:nvSpPr>
          <p:cNvPr id="3" name="コンテンツ プレースホルダー 2">
            <a:extLst>
              <a:ext uri="{FF2B5EF4-FFF2-40B4-BE49-F238E27FC236}">
                <a16:creationId xmlns:a16="http://schemas.microsoft.com/office/drawing/2014/main" id="{E9436AEF-3A27-AD49-32D4-ACE7872086BF}"/>
              </a:ext>
            </a:extLst>
          </p:cNvPr>
          <p:cNvSpPr>
            <a:spLocks noGrp="1"/>
          </p:cNvSpPr>
          <p:nvPr>
            <p:ph idx="1"/>
          </p:nvPr>
        </p:nvSpPr>
        <p:spPr/>
        <p:txBody>
          <a:bodyPr>
            <a:normAutofit fontScale="92500" lnSpcReduction="10000"/>
          </a:bodyPr>
          <a:lstStyle/>
          <a:p>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製造業で職を失った人々が非製造業でこれまでのような賃金の職を見つけられなかったことが分かってきた。</a:t>
            </a:r>
            <a:endPar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製造業の産業レベルの輸入データと組み合わせて</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アメリカの労働者個々人のパネルデータ（</a:t>
            </a:r>
            <a:r>
              <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1992</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2007</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）を用いた分析によれば</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中国との輸入競争にさらされた産業の労働者ほど</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その後の所得が低下し</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公的扶助を得ることになる確率が高い。</a:t>
            </a:r>
            <a:endPar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こうした所得の減少は</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もともと賃金が低かった労働者ほど</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顕著である。</a:t>
            </a:r>
            <a:endPar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高賃金労働者は</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所得の低下を最低限に抑えながら</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転職に成功している。製造業外に転職することも多い。</a:t>
            </a:r>
            <a:endPar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その一方で</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低賃金労働者は</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製造業内で転職することが多く</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中国との輸入競争に結局さらされてしまう。</a:t>
            </a:r>
            <a:endPar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pPr marL="0" indent="0">
              <a:buNone/>
            </a:pPr>
            <a:r>
              <a:rPr lang="en-US"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sym typeface="Wingdings" panose="05000000000000000000" pitchFamily="2" charset="2"/>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中国からの輸入増大に伴う</a:t>
            </a:r>
            <a:r>
              <a:rPr lang="ja-JP" altLang="ja-JP" sz="2400" b="1"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労働調整費用</a:t>
            </a:r>
            <a:r>
              <a:rPr lang="ja-JP" altLang="en-US" sz="2400" b="1"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失業や転職などに伴う費用</a:t>
            </a:r>
            <a:r>
              <a:rPr lang="ja-JP" altLang="en-US" sz="2400" b="1"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が無視できないこと</a:t>
            </a:r>
            <a:r>
              <a:rPr lang="ja-JP" altLang="en-US"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2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さらにその費用が低賃金労働者に重くのしかかっていることが明らかになっている。</a:t>
            </a:r>
            <a:endParaRPr lang="ja-JP" altLang="ja-JP" sz="2400" dirty="0">
              <a:effectLst/>
              <a:latin typeface="ＭＳ Ｐゴシック" panose="020B0600070205080204" pitchFamily="50" charset="-128"/>
              <a:ea typeface="ＭＳ Ｐゴシック" panose="020B0600070205080204" pitchFamily="50" charset="-128"/>
            </a:endParaRPr>
          </a:p>
        </p:txBody>
      </p:sp>
      <p:sp>
        <p:nvSpPr>
          <p:cNvPr id="4" name="スライド番号プレースホルダー 3">
            <a:extLst>
              <a:ext uri="{FF2B5EF4-FFF2-40B4-BE49-F238E27FC236}">
                <a16:creationId xmlns:a16="http://schemas.microsoft.com/office/drawing/2014/main" id="{4BFCCF39-9651-1365-F03B-BB3EBFB69EB2}"/>
              </a:ext>
            </a:extLst>
          </p:cNvPr>
          <p:cNvSpPr>
            <a:spLocks noGrp="1"/>
          </p:cNvSpPr>
          <p:nvPr>
            <p:ph type="sldNum" sz="quarter" idx="12"/>
          </p:nvPr>
        </p:nvSpPr>
        <p:spPr/>
        <p:txBody>
          <a:bodyPr/>
          <a:lstStyle/>
          <a:p>
            <a:fld id="{A0B73B5B-4D98-3640-AE9D-0B488B8E4F8B}" type="slidenum">
              <a:rPr lang="en-JP" smtClean="0"/>
              <a:t>33</a:t>
            </a:fld>
            <a:endParaRPr lang="en-JP"/>
          </a:p>
        </p:txBody>
      </p:sp>
    </p:spTree>
    <p:extLst>
      <p:ext uri="{BB962C8B-B14F-4D97-AF65-F5344CB8AC3E}">
        <p14:creationId xmlns:p14="http://schemas.microsoft.com/office/powerpoint/2010/main" val="37753317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E06FDD-2104-6D60-6F72-FD869D09C97F}"/>
              </a:ext>
            </a:extLst>
          </p:cNvPr>
          <p:cNvSpPr>
            <a:spLocks noGrp="1"/>
          </p:cNvSpPr>
          <p:nvPr>
            <p:ph type="title"/>
          </p:nvPr>
        </p:nvSpPr>
        <p:spPr/>
        <p:txBody>
          <a:bodyPr/>
          <a:lstStyle/>
          <a:p>
            <a:r>
              <a:rPr lang="ja-JP" altLang="en-US" sz="4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労働市場の</a:t>
            </a:r>
            <a:r>
              <a:rPr lang="ja-JP" altLang="ja-JP" sz="44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二極化</a:t>
            </a:r>
            <a:endParaRPr kumimoji="1" lang="ja-JP" altLang="en-US" dirty="0"/>
          </a:p>
        </p:txBody>
      </p:sp>
      <p:sp>
        <p:nvSpPr>
          <p:cNvPr id="3" name="コンテンツ プレースホルダー 2">
            <a:extLst>
              <a:ext uri="{FF2B5EF4-FFF2-40B4-BE49-F238E27FC236}">
                <a16:creationId xmlns:a16="http://schemas.microsoft.com/office/drawing/2014/main" id="{8314E582-1DF8-4A62-D936-DB766FC0912B}"/>
              </a:ext>
            </a:extLst>
          </p:cNvPr>
          <p:cNvSpPr>
            <a:spLocks noGrp="1"/>
          </p:cNvSpPr>
          <p:nvPr>
            <p:ph idx="1"/>
          </p:nvPr>
        </p:nvSpPr>
        <p:spPr/>
        <p:txBody>
          <a:bodyPr/>
          <a:lstStyle/>
          <a:p>
            <a:r>
              <a:rPr lang="ja-JP"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中国からの輸入増大が与える影響が労働者間で均一ではないことは</a:t>
            </a:r>
            <a:r>
              <a:rPr lang="ja-JP" altLang="en-US"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アメリカに限ったことではない。</a:t>
            </a:r>
            <a:endParaRPr lang="en-US"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endParaRPr>
          </a:p>
          <a:p>
            <a:r>
              <a:rPr lang="ja-JP"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デンマークの企業</a:t>
            </a:r>
            <a:r>
              <a:rPr lang="en-US"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労働者接合データを用いた</a:t>
            </a:r>
            <a:r>
              <a:rPr lang="en-US"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Keller et al. (2016)</a:t>
            </a:r>
            <a:r>
              <a:rPr lang="ja-JP"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も</a:t>
            </a:r>
            <a:r>
              <a:rPr lang="ja-JP" altLang="en-US"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中国からの輸入によって</a:t>
            </a:r>
            <a:r>
              <a:rPr lang="ja-JP" altLang="en-US"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中程度の賃金の職が減り</a:t>
            </a:r>
            <a:r>
              <a:rPr lang="ja-JP" altLang="en-US"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a:t>
            </a:r>
            <a:r>
              <a:rPr lang="ja-JP"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高賃金・低賃金の職が増える「二極化」（</a:t>
            </a:r>
            <a:r>
              <a:rPr lang="en-US"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job polarization</a:t>
            </a:r>
            <a:r>
              <a:rPr lang="ja-JP" altLang="ja-JP" sz="3200" dirty="0">
                <a:effectLst/>
                <a:latin typeface="ＭＳ Ｐゴシック" panose="020B0600070205080204" pitchFamily="50" charset="-128"/>
                <a:ea typeface="ＭＳ Ｐゴシック" panose="020B0600070205080204" pitchFamily="50" charset="-128"/>
                <a:cs typeface="ＭＳ 明朝" panose="02020609040205080304" pitchFamily="17" charset="-128"/>
              </a:rPr>
              <a:t>）が進展したことを明らかにしている。</a:t>
            </a:r>
            <a:endParaRPr lang="ja-JP" altLang="ja-JP" sz="3200" dirty="0">
              <a:effectLst/>
              <a:latin typeface="ＭＳ Ｐゴシック" panose="020B0600070205080204" pitchFamily="50" charset="-128"/>
              <a:ea typeface="ＭＳ Ｐゴシック" panose="020B0600070205080204" pitchFamily="50" charset="-128"/>
            </a:endParaRPr>
          </a:p>
        </p:txBody>
      </p:sp>
      <p:sp>
        <p:nvSpPr>
          <p:cNvPr id="4" name="スライド番号プレースホルダー 3">
            <a:extLst>
              <a:ext uri="{FF2B5EF4-FFF2-40B4-BE49-F238E27FC236}">
                <a16:creationId xmlns:a16="http://schemas.microsoft.com/office/drawing/2014/main" id="{DFC23955-4AF2-595B-9FC1-B586763EA59F}"/>
              </a:ext>
            </a:extLst>
          </p:cNvPr>
          <p:cNvSpPr>
            <a:spLocks noGrp="1"/>
          </p:cNvSpPr>
          <p:nvPr>
            <p:ph type="sldNum" sz="quarter" idx="12"/>
          </p:nvPr>
        </p:nvSpPr>
        <p:spPr/>
        <p:txBody>
          <a:bodyPr/>
          <a:lstStyle/>
          <a:p>
            <a:fld id="{A0B73B5B-4D98-3640-AE9D-0B488B8E4F8B}" type="slidenum">
              <a:rPr lang="en-JP" smtClean="0"/>
              <a:t>34</a:t>
            </a:fld>
            <a:endParaRPr lang="en-JP"/>
          </a:p>
        </p:txBody>
      </p:sp>
    </p:spTree>
    <p:extLst>
      <p:ext uri="{BB962C8B-B14F-4D97-AF65-F5344CB8AC3E}">
        <p14:creationId xmlns:p14="http://schemas.microsoft.com/office/powerpoint/2010/main" val="108649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DD4389-DF63-249B-C7FD-57A9DC0920F3}"/>
              </a:ext>
            </a:extLst>
          </p:cNvPr>
          <p:cNvSpPr>
            <a:spLocks noGrp="1"/>
          </p:cNvSpPr>
          <p:nvPr>
            <p:ph type="title"/>
          </p:nvPr>
        </p:nvSpPr>
        <p:spPr/>
        <p:txBody>
          <a:bodyPr/>
          <a:lstStyle/>
          <a:p>
            <a:r>
              <a:rPr kumimoji="1" lang="ja-JP" altLang="en-US" dirty="0"/>
              <a:t>政治の二極化</a:t>
            </a:r>
          </a:p>
        </p:txBody>
      </p:sp>
      <p:sp>
        <p:nvSpPr>
          <p:cNvPr id="3" name="コンテンツ プレースホルダー 2">
            <a:extLst>
              <a:ext uri="{FF2B5EF4-FFF2-40B4-BE49-F238E27FC236}">
                <a16:creationId xmlns:a16="http://schemas.microsoft.com/office/drawing/2014/main" id="{3E624603-A032-9217-1CC7-D0ECA5780483}"/>
              </a:ext>
            </a:extLst>
          </p:cNvPr>
          <p:cNvSpPr>
            <a:spLocks noGrp="1"/>
          </p:cNvSpPr>
          <p:nvPr>
            <p:ph idx="1"/>
          </p:nvPr>
        </p:nvSpPr>
        <p:spPr/>
        <p:txBody>
          <a:bodyPr>
            <a:normAutofit/>
          </a:bodyPr>
          <a:lstStyle/>
          <a:p>
            <a:r>
              <a:rPr kumimoji="1" lang="ja-JP" altLang="en-US" dirty="0"/>
              <a:t>オーターらの研究によれば，アメリカでは労働市場の二極化に伴い，人々の政治への態度も極端になる傾向が見られる。</a:t>
            </a:r>
            <a:endParaRPr kumimoji="1" lang="en-US" altLang="ja-JP" dirty="0"/>
          </a:p>
          <a:p>
            <a:pPr lvl="1"/>
            <a:r>
              <a:rPr kumimoji="1" lang="ja-JP" altLang="en-US" dirty="0"/>
              <a:t>中国からの輸入との競争に強くさらされた選挙区では，穏健派候補への支持が減少している。たとえば，もともと共和党が握っていた選挙区では，保守的な共和党候補が選出され，もともと民主党が握っていた選挙区では，リベラルな民主党候補か保守的な共和党候補が選出される傾向が見られる。</a:t>
            </a:r>
            <a:endParaRPr kumimoji="1" lang="en-US" altLang="ja-JP" dirty="0"/>
          </a:p>
          <a:p>
            <a:pPr lvl="1"/>
            <a:r>
              <a:rPr kumimoji="1" lang="ja-JP" altLang="en-US" dirty="0"/>
              <a:t>人種別に分析した結果によれば，白人が多数派の選挙区では，保守的な共和党候補，非白人が多数派の選挙区では，リベラルな民主党候補が選出される傾向にある。</a:t>
            </a:r>
            <a:endParaRPr kumimoji="1" lang="en-US" altLang="ja-JP" dirty="0"/>
          </a:p>
          <a:p>
            <a:pPr lvl="1"/>
            <a:r>
              <a:rPr kumimoji="1" lang="ja-JP" altLang="en-US" dirty="0"/>
              <a:t>このように，中国からの輸入の増大により，アメリカ政治の二極化が助長された。</a:t>
            </a:r>
          </a:p>
        </p:txBody>
      </p:sp>
      <p:sp>
        <p:nvSpPr>
          <p:cNvPr id="4" name="スライド番号プレースホルダー 3">
            <a:extLst>
              <a:ext uri="{FF2B5EF4-FFF2-40B4-BE49-F238E27FC236}">
                <a16:creationId xmlns:a16="http://schemas.microsoft.com/office/drawing/2014/main" id="{FE05FF28-69B2-67BE-DC6C-3FF845D2BA70}"/>
              </a:ext>
            </a:extLst>
          </p:cNvPr>
          <p:cNvSpPr>
            <a:spLocks noGrp="1"/>
          </p:cNvSpPr>
          <p:nvPr>
            <p:ph type="sldNum" sz="quarter" idx="12"/>
          </p:nvPr>
        </p:nvSpPr>
        <p:spPr/>
        <p:txBody>
          <a:bodyPr/>
          <a:lstStyle/>
          <a:p>
            <a:fld id="{A0B73B5B-4D98-3640-AE9D-0B488B8E4F8B}" type="slidenum">
              <a:rPr lang="en-JP" smtClean="0"/>
              <a:t>35</a:t>
            </a:fld>
            <a:endParaRPr lang="en-JP"/>
          </a:p>
        </p:txBody>
      </p:sp>
    </p:spTree>
    <p:extLst>
      <p:ext uri="{BB962C8B-B14F-4D97-AF65-F5344CB8AC3E}">
        <p14:creationId xmlns:p14="http://schemas.microsoft.com/office/powerpoint/2010/main" val="21242502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A2485B-9402-711F-AA43-12E46019CAB5}"/>
              </a:ext>
            </a:extLst>
          </p:cNvPr>
          <p:cNvSpPr>
            <a:spLocks noGrp="1"/>
          </p:cNvSpPr>
          <p:nvPr>
            <p:ph type="title"/>
          </p:nvPr>
        </p:nvSpPr>
        <p:spPr/>
        <p:txBody>
          <a:bodyPr/>
          <a:lstStyle/>
          <a:p>
            <a:r>
              <a:rPr kumimoji="1" lang="ja-JP" altLang="en-US" dirty="0"/>
              <a:t>日本の場合</a:t>
            </a:r>
          </a:p>
        </p:txBody>
      </p:sp>
      <p:sp>
        <p:nvSpPr>
          <p:cNvPr id="3" name="コンテンツ プレースホルダー 2">
            <a:extLst>
              <a:ext uri="{FF2B5EF4-FFF2-40B4-BE49-F238E27FC236}">
                <a16:creationId xmlns:a16="http://schemas.microsoft.com/office/drawing/2014/main" id="{D36DB3AD-A7C7-2954-80DA-1ECF1DB17603}"/>
              </a:ext>
            </a:extLst>
          </p:cNvPr>
          <p:cNvSpPr>
            <a:spLocks noGrp="1"/>
          </p:cNvSpPr>
          <p:nvPr>
            <p:ph idx="1"/>
          </p:nvPr>
        </p:nvSpPr>
        <p:spPr/>
        <p:txBody>
          <a:bodyPr>
            <a:normAutofit lnSpcReduction="10000"/>
          </a:bodyPr>
          <a:lstStyle/>
          <a:p>
            <a:pPr marL="0" indent="0">
              <a:buNone/>
            </a:pPr>
            <a:r>
              <a:rPr kumimoji="1" lang="ja-JP" altLang="en-US" dirty="0"/>
              <a:t>日本も中国からの輸入を増大させてきた。しかし，その影響はアメリカとは異なる。</a:t>
            </a:r>
            <a:endParaRPr kumimoji="1" lang="en-US" altLang="ja-JP" dirty="0"/>
          </a:p>
          <a:p>
            <a:r>
              <a:rPr kumimoji="1" lang="en-US" altLang="ja-JP" dirty="0"/>
              <a:t>1995〜2007</a:t>
            </a:r>
            <a:r>
              <a:rPr kumimoji="1" lang="ja-JP" altLang="en-US" dirty="0"/>
              <a:t>年のデータを用いた研究（</a:t>
            </a:r>
            <a:r>
              <a:rPr kumimoji="1" lang="en-US" altLang="ja-JP" dirty="0"/>
              <a:t>Taniguchi, 2019) </a:t>
            </a:r>
            <a:r>
              <a:rPr kumimoji="1" lang="ja-JP" altLang="en-US" dirty="0"/>
              <a:t>によれば，中国からの輸入の増大は，日本ではむしろ製造業の雇用を増やす傾向を持っている。</a:t>
            </a:r>
            <a:endParaRPr kumimoji="1" lang="en-US" altLang="ja-JP" dirty="0"/>
          </a:p>
          <a:p>
            <a:pPr lvl="1"/>
            <a:r>
              <a:rPr kumimoji="1" lang="ja-JP" altLang="en-US" dirty="0"/>
              <a:t>これは，日本の場合，中国から中間財の輸入が多いことによる。つまり，日本の製造業は，中国の製造業との間で国際生産分業をすることで，競合を避けていることが示唆される。日本については，アメリカと異なり，中国からの輸入増大が格差拡大に寄与した証拠はいまのところ見つかってはいない。</a:t>
            </a:r>
            <a:endParaRPr kumimoji="1" lang="en-US" altLang="ja-JP" dirty="0"/>
          </a:p>
          <a:p>
            <a:r>
              <a:rPr kumimoji="1" lang="ja-JP" altLang="en-US" dirty="0"/>
              <a:t>しかしながら，</a:t>
            </a:r>
            <a:r>
              <a:rPr kumimoji="1" lang="en-US" altLang="ja-JP" dirty="0"/>
              <a:t>Ito (2021) </a:t>
            </a:r>
            <a:r>
              <a:rPr kumimoji="1" lang="ja-JP" altLang="en-US" dirty="0"/>
              <a:t>によれば，中国との輸入競争に強くさらされている選挙区の候補者ほど，保護主義的な貿易政策を主張する傾向が強いことが明らかになっている。</a:t>
            </a:r>
          </a:p>
        </p:txBody>
      </p:sp>
      <p:sp>
        <p:nvSpPr>
          <p:cNvPr id="4" name="スライド番号プレースホルダー 3">
            <a:extLst>
              <a:ext uri="{FF2B5EF4-FFF2-40B4-BE49-F238E27FC236}">
                <a16:creationId xmlns:a16="http://schemas.microsoft.com/office/drawing/2014/main" id="{9B7AF4F3-794B-90E5-A2D5-AB6395A0C512}"/>
              </a:ext>
            </a:extLst>
          </p:cNvPr>
          <p:cNvSpPr>
            <a:spLocks noGrp="1"/>
          </p:cNvSpPr>
          <p:nvPr>
            <p:ph type="sldNum" sz="quarter" idx="12"/>
          </p:nvPr>
        </p:nvSpPr>
        <p:spPr/>
        <p:txBody>
          <a:bodyPr/>
          <a:lstStyle/>
          <a:p>
            <a:fld id="{A0B73B5B-4D98-3640-AE9D-0B488B8E4F8B}" type="slidenum">
              <a:rPr lang="en-JP" smtClean="0"/>
              <a:t>36</a:t>
            </a:fld>
            <a:endParaRPr lang="en-JP"/>
          </a:p>
        </p:txBody>
      </p:sp>
    </p:spTree>
    <p:extLst>
      <p:ext uri="{BB962C8B-B14F-4D97-AF65-F5344CB8AC3E}">
        <p14:creationId xmlns:p14="http://schemas.microsoft.com/office/powerpoint/2010/main" val="22731338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3E428-4585-BE61-A2A3-1BEC460B575F}"/>
              </a:ext>
            </a:extLst>
          </p:cNvPr>
          <p:cNvSpPr>
            <a:spLocks noGrp="1"/>
          </p:cNvSpPr>
          <p:nvPr>
            <p:ph type="title"/>
          </p:nvPr>
        </p:nvSpPr>
        <p:spPr/>
        <p:txBody>
          <a:bodyPr/>
          <a:lstStyle/>
          <a:p>
            <a:r>
              <a:rPr lang="zh-CN" altLang="en-US" dirty="0"/>
              <a:t>本章</a:t>
            </a:r>
            <a:r>
              <a:rPr lang="ja-JP" altLang="en-US"/>
              <a:t>の</a:t>
            </a:r>
            <a:r>
              <a:rPr lang="zh-CN" altLang="en-US" dirty="0"/>
              <a:t>問</a:t>
            </a:r>
            <a:r>
              <a:rPr lang="ja-JP" altLang="en-US"/>
              <a:t>いの</a:t>
            </a:r>
            <a:r>
              <a:rPr lang="zh-CN" altLang="en-US" dirty="0"/>
              <a:t>答</a:t>
            </a:r>
            <a:r>
              <a:rPr lang="ja-JP" altLang="en-US"/>
              <a:t>え</a:t>
            </a:r>
            <a:endParaRPr lang="en-JP" dirty="0"/>
          </a:p>
        </p:txBody>
      </p:sp>
      <p:sp>
        <p:nvSpPr>
          <p:cNvPr id="3" name="Content Placeholder 2">
            <a:extLst>
              <a:ext uri="{FF2B5EF4-FFF2-40B4-BE49-F238E27FC236}">
                <a16:creationId xmlns:a16="http://schemas.microsoft.com/office/drawing/2014/main" id="{84FA44E6-93D4-92E1-D905-C7850091145F}"/>
              </a:ext>
            </a:extLst>
          </p:cNvPr>
          <p:cNvSpPr>
            <a:spLocks noGrp="1"/>
          </p:cNvSpPr>
          <p:nvPr>
            <p:ph idx="1"/>
          </p:nvPr>
        </p:nvSpPr>
        <p:spPr/>
        <p:txBody>
          <a:bodyPr/>
          <a:lstStyle/>
          <a:p>
            <a:pPr marL="0" indent="0">
              <a:buNone/>
            </a:pPr>
            <a:r>
              <a:rPr lang="ja-JP" altLang="en-US" dirty="0"/>
              <a:t>グローバル化と国内格差拡大の関係について多くの研究がなされてきた。</a:t>
            </a:r>
            <a:endParaRPr lang="en-US" altLang="ja-JP" dirty="0"/>
          </a:p>
          <a:p>
            <a:r>
              <a:rPr lang="ja-JP" altLang="en-US" dirty="0"/>
              <a:t>メキシコでの海外生産の拡大，中国からの輸入増大を受けて，アメリカでは国際貿易が国内格差拡大に少なくとも部分的にはつながったのではないかと活発な研究がなされてきた。</a:t>
            </a:r>
            <a:endParaRPr lang="en-US" altLang="ja-JP" dirty="0"/>
          </a:p>
          <a:p>
            <a:r>
              <a:rPr lang="ja-JP" altLang="en-US" dirty="0"/>
              <a:t>一方で，日本については，国際貿易が国内格差拡大につながったとする証拠は乏しい。</a:t>
            </a:r>
            <a:endParaRPr lang="en-US" altLang="ja-JP" dirty="0"/>
          </a:p>
          <a:p>
            <a:r>
              <a:rPr lang="ja-JP" altLang="en-US" dirty="0"/>
              <a:t>また，国際貿易と格差の問題を考えるときには，貿易によって安価な輸入品が供給され，特に貧しい人々の生活を助けている側面があることも無視できない。</a:t>
            </a:r>
            <a:endParaRPr lang="en-JP" dirty="0"/>
          </a:p>
        </p:txBody>
      </p:sp>
      <p:sp>
        <p:nvSpPr>
          <p:cNvPr id="4" name="Slide Number Placeholder 3">
            <a:extLst>
              <a:ext uri="{FF2B5EF4-FFF2-40B4-BE49-F238E27FC236}">
                <a16:creationId xmlns:a16="http://schemas.microsoft.com/office/drawing/2014/main" id="{77F75280-AC02-FB29-DA0E-AAD541CB0219}"/>
              </a:ext>
            </a:extLst>
          </p:cNvPr>
          <p:cNvSpPr>
            <a:spLocks noGrp="1"/>
          </p:cNvSpPr>
          <p:nvPr>
            <p:ph type="sldNum" sz="quarter" idx="12"/>
          </p:nvPr>
        </p:nvSpPr>
        <p:spPr/>
        <p:txBody>
          <a:bodyPr/>
          <a:lstStyle/>
          <a:p>
            <a:fld id="{A0B73B5B-4D98-3640-AE9D-0B488B8E4F8B}" type="slidenum">
              <a:rPr lang="en-JP" smtClean="0"/>
              <a:t>37</a:t>
            </a:fld>
            <a:endParaRPr lang="en-JP"/>
          </a:p>
        </p:txBody>
      </p:sp>
    </p:spTree>
    <p:extLst>
      <p:ext uri="{BB962C8B-B14F-4D97-AF65-F5344CB8AC3E}">
        <p14:creationId xmlns:p14="http://schemas.microsoft.com/office/powerpoint/2010/main" val="1450702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F5A22-573F-C1C0-7E66-1803C37DDE03}"/>
              </a:ext>
            </a:extLst>
          </p:cNvPr>
          <p:cNvSpPr>
            <a:spLocks noGrp="1"/>
          </p:cNvSpPr>
          <p:nvPr>
            <p:ph type="title"/>
          </p:nvPr>
        </p:nvSpPr>
        <p:spPr/>
        <p:txBody>
          <a:bodyPr/>
          <a:lstStyle/>
          <a:p>
            <a:r>
              <a:rPr lang="en-JP" dirty="0"/>
              <a:t>1	</a:t>
            </a:r>
            <a:r>
              <a:rPr lang="zh-CN" altLang="en-US" dirty="0"/>
              <a:t>格差拡大</a:t>
            </a:r>
            <a:endParaRPr lang="en-JP" dirty="0"/>
          </a:p>
        </p:txBody>
      </p:sp>
      <p:sp>
        <p:nvSpPr>
          <p:cNvPr id="3" name="Content Placeholder 2">
            <a:extLst>
              <a:ext uri="{FF2B5EF4-FFF2-40B4-BE49-F238E27FC236}">
                <a16:creationId xmlns:a16="http://schemas.microsoft.com/office/drawing/2014/main" id="{AB135D95-E7B9-2ABD-9277-EACD32A6DD0C}"/>
              </a:ext>
            </a:extLst>
          </p:cNvPr>
          <p:cNvSpPr>
            <a:spLocks noGrp="1"/>
          </p:cNvSpPr>
          <p:nvPr>
            <p:ph idx="1"/>
          </p:nvPr>
        </p:nvSpPr>
        <p:spPr/>
        <p:txBody>
          <a:bodyPr/>
          <a:lstStyle/>
          <a:p>
            <a:r>
              <a:rPr lang="ja-JP" altLang="en-US" dirty="0"/>
              <a:t>これまでの</a:t>
            </a:r>
            <a:r>
              <a:rPr lang="zh-CN" altLang="en-US" dirty="0"/>
              <a:t>章</a:t>
            </a:r>
            <a:r>
              <a:rPr lang="ja-JP" altLang="en-US" dirty="0"/>
              <a:t>で</a:t>
            </a:r>
            <a:r>
              <a:rPr lang="zh-CN" altLang="en-US" dirty="0"/>
              <a:t>見</a:t>
            </a:r>
            <a:r>
              <a:rPr lang="ja-JP" altLang="en-US" dirty="0"/>
              <a:t>てきたように，</a:t>
            </a:r>
            <a:r>
              <a:rPr lang="zh-CN" altLang="en-US" b="1" u="sng" dirty="0"/>
              <a:t>国際貿易</a:t>
            </a:r>
            <a:r>
              <a:rPr lang="ja-JP" altLang="en-US" b="1" u="sng" dirty="0"/>
              <a:t>は</a:t>
            </a:r>
            <a:r>
              <a:rPr lang="zh-CN" altLang="en-US" b="1" u="sng" dirty="0"/>
              <a:t>貿易利益</a:t>
            </a:r>
            <a:r>
              <a:rPr lang="ja-JP" altLang="en-US" b="1" u="sng" dirty="0"/>
              <a:t>をもたらす</a:t>
            </a:r>
            <a:r>
              <a:rPr lang="ja-JP" altLang="en-US" dirty="0"/>
              <a:t>。</a:t>
            </a:r>
            <a:endParaRPr lang="en-US" altLang="ja-JP" dirty="0"/>
          </a:p>
          <a:p>
            <a:r>
              <a:rPr lang="ja-JP" altLang="en-US" dirty="0"/>
              <a:t>しかし，</a:t>
            </a:r>
            <a:r>
              <a:rPr lang="zh-CN" altLang="en-US" dirty="0"/>
              <a:t>貿易利益</a:t>
            </a:r>
            <a:r>
              <a:rPr lang="ja-JP" altLang="en-US" dirty="0"/>
              <a:t>が</a:t>
            </a:r>
            <a:r>
              <a:rPr lang="zh-CN" altLang="en-US" dirty="0">
                <a:solidFill>
                  <a:srgbClr val="0432FF"/>
                </a:solidFill>
              </a:rPr>
              <a:t>平等</a:t>
            </a:r>
            <a:r>
              <a:rPr lang="ja-JP" altLang="en-US" dirty="0">
                <a:solidFill>
                  <a:srgbClr val="0432FF"/>
                </a:solidFill>
              </a:rPr>
              <a:t>に</a:t>
            </a:r>
            <a:r>
              <a:rPr lang="zh-CN" altLang="en-US" dirty="0"/>
              <a:t>人々</a:t>
            </a:r>
            <a:r>
              <a:rPr lang="ja-JP" altLang="en-US" dirty="0"/>
              <a:t>に</a:t>
            </a:r>
            <a:r>
              <a:rPr lang="zh-CN" altLang="en-US" dirty="0"/>
              <a:t>分配</a:t>
            </a:r>
            <a:r>
              <a:rPr lang="ja-JP" altLang="en-US" dirty="0"/>
              <a:t>されるとは</a:t>
            </a:r>
            <a:r>
              <a:rPr lang="zh-CN" altLang="en-US" dirty="0"/>
              <a:t>限</a:t>
            </a:r>
            <a:r>
              <a:rPr lang="ja-JP" altLang="en-US" dirty="0"/>
              <a:t>らない。</a:t>
            </a:r>
            <a:endParaRPr lang="en-US" altLang="ja-JP" dirty="0"/>
          </a:p>
          <a:p>
            <a:r>
              <a:rPr lang="en-US" altLang="ja-JP" dirty="0"/>
              <a:t>1970</a:t>
            </a:r>
            <a:r>
              <a:rPr lang="zh-CN" altLang="en-US" dirty="0"/>
              <a:t>年代半</a:t>
            </a:r>
            <a:r>
              <a:rPr lang="ja-JP" altLang="en-US" dirty="0"/>
              <a:t>ばから</a:t>
            </a:r>
            <a:r>
              <a:rPr lang="zh-CN" altLang="en-US" dirty="0"/>
              <a:t>多</a:t>
            </a:r>
            <a:r>
              <a:rPr lang="ja-JP" altLang="en-US" dirty="0"/>
              <a:t>くの</a:t>
            </a:r>
            <a:r>
              <a:rPr lang="zh-CN" altLang="en-US" dirty="0"/>
              <a:t>国（英語圏，北欧，</a:t>
            </a:r>
            <a:r>
              <a:rPr lang="ja-JP" altLang="en-US" dirty="0"/>
              <a:t>インド，</a:t>
            </a:r>
            <a:r>
              <a:rPr lang="zh-CN" altLang="en-US" dirty="0"/>
              <a:t>中国）</a:t>
            </a:r>
            <a:r>
              <a:rPr lang="ja-JP" altLang="en-US" dirty="0"/>
              <a:t>で</a:t>
            </a:r>
            <a:r>
              <a:rPr lang="zh-CN" altLang="en-US" dirty="0"/>
              <a:t>格差</a:t>
            </a:r>
            <a:r>
              <a:rPr lang="ja-JP" altLang="en-US" dirty="0"/>
              <a:t>が</a:t>
            </a:r>
            <a:r>
              <a:rPr lang="zh-CN" altLang="en-US" dirty="0"/>
              <a:t>拡大</a:t>
            </a:r>
            <a:r>
              <a:rPr lang="ja-JP" altLang="en-US" dirty="0"/>
              <a:t>。</a:t>
            </a:r>
            <a:endParaRPr lang="en-US" altLang="ja-JP" dirty="0"/>
          </a:p>
          <a:p>
            <a:pPr lvl="1"/>
            <a:r>
              <a:rPr lang="zh-CN" altLang="en-US" dirty="0"/>
              <a:t>例</a:t>
            </a:r>
            <a:r>
              <a:rPr lang="ja-JP" altLang="en-US" dirty="0"/>
              <a:t>えば，アメリカでは，</a:t>
            </a:r>
            <a:r>
              <a:rPr lang="en-US" altLang="ja-JP" dirty="0"/>
              <a:t>1970</a:t>
            </a:r>
            <a:r>
              <a:rPr lang="zh-CN" altLang="en-US" dirty="0"/>
              <a:t>年代半</a:t>
            </a:r>
            <a:r>
              <a:rPr lang="ja-JP" altLang="en-US" dirty="0"/>
              <a:t>ばには</a:t>
            </a:r>
            <a:r>
              <a:rPr lang="zh-CN" altLang="en-US" dirty="0">
                <a:highlight>
                  <a:srgbClr val="FFFF00"/>
                </a:highlight>
              </a:rPr>
              <a:t>所得上位１％</a:t>
            </a:r>
            <a:r>
              <a:rPr lang="ja-JP" altLang="en-US" dirty="0">
                <a:highlight>
                  <a:srgbClr val="FFFF00"/>
                </a:highlight>
              </a:rPr>
              <a:t>の</a:t>
            </a:r>
            <a:r>
              <a:rPr lang="zh-CN" altLang="en-US" dirty="0">
                <a:highlight>
                  <a:srgbClr val="FFFF00"/>
                </a:highlight>
              </a:rPr>
              <a:t>富裕層</a:t>
            </a:r>
            <a:r>
              <a:rPr lang="ja-JP" altLang="en-US" dirty="0"/>
              <a:t>が</a:t>
            </a:r>
            <a:r>
              <a:rPr lang="zh-CN" altLang="en-US" dirty="0"/>
              <a:t>所得全体</a:t>
            </a:r>
            <a:r>
              <a:rPr lang="ja-JP" altLang="en-US" dirty="0"/>
              <a:t>に</a:t>
            </a:r>
            <a:r>
              <a:rPr lang="zh-CN" altLang="en-US" dirty="0"/>
              <a:t>占</a:t>
            </a:r>
            <a:r>
              <a:rPr lang="ja-JP" altLang="en-US" dirty="0"/>
              <a:t>める</a:t>
            </a:r>
            <a:r>
              <a:rPr lang="ja-JP" altLang="en-US" dirty="0">
                <a:highlight>
                  <a:srgbClr val="FFFF00"/>
                </a:highlight>
              </a:rPr>
              <a:t>シェアは</a:t>
            </a:r>
            <a:r>
              <a:rPr lang="en-US" altLang="ja-JP" dirty="0">
                <a:highlight>
                  <a:srgbClr val="FFFF00"/>
                </a:highlight>
              </a:rPr>
              <a:t>8%</a:t>
            </a:r>
            <a:r>
              <a:rPr lang="ja-JP" altLang="en-US" dirty="0"/>
              <a:t>に</a:t>
            </a:r>
            <a:r>
              <a:rPr lang="zh-CN" altLang="en-US" dirty="0"/>
              <a:t>過</a:t>
            </a:r>
            <a:r>
              <a:rPr lang="ja-JP" altLang="en-US" dirty="0"/>
              <a:t>ぎなかったが，そのシェアは</a:t>
            </a:r>
            <a:r>
              <a:rPr lang="en-US" altLang="ja-JP" dirty="0"/>
              <a:t>1990</a:t>
            </a:r>
            <a:r>
              <a:rPr lang="zh-CN" altLang="en-US" dirty="0"/>
              <a:t>年</a:t>
            </a:r>
            <a:r>
              <a:rPr lang="ja-JP" altLang="en-US" dirty="0"/>
              <a:t>に</a:t>
            </a:r>
            <a:r>
              <a:rPr lang="en-US" altLang="ja-JP" dirty="0">
                <a:highlight>
                  <a:srgbClr val="FFFF00"/>
                </a:highlight>
              </a:rPr>
              <a:t>13%</a:t>
            </a:r>
            <a:r>
              <a:rPr lang="ja-JP" altLang="en-US" dirty="0"/>
              <a:t>，</a:t>
            </a:r>
            <a:r>
              <a:rPr lang="en-US" altLang="ja-JP" dirty="0"/>
              <a:t>2008</a:t>
            </a:r>
            <a:r>
              <a:rPr lang="zh-CN" altLang="en-US" dirty="0"/>
              <a:t>年</a:t>
            </a:r>
            <a:r>
              <a:rPr lang="ja-JP" altLang="en-US" dirty="0"/>
              <a:t>に</a:t>
            </a:r>
            <a:r>
              <a:rPr lang="en-US" altLang="ja-JP" dirty="0">
                <a:highlight>
                  <a:srgbClr val="FFFF00"/>
                </a:highlight>
              </a:rPr>
              <a:t>18%</a:t>
            </a:r>
            <a:r>
              <a:rPr lang="ja-JP" altLang="en-US" dirty="0"/>
              <a:t>にまで</a:t>
            </a:r>
            <a:r>
              <a:rPr lang="zh-CN" altLang="en-US" dirty="0"/>
              <a:t>上昇</a:t>
            </a:r>
            <a:r>
              <a:rPr lang="ja-JP" altLang="en-US" dirty="0"/>
              <a:t>した。</a:t>
            </a:r>
            <a:endParaRPr lang="en-US" altLang="ja-JP" dirty="0"/>
          </a:p>
          <a:p>
            <a:pPr lvl="1"/>
            <a:r>
              <a:rPr lang="ja-JP" altLang="en-US" dirty="0"/>
              <a:t>カナダやイギリスでも</a:t>
            </a:r>
            <a:r>
              <a:rPr lang="zh-CN" altLang="en-US" dirty="0"/>
              <a:t>同様</a:t>
            </a:r>
            <a:r>
              <a:rPr lang="ja-JP" altLang="en-US" dirty="0"/>
              <a:t>の</a:t>
            </a:r>
            <a:r>
              <a:rPr lang="zh-CN" altLang="en-US" dirty="0"/>
              <a:t>上昇傾向</a:t>
            </a:r>
            <a:r>
              <a:rPr lang="ja-JP" altLang="en-US" dirty="0"/>
              <a:t>が</a:t>
            </a:r>
            <a:r>
              <a:rPr lang="zh-CN" altLang="en-US" dirty="0"/>
              <a:t>見</a:t>
            </a:r>
            <a:r>
              <a:rPr lang="ja-JP" altLang="en-US" dirty="0"/>
              <a:t>られる。</a:t>
            </a:r>
            <a:endParaRPr lang="en-JP" dirty="0"/>
          </a:p>
        </p:txBody>
      </p:sp>
      <p:sp>
        <p:nvSpPr>
          <p:cNvPr id="4" name="Slide Number Placeholder 3">
            <a:extLst>
              <a:ext uri="{FF2B5EF4-FFF2-40B4-BE49-F238E27FC236}">
                <a16:creationId xmlns:a16="http://schemas.microsoft.com/office/drawing/2014/main" id="{23A747DB-1C72-A038-98F0-3A38DB46E823}"/>
              </a:ext>
            </a:extLst>
          </p:cNvPr>
          <p:cNvSpPr>
            <a:spLocks noGrp="1"/>
          </p:cNvSpPr>
          <p:nvPr>
            <p:ph type="sldNum" sz="quarter" idx="12"/>
          </p:nvPr>
        </p:nvSpPr>
        <p:spPr/>
        <p:txBody>
          <a:bodyPr/>
          <a:lstStyle/>
          <a:p>
            <a:fld id="{A0B73B5B-4D98-3640-AE9D-0B488B8E4F8B}" type="slidenum">
              <a:rPr lang="en-JP" smtClean="0"/>
              <a:t>4</a:t>
            </a:fld>
            <a:endParaRPr lang="en-JP"/>
          </a:p>
        </p:txBody>
      </p:sp>
    </p:spTree>
    <p:extLst>
      <p:ext uri="{BB962C8B-B14F-4D97-AF65-F5344CB8AC3E}">
        <p14:creationId xmlns:p14="http://schemas.microsoft.com/office/powerpoint/2010/main" val="152153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9A2B9-3508-C722-830D-720D490DB7D0}"/>
              </a:ext>
            </a:extLst>
          </p:cNvPr>
          <p:cNvSpPr>
            <a:spLocks noGrp="1"/>
          </p:cNvSpPr>
          <p:nvPr>
            <p:ph type="title"/>
          </p:nvPr>
        </p:nvSpPr>
        <p:spPr/>
        <p:txBody>
          <a:bodyPr/>
          <a:lstStyle/>
          <a:p>
            <a:r>
              <a:rPr lang="ja-JP" altLang="en-US"/>
              <a:t>ジニ</a:t>
            </a:r>
            <a:r>
              <a:rPr lang="zh-CN" altLang="en-US" dirty="0"/>
              <a:t>係数</a:t>
            </a:r>
            <a:endParaRPr lang="en-JP" dirty="0"/>
          </a:p>
        </p:txBody>
      </p:sp>
      <p:sp>
        <p:nvSpPr>
          <p:cNvPr id="3" name="Content Placeholder 2">
            <a:extLst>
              <a:ext uri="{FF2B5EF4-FFF2-40B4-BE49-F238E27FC236}">
                <a16:creationId xmlns:a16="http://schemas.microsoft.com/office/drawing/2014/main" id="{32BDB91D-84E2-93A5-7CCE-7EFE6E2B44DF}"/>
              </a:ext>
            </a:extLst>
          </p:cNvPr>
          <p:cNvSpPr>
            <a:spLocks noGrp="1"/>
          </p:cNvSpPr>
          <p:nvPr>
            <p:ph idx="1"/>
          </p:nvPr>
        </p:nvSpPr>
        <p:spPr/>
        <p:txBody>
          <a:bodyPr>
            <a:normAutofit lnSpcReduction="10000"/>
          </a:bodyPr>
          <a:lstStyle/>
          <a:p>
            <a:pPr marL="0" indent="0">
              <a:buNone/>
            </a:pPr>
            <a:r>
              <a:rPr lang="ja-JP" altLang="en-US" u="sng" dirty="0"/>
              <a:t>ジニ</a:t>
            </a:r>
            <a:r>
              <a:rPr lang="zh-CN" altLang="en-US" u="sng" dirty="0"/>
              <a:t>係数</a:t>
            </a:r>
            <a:endParaRPr lang="en-US" altLang="zh-CN" u="sng" dirty="0"/>
          </a:p>
          <a:p>
            <a:pPr marL="0" indent="0">
              <a:buNone/>
            </a:pPr>
            <a:endParaRPr lang="en-US" altLang="zh-CN" u="sng" dirty="0"/>
          </a:p>
          <a:p>
            <a:pPr marL="0" indent="0">
              <a:buNone/>
            </a:pPr>
            <a:r>
              <a:rPr lang="zh-CN" altLang="en-US" dirty="0"/>
              <a:t>所得</a:t>
            </a:r>
            <a:r>
              <a:rPr lang="ja-JP" altLang="en-US" dirty="0"/>
              <a:t>の</a:t>
            </a:r>
            <a:r>
              <a:rPr lang="zh-CN" altLang="en-US" dirty="0"/>
              <a:t>不平等度</a:t>
            </a:r>
            <a:r>
              <a:rPr lang="ja-JP" altLang="en-US" dirty="0"/>
              <a:t>を</a:t>
            </a:r>
            <a:r>
              <a:rPr lang="zh-CN" altLang="en-US" dirty="0"/>
              <a:t>表</a:t>
            </a:r>
            <a:r>
              <a:rPr lang="ja-JP" altLang="en-US" dirty="0"/>
              <a:t>すものであり，</a:t>
            </a:r>
            <a:r>
              <a:rPr lang="en-US" altLang="ja-JP" dirty="0"/>
              <a:t>0</a:t>
            </a:r>
            <a:r>
              <a:rPr lang="ja-JP" altLang="en-US" dirty="0"/>
              <a:t>から</a:t>
            </a:r>
            <a:r>
              <a:rPr lang="en-US" altLang="ja-JP" dirty="0"/>
              <a:t>1</a:t>
            </a:r>
            <a:r>
              <a:rPr lang="ja-JP" altLang="en-US" dirty="0"/>
              <a:t>の</a:t>
            </a:r>
            <a:r>
              <a:rPr lang="zh-CN" altLang="en-US" dirty="0"/>
              <a:t>値</a:t>
            </a:r>
            <a:r>
              <a:rPr lang="ja-JP" altLang="en-US" dirty="0"/>
              <a:t>をとる。</a:t>
            </a:r>
            <a:endParaRPr lang="en-US" altLang="ja-JP" dirty="0"/>
          </a:p>
          <a:p>
            <a:pPr marL="0" indent="0">
              <a:buNone/>
            </a:pPr>
            <a:endParaRPr lang="en-US" altLang="zh-CN" dirty="0"/>
          </a:p>
          <a:p>
            <a:pPr marL="0" indent="0">
              <a:buNone/>
            </a:pPr>
            <a:r>
              <a:rPr lang="zh-CN" altLang="en-US" dirty="0">
                <a:highlight>
                  <a:srgbClr val="00FFFF"/>
                </a:highlight>
              </a:rPr>
              <a:t>所得格差</a:t>
            </a:r>
            <a:r>
              <a:rPr lang="ja-JP" altLang="en-US" dirty="0">
                <a:highlight>
                  <a:srgbClr val="00FFFF"/>
                </a:highlight>
              </a:rPr>
              <a:t>が</a:t>
            </a:r>
            <a:r>
              <a:rPr lang="zh-CN" altLang="en-US" dirty="0">
                <a:highlight>
                  <a:srgbClr val="00FFFF"/>
                </a:highlight>
              </a:rPr>
              <a:t>小</a:t>
            </a:r>
            <a:r>
              <a:rPr lang="ja-JP" altLang="en-US" dirty="0">
                <a:highlight>
                  <a:srgbClr val="00FFFF"/>
                </a:highlight>
              </a:rPr>
              <a:t>さいほど</a:t>
            </a:r>
            <a:r>
              <a:rPr lang="en-US" altLang="ja-JP" dirty="0">
                <a:highlight>
                  <a:srgbClr val="00FFFF"/>
                </a:highlight>
              </a:rPr>
              <a:t>0</a:t>
            </a:r>
            <a:r>
              <a:rPr lang="ja-JP" altLang="en-US" dirty="0">
                <a:highlight>
                  <a:srgbClr val="00FFFF"/>
                </a:highlight>
              </a:rPr>
              <a:t>に</a:t>
            </a:r>
            <a:r>
              <a:rPr lang="zh-CN" altLang="en-US" dirty="0">
                <a:highlight>
                  <a:srgbClr val="00FFFF"/>
                </a:highlight>
              </a:rPr>
              <a:t>近</a:t>
            </a:r>
            <a:r>
              <a:rPr lang="ja-JP" altLang="en-US" dirty="0">
                <a:highlight>
                  <a:srgbClr val="00FFFF"/>
                </a:highlight>
              </a:rPr>
              <a:t>い</a:t>
            </a:r>
            <a:r>
              <a:rPr lang="zh-CN" altLang="en-US" dirty="0"/>
              <a:t>値</a:t>
            </a:r>
            <a:r>
              <a:rPr lang="ja-JP" altLang="en-US" dirty="0"/>
              <a:t>をとり，</a:t>
            </a:r>
            <a:endParaRPr lang="en-US" altLang="ja-JP" dirty="0"/>
          </a:p>
          <a:p>
            <a:pPr marL="0" indent="0">
              <a:buNone/>
            </a:pPr>
            <a:r>
              <a:rPr lang="zh-CN" altLang="en-US" dirty="0">
                <a:highlight>
                  <a:srgbClr val="FFFF00"/>
                </a:highlight>
              </a:rPr>
              <a:t>所得格差</a:t>
            </a:r>
            <a:r>
              <a:rPr lang="ja-JP" altLang="en-US" dirty="0">
                <a:highlight>
                  <a:srgbClr val="FFFF00"/>
                </a:highlight>
              </a:rPr>
              <a:t>が</a:t>
            </a:r>
            <a:r>
              <a:rPr lang="zh-CN" altLang="en-US" dirty="0">
                <a:highlight>
                  <a:srgbClr val="FFFF00"/>
                </a:highlight>
              </a:rPr>
              <a:t>大</a:t>
            </a:r>
            <a:r>
              <a:rPr lang="ja-JP" altLang="en-US" dirty="0">
                <a:highlight>
                  <a:srgbClr val="FFFF00"/>
                </a:highlight>
              </a:rPr>
              <a:t>きいほど</a:t>
            </a:r>
            <a:r>
              <a:rPr lang="en-US" altLang="ja-JP" dirty="0">
                <a:highlight>
                  <a:srgbClr val="FFFF00"/>
                </a:highlight>
              </a:rPr>
              <a:t>1</a:t>
            </a:r>
            <a:r>
              <a:rPr lang="ja-JP" altLang="en-US" dirty="0">
                <a:highlight>
                  <a:srgbClr val="FFFF00"/>
                </a:highlight>
              </a:rPr>
              <a:t>に</a:t>
            </a:r>
            <a:r>
              <a:rPr lang="zh-CN" altLang="en-US" dirty="0">
                <a:highlight>
                  <a:srgbClr val="FFFF00"/>
                </a:highlight>
              </a:rPr>
              <a:t>近</a:t>
            </a:r>
            <a:r>
              <a:rPr lang="ja-JP" altLang="en-US" dirty="0">
                <a:highlight>
                  <a:srgbClr val="FFFF00"/>
                </a:highlight>
              </a:rPr>
              <a:t>い</a:t>
            </a:r>
            <a:r>
              <a:rPr lang="zh-CN" altLang="en-US" dirty="0"/>
              <a:t>値</a:t>
            </a:r>
            <a:r>
              <a:rPr lang="ja-JP" altLang="en-US" dirty="0"/>
              <a:t>をとる。</a:t>
            </a:r>
            <a:endParaRPr lang="en-US" altLang="ja-JP" dirty="0"/>
          </a:p>
          <a:p>
            <a:pPr marL="0" indent="0">
              <a:buNone/>
            </a:pPr>
            <a:endParaRPr lang="en-US" dirty="0"/>
          </a:p>
          <a:p>
            <a:pPr marL="0" indent="0">
              <a:buNone/>
            </a:pPr>
            <a:r>
              <a:rPr lang="zh-CN" altLang="en-US" u="sng" dirty="0"/>
              <a:t>当初所得</a:t>
            </a:r>
            <a:r>
              <a:rPr lang="ja-JP" altLang="en-US" u="sng" dirty="0"/>
              <a:t>のジニ</a:t>
            </a:r>
            <a:r>
              <a:rPr lang="zh-CN" altLang="en-US" u="sng" dirty="0"/>
              <a:t>係数</a:t>
            </a:r>
            <a:endParaRPr lang="en-US" altLang="zh-CN" u="sng" dirty="0"/>
          </a:p>
          <a:p>
            <a:pPr marL="0" indent="0">
              <a:buNone/>
            </a:pPr>
            <a:r>
              <a:rPr lang="ja-JP" altLang="en-US" dirty="0"/>
              <a:t>　</a:t>
            </a:r>
            <a:r>
              <a:rPr lang="zh-CN" altLang="en-US" dirty="0"/>
              <a:t>政府</a:t>
            </a:r>
            <a:r>
              <a:rPr lang="ja-JP" altLang="en-US" dirty="0"/>
              <a:t>による</a:t>
            </a:r>
            <a:r>
              <a:rPr lang="zh-CN" altLang="en-US" dirty="0">
                <a:solidFill>
                  <a:srgbClr val="0432FF"/>
                </a:solidFill>
              </a:rPr>
              <a:t>所得再分配</a:t>
            </a:r>
            <a:r>
              <a:rPr lang="ja-JP" altLang="en-US" dirty="0"/>
              <a:t>が</a:t>
            </a:r>
            <a:r>
              <a:rPr lang="zh-CN" altLang="en-US" dirty="0"/>
              <a:t>行</a:t>
            </a:r>
            <a:r>
              <a:rPr lang="ja-JP" altLang="en-US" dirty="0"/>
              <a:t>われる</a:t>
            </a:r>
            <a:r>
              <a:rPr lang="zh-CN" altLang="en-US" dirty="0"/>
              <a:t>前</a:t>
            </a:r>
            <a:r>
              <a:rPr lang="ja-JP" altLang="en-US" dirty="0"/>
              <a:t>のジニ</a:t>
            </a:r>
            <a:r>
              <a:rPr lang="zh-CN" altLang="en-US" dirty="0"/>
              <a:t>係数</a:t>
            </a:r>
            <a:endParaRPr lang="en-JP" dirty="0"/>
          </a:p>
        </p:txBody>
      </p:sp>
      <p:sp>
        <p:nvSpPr>
          <p:cNvPr id="4" name="Slide Number Placeholder 3">
            <a:extLst>
              <a:ext uri="{FF2B5EF4-FFF2-40B4-BE49-F238E27FC236}">
                <a16:creationId xmlns:a16="http://schemas.microsoft.com/office/drawing/2014/main" id="{6CC4CCCB-554A-C562-E697-B25970FB8321}"/>
              </a:ext>
            </a:extLst>
          </p:cNvPr>
          <p:cNvSpPr>
            <a:spLocks noGrp="1"/>
          </p:cNvSpPr>
          <p:nvPr>
            <p:ph type="sldNum" sz="quarter" idx="12"/>
          </p:nvPr>
        </p:nvSpPr>
        <p:spPr/>
        <p:txBody>
          <a:bodyPr/>
          <a:lstStyle/>
          <a:p>
            <a:fld id="{A0B73B5B-4D98-3640-AE9D-0B488B8E4F8B}" type="slidenum">
              <a:rPr lang="en-JP" smtClean="0"/>
              <a:t>5</a:t>
            </a:fld>
            <a:endParaRPr lang="en-JP"/>
          </a:p>
        </p:txBody>
      </p:sp>
    </p:spTree>
    <p:extLst>
      <p:ext uri="{BB962C8B-B14F-4D97-AF65-F5344CB8AC3E}">
        <p14:creationId xmlns:p14="http://schemas.microsoft.com/office/powerpoint/2010/main" val="16367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ECB961-B7FF-78A9-C33F-520CE3F21460}"/>
              </a:ext>
            </a:extLst>
          </p:cNvPr>
          <p:cNvSpPr>
            <a:spLocks noGrp="1"/>
          </p:cNvSpPr>
          <p:nvPr>
            <p:ph type="sldNum" sz="quarter" idx="12"/>
          </p:nvPr>
        </p:nvSpPr>
        <p:spPr/>
        <p:txBody>
          <a:bodyPr/>
          <a:lstStyle/>
          <a:p>
            <a:fld id="{A0B73B5B-4D98-3640-AE9D-0B488B8E4F8B}" type="slidenum">
              <a:rPr lang="en-JP" smtClean="0"/>
              <a:t>6</a:t>
            </a:fld>
            <a:endParaRPr lang="en-JP"/>
          </a:p>
        </p:txBody>
      </p:sp>
      <p:pic>
        <p:nvPicPr>
          <p:cNvPr id="4" name="Picture 3" descr="Diagram&#10;&#10;Description automatically generated with medium confidence">
            <a:extLst>
              <a:ext uri="{FF2B5EF4-FFF2-40B4-BE49-F238E27FC236}">
                <a16:creationId xmlns:a16="http://schemas.microsoft.com/office/drawing/2014/main" id="{E806B234-CFE2-E29D-0BD0-B30F89A6733E}"/>
              </a:ext>
            </a:extLst>
          </p:cNvPr>
          <p:cNvPicPr>
            <a:picLocks noChangeAspect="1"/>
          </p:cNvPicPr>
          <p:nvPr/>
        </p:nvPicPr>
        <p:blipFill>
          <a:blip r:embed="rId2"/>
          <a:stretch>
            <a:fillRect/>
          </a:stretch>
        </p:blipFill>
        <p:spPr>
          <a:xfrm>
            <a:off x="364188" y="428108"/>
            <a:ext cx="8246412" cy="6352105"/>
          </a:xfrm>
          <a:prstGeom prst="rect">
            <a:avLst/>
          </a:prstGeom>
        </p:spPr>
      </p:pic>
      <p:sp>
        <p:nvSpPr>
          <p:cNvPr id="5" name="TextBox 4">
            <a:extLst>
              <a:ext uri="{FF2B5EF4-FFF2-40B4-BE49-F238E27FC236}">
                <a16:creationId xmlns:a16="http://schemas.microsoft.com/office/drawing/2014/main" id="{3EA088A2-C54C-7A66-B731-9F9BB9EF5136}"/>
              </a:ext>
            </a:extLst>
          </p:cNvPr>
          <p:cNvSpPr txBox="1"/>
          <p:nvPr/>
        </p:nvSpPr>
        <p:spPr>
          <a:xfrm>
            <a:off x="8610600" y="2521059"/>
            <a:ext cx="3362325" cy="1815882"/>
          </a:xfrm>
          <a:prstGeom prst="rect">
            <a:avLst/>
          </a:prstGeom>
          <a:noFill/>
        </p:spPr>
        <p:txBody>
          <a:bodyPr wrap="square">
            <a:spAutoFit/>
          </a:bodyPr>
          <a:lstStyle/>
          <a:p>
            <a:r>
              <a:rPr lang="ja-JP" sz="2800" kern="0" dirty="0">
                <a:effectLst/>
                <a:latin typeface="MS PGothic" panose="020B0600070205080204" pitchFamily="34" charset="-128"/>
                <a:ea typeface="MS PGothic" panose="020B0600070205080204" pitchFamily="34" charset="-128"/>
                <a:cs typeface="MS Mincho" panose="02020609040205080304" pitchFamily="49" charset="-128"/>
              </a:rPr>
              <a:t>輸出と</a:t>
            </a:r>
            <a:r>
              <a:rPr lang="en-US" sz="2800" kern="0" dirty="0">
                <a:effectLst/>
                <a:latin typeface="MS PGothic" panose="020B0600070205080204" pitchFamily="34" charset="-128"/>
                <a:ea typeface="MS PGothic" panose="020B0600070205080204" pitchFamily="34" charset="-128"/>
                <a:cs typeface="MS Mincho" panose="02020609040205080304" pitchFamily="49" charset="-128"/>
              </a:rPr>
              <a:t>GDP</a:t>
            </a:r>
            <a:r>
              <a:rPr lang="ja-JP" sz="2800" kern="0" dirty="0">
                <a:effectLst/>
                <a:latin typeface="MS PGothic" panose="020B0600070205080204" pitchFamily="34" charset="-128"/>
                <a:ea typeface="MS PGothic" panose="020B0600070205080204" pitchFamily="34" charset="-128"/>
                <a:cs typeface="MS Mincho" panose="02020609040205080304" pitchFamily="49" charset="-128"/>
              </a:rPr>
              <a:t>が成長する一方で</a:t>
            </a:r>
            <a:r>
              <a:rPr lang="ja-JP" altLang="en-US" sz="2800" kern="0" dirty="0">
                <a:effectLst/>
                <a:latin typeface="MS PGothic" panose="020B0600070205080204" pitchFamily="34" charset="-128"/>
                <a:ea typeface="MS PGothic" panose="020B0600070205080204" pitchFamily="34" charset="-128"/>
                <a:cs typeface="MS Mincho" panose="02020609040205080304" pitchFamily="49" charset="-128"/>
              </a:rPr>
              <a:t>，</a:t>
            </a:r>
            <a:endParaRPr lang="en-US" altLang="ja-JP" sz="2800" kern="0" dirty="0">
              <a:effectLst/>
              <a:latin typeface="MS PGothic" panose="020B0600070205080204" pitchFamily="34" charset="-128"/>
              <a:ea typeface="MS PGothic" panose="020B0600070205080204" pitchFamily="34" charset="-128"/>
              <a:cs typeface="MS Mincho" panose="02020609040205080304" pitchFamily="49" charset="-128"/>
            </a:endParaRPr>
          </a:p>
          <a:p>
            <a:r>
              <a:rPr lang="en-US" sz="2800" kern="0" dirty="0">
                <a:effectLst/>
                <a:latin typeface="MS PGothic" panose="020B0600070205080204" pitchFamily="34" charset="-128"/>
                <a:ea typeface="MS PGothic" panose="020B0600070205080204" pitchFamily="34" charset="-128"/>
                <a:cs typeface="MS Mincho" panose="02020609040205080304" pitchFamily="49" charset="-128"/>
              </a:rPr>
              <a:t>1980</a:t>
            </a:r>
            <a:r>
              <a:rPr lang="ja-JP" sz="2800" kern="0" dirty="0">
                <a:effectLst/>
                <a:latin typeface="MS PGothic" panose="020B0600070205080204" pitchFamily="34" charset="-128"/>
                <a:ea typeface="MS PGothic" panose="020B0600070205080204" pitchFamily="34" charset="-128"/>
                <a:cs typeface="MS Mincho" panose="02020609040205080304" pitchFamily="49" charset="-128"/>
              </a:rPr>
              <a:t>年代からジニ係数は上昇傾向にある。</a:t>
            </a:r>
            <a:r>
              <a:rPr lang="en-JP" sz="2800" dirty="0">
                <a:effectLst/>
                <a:latin typeface="MS PGothic" panose="020B0600070205080204" pitchFamily="34" charset="-128"/>
                <a:ea typeface="MS PGothic" panose="020B0600070205080204" pitchFamily="34" charset="-128"/>
              </a:rPr>
              <a:t> </a:t>
            </a:r>
            <a:endParaRPr lang="en-JP" sz="2800" dirty="0">
              <a:latin typeface="MS PGothic" panose="020B0600070205080204" pitchFamily="34" charset="-128"/>
              <a:ea typeface="MS PGothic" panose="020B0600070205080204" pitchFamily="34" charset="-128"/>
            </a:endParaRPr>
          </a:p>
        </p:txBody>
      </p:sp>
      <p:sp>
        <p:nvSpPr>
          <p:cNvPr id="24" name="TextBox 23">
            <a:extLst>
              <a:ext uri="{FF2B5EF4-FFF2-40B4-BE49-F238E27FC236}">
                <a16:creationId xmlns:a16="http://schemas.microsoft.com/office/drawing/2014/main" id="{64391169-275B-4B71-5E72-222D3F5CF164}"/>
              </a:ext>
            </a:extLst>
          </p:cNvPr>
          <p:cNvSpPr txBox="1"/>
          <p:nvPr/>
        </p:nvSpPr>
        <p:spPr>
          <a:xfrm>
            <a:off x="8465994" y="1467801"/>
            <a:ext cx="3361818" cy="369332"/>
          </a:xfrm>
          <a:prstGeom prst="rect">
            <a:avLst/>
          </a:prstGeom>
          <a:noFill/>
        </p:spPr>
        <p:txBody>
          <a:bodyPr wrap="none" rtlCol="0">
            <a:spAutoFit/>
          </a:bodyPr>
          <a:lstStyle/>
          <a:p>
            <a:r>
              <a:rPr lang="en-JP" dirty="0"/>
              <a:t>GDPよりも輸出の成長率が高い</a:t>
            </a:r>
          </a:p>
        </p:txBody>
      </p:sp>
    </p:spTree>
    <p:extLst>
      <p:ext uri="{BB962C8B-B14F-4D97-AF65-F5344CB8AC3E}">
        <p14:creationId xmlns:p14="http://schemas.microsoft.com/office/powerpoint/2010/main" val="3034531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A9BAD-0CA0-E269-4B7B-A73B4C2E561E}"/>
              </a:ext>
            </a:extLst>
          </p:cNvPr>
          <p:cNvSpPr>
            <a:spLocks noGrp="1"/>
          </p:cNvSpPr>
          <p:nvPr>
            <p:ph type="title"/>
          </p:nvPr>
        </p:nvSpPr>
        <p:spPr/>
        <p:txBody>
          <a:bodyPr/>
          <a:lstStyle/>
          <a:p>
            <a:r>
              <a:rPr lang="en-JP" dirty="0"/>
              <a:t>2	</a:t>
            </a:r>
            <a:r>
              <a:rPr lang="zh-CN" altLang="en-US" dirty="0"/>
              <a:t>大卒賃金</a:t>
            </a:r>
            <a:r>
              <a:rPr lang="ja-JP" altLang="en-US"/>
              <a:t>プレミアム</a:t>
            </a:r>
            <a:r>
              <a:rPr lang="zh-CN" altLang="en-US" dirty="0"/>
              <a:t>上昇</a:t>
            </a:r>
            <a:endParaRPr lang="en-JP" dirty="0"/>
          </a:p>
        </p:txBody>
      </p:sp>
      <p:sp>
        <p:nvSpPr>
          <p:cNvPr id="4" name="Content Placeholder 3">
            <a:extLst>
              <a:ext uri="{FF2B5EF4-FFF2-40B4-BE49-F238E27FC236}">
                <a16:creationId xmlns:a16="http://schemas.microsoft.com/office/drawing/2014/main" id="{BC782711-F118-13EF-ADE6-C5880D5864DE}"/>
              </a:ext>
            </a:extLst>
          </p:cNvPr>
          <p:cNvSpPr>
            <a:spLocks noGrp="1"/>
          </p:cNvSpPr>
          <p:nvPr>
            <p:ph idx="1"/>
          </p:nvPr>
        </p:nvSpPr>
        <p:spPr/>
        <p:txBody>
          <a:bodyPr/>
          <a:lstStyle/>
          <a:p>
            <a:pPr marL="0" indent="0">
              <a:buNone/>
            </a:pPr>
            <a:r>
              <a:rPr lang="ja-JP" altLang="en-US" dirty="0"/>
              <a:t>アメリカにおいて，</a:t>
            </a:r>
            <a:r>
              <a:rPr lang="zh-CN" altLang="en-US" dirty="0">
                <a:solidFill>
                  <a:srgbClr val="0432FF"/>
                </a:solidFill>
              </a:rPr>
              <a:t>大卒賃金</a:t>
            </a:r>
            <a:r>
              <a:rPr lang="ja-JP" altLang="en-US" dirty="0">
                <a:solidFill>
                  <a:srgbClr val="0432FF"/>
                </a:solidFill>
              </a:rPr>
              <a:t>プレミアム</a:t>
            </a:r>
            <a:r>
              <a:rPr lang="ja-JP" altLang="en-US" dirty="0"/>
              <a:t>が</a:t>
            </a:r>
            <a:r>
              <a:rPr lang="en-US" altLang="ja-JP" dirty="0"/>
              <a:t>1980</a:t>
            </a:r>
            <a:r>
              <a:rPr lang="zh-CN" altLang="en-US" dirty="0"/>
              <a:t>年頃</a:t>
            </a:r>
            <a:r>
              <a:rPr lang="ja-JP" altLang="en-US" dirty="0"/>
              <a:t>から</a:t>
            </a:r>
            <a:r>
              <a:rPr lang="zh-CN" altLang="en-US" dirty="0"/>
              <a:t>急激</a:t>
            </a:r>
            <a:r>
              <a:rPr lang="ja-JP" altLang="en-US" dirty="0"/>
              <a:t>に</a:t>
            </a:r>
            <a:r>
              <a:rPr lang="zh-CN" altLang="en-US" dirty="0"/>
              <a:t>上昇</a:t>
            </a:r>
            <a:r>
              <a:rPr lang="ja-JP" altLang="en-US" dirty="0"/>
              <a:t>。</a:t>
            </a:r>
            <a:endParaRPr lang="en-US" altLang="ja-JP" dirty="0"/>
          </a:p>
          <a:p>
            <a:pPr marL="0" indent="0">
              <a:buNone/>
            </a:pPr>
            <a:endParaRPr lang="en-US" altLang="zh-CN" dirty="0"/>
          </a:p>
          <a:p>
            <a:pPr marL="0" indent="0">
              <a:buNone/>
            </a:pPr>
            <a:r>
              <a:rPr lang="en-US" altLang="zh-CN" dirty="0"/>
              <a:t>[</a:t>
            </a:r>
            <a:r>
              <a:rPr lang="zh-CN" altLang="en-US" dirty="0"/>
              <a:t>仮説１</a:t>
            </a:r>
            <a:r>
              <a:rPr lang="en-US" altLang="zh-CN" dirty="0"/>
              <a:t>]</a:t>
            </a:r>
          </a:p>
          <a:p>
            <a:pPr marL="0" indent="0">
              <a:buNone/>
            </a:pPr>
            <a:r>
              <a:rPr lang="ja-JP" altLang="en-US" dirty="0">
                <a:highlight>
                  <a:srgbClr val="FFFF00"/>
                </a:highlight>
              </a:rPr>
              <a:t>コンピューターと</a:t>
            </a:r>
            <a:r>
              <a:rPr lang="zh-CN" altLang="en-US" dirty="0">
                <a:highlight>
                  <a:srgbClr val="FFFF00"/>
                </a:highlight>
              </a:rPr>
              <a:t>関連技術</a:t>
            </a:r>
            <a:r>
              <a:rPr lang="ja-JP" altLang="en-US" dirty="0">
                <a:highlight>
                  <a:srgbClr val="FFFF00"/>
                </a:highlight>
              </a:rPr>
              <a:t>の</a:t>
            </a:r>
            <a:r>
              <a:rPr lang="zh-CN" altLang="en-US" dirty="0">
                <a:highlight>
                  <a:srgbClr val="FFFF00"/>
                </a:highlight>
              </a:rPr>
              <a:t>出現</a:t>
            </a:r>
            <a:r>
              <a:rPr lang="ja-JP" altLang="en-US" dirty="0"/>
              <a:t>により，</a:t>
            </a:r>
            <a:r>
              <a:rPr lang="zh-CN" altLang="en-US" dirty="0"/>
              <a:t>企業</a:t>
            </a:r>
            <a:r>
              <a:rPr lang="ja-JP" altLang="en-US" dirty="0"/>
              <a:t>が</a:t>
            </a:r>
            <a:r>
              <a:rPr lang="zh-CN" altLang="en-US" dirty="0"/>
              <a:t>大卒労働者</a:t>
            </a:r>
            <a:r>
              <a:rPr lang="ja-JP" altLang="en-US" dirty="0"/>
              <a:t>に</a:t>
            </a:r>
            <a:r>
              <a:rPr lang="zh-CN" altLang="en-US" dirty="0"/>
              <a:t>有利</a:t>
            </a:r>
            <a:r>
              <a:rPr lang="ja-JP" altLang="en-US" dirty="0"/>
              <a:t>な</a:t>
            </a:r>
            <a:r>
              <a:rPr lang="zh-CN" altLang="en-US" dirty="0"/>
              <a:t>生産技術</a:t>
            </a:r>
            <a:r>
              <a:rPr lang="ja-JP" altLang="en-US" dirty="0"/>
              <a:t>へと</a:t>
            </a:r>
            <a:r>
              <a:rPr lang="zh-CN" altLang="en-US" dirty="0"/>
              <a:t>転換</a:t>
            </a:r>
            <a:r>
              <a:rPr lang="ja-JP" altLang="en-US" dirty="0"/>
              <a:t>するようになったため。</a:t>
            </a:r>
            <a:endParaRPr lang="en-US" altLang="ja-JP" dirty="0"/>
          </a:p>
          <a:p>
            <a:pPr marL="0" indent="0">
              <a:buNone/>
            </a:pPr>
            <a:endParaRPr lang="en-US" altLang="ja-JP" dirty="0"/>
          </a:p>
          <a:p>
            <a:pPr marL="0" indent="0">
              <a:buNone/>
            </a:pPr>
            <a:r>
              <a:rPr lang="en-US" altLang="ja-JP" dirty="0"/>
              <a:t>[</a:t>
            </a:r>
            <a:r>
              <a:rPr lang="zh-CN" altLang="en-US" dirty="0"/>
              <a:t>仮説２</a:t>
            </a:r>
            <a:r>
              <a:rPr lang="en-US" altLang="zh-CN" dirty="0"/>
              <a:t>]</a:t>
            </a:r>
          </a:p>
          <a:p>
            <a:pPr marL="0" indent="0">
              <a:buNone/>
            </a:pPr>
            <a:r>
              <a:rPr lang="zh-CN" altLang="en-US" dirty="0">
                <a:highlight>
                  <a:srgbClr val="FFFF00"/>
                </a:highlight>
              </a:rPr>
              <a:t>低賃金国</a:t>
            </a:r>
            <a:r>
              <a:rPr lang="ja-JP" altLang="en-US" dirty="0">
                <a:highlight>
                  <a:srgbClr val="FFFF00"/>
                </a:highlight>
              </a:rPr>
              <a:t>からの</a:t>
            </a:r>
            <a:r>
              <a:rPr lang="zh-CN" altLang="en-US" dirty="0">
                <a:highlight>
                  <a:srgbClr val="FFFF00"/>
                </a:highlight>
              </a:rPr>
              <a:t>輸入競争</a:t>
            </a:r>
            <a:r>
              <a:rPr lang="ja-JP" altLang="en-US" dirty="0"/>
              <a:t>の</a:t>
            </a:r>
            <a:r>
              <a:rPr lang="zh-CN" altLang="en-US" dirty="0"/>
              <a:t>増加</a:t>
            </a:r>
            <a:r>
              <a:rPr lang="ja-JP" altLang="en-US" dirty="0"/>
              <a:t>により，</a:t>
            </a:r>
            <a:r>
              <a:rPr lang="zh-CN" altLang="en-US" dirty="0"/>
              <a:t>資源</a:t>
            </a:r>
            <a:r>
              <a:rPr lang="ja-JP" altLang="en-US" dirty="0"/>
              <a:t>が</a:t>
            </a:r>
            <a:r>
              <a:rPr lang="zh-CN" altLang="en-US" dirty="0"/>
              <a:t>大卒労働</a:t>
            </a:r>
            <a:r>
              <a:rPr lang="ja-JP" altLang="en-US" dirty="0"/>
              <a:t>を</a:t>
            </a:r>
            <a:r>
              <a:rPr lang="zh-CN" altLang="en-US" dirty="0"/>
              <a:t>比較的集約的</a:t>
            </a:r>
            <a:r>
              <a:rPr lang="ja-JP" altLang="en-US" dirty="0"/>
              <a:t>に</a:t>
            </a:r>
            <a:r>
              <a:rPr lang="zh-CN" altLang="en-US" dirty="0"/>
              <a:t>使用</a:t>
            </a:r>
            <a:r>
              <a:rPr lang="ja-JP" altLang="en-US" dirty="0"/>
              <a:t>する</a:t>
            </a:r>
            <a:r>
              <a:rPr lang="zh-CN" altLang="en-US" dirty="0"/>
              <a:t>産業</a:t>
            </a:r>
            <a:r>
              <a:rPr lang="ja-JP" altLang="en-US" dirty="0"/>
              <a:t>へとシフトしたため。</a:t>
            </a:r>
            <a:endParaRPr lang="en-JP" dirty="0"/>
          </a:p>
        </p:txBody>
      </p:sp>
      <p:sp>
        <p:nvSpPr>
          <p:cNvPr id="2" name="Slide Number Placeholder 1">
            <a:extLst>
              <a:ext uri="{FF2B5EF4-FFF2-40B4-BE49-F238E27FC236}">
                <a16:creationId xmlns:a16="http://schemas.microsoft.com/office/drawing/2014/main" id="{13CADD0E-0BF8-6922-7FD6-4DA7F601F869}"/>
              </a:ext>
            </a:extLst>
          </p:cNvPr>
          <p:cNvSpPr>
            <a:spLocks noGrp="1"/>
          </p:cNvSpPr>
          <p:nvPr>
            <p:ph type="sldNum" sz="quarter" idx="12"/>
          </p:nvPr>
        </p:nvSpPr>
        <p:spPr/>
        <p:txBody>
          <a:bodyPr/>
          <a:lstStyle/>
          <a:p>
            <a:fld id="{A0B73B5B-4D98-3640-AE9D-0B488B8E4F8B}" type="slidenum">
              <a:rPr lang="en-JP" smtClean="0"/>
              <a:t>7</a:t>
            </a:fld>
            <a:endParaRPr lang="en-JP"/>
          </a:p>
        </p:txBody>
      </p:sp>
    </p:spTree>
    <p:extLst>
      <p:ext uri="{BB962C8B-B14F-4D97-AF65-F5344CB8AC3E}">
        <p14:creationId xmlns:p14="http://schemas.microsoft.com/office/powerpoint/2010/main" val="2402818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C344D-A493-A6EF-CD9E-C1CD93CDC21B}"/>
              </a:ext>
            </a:extLst>
          </p:cNvPr>
          <p:cNvSpPr>
            <a:spLocks noGrp="1"/>
          </p:cNvSpPr>
          <p:nvPr>
            <p:ph type="title"/>
          </p:nvPr>
        </p:nvSpPr>
        <p:spPr/>
        <p:txBody>
          <a:bodyPr>
            <a:normAutofit/>
          </a:bodyPr>
          <a:lstStyle/>
          <a:p>
            <a:r>
              <a:rPr lang="zh-CN" altLang="en-US" dirty="0"/>
              <a:t>大卒賃金</a:t>
            </a:r>
            <a:r>
              <a:rPr lang="ja-JP" altLang="en-US"/>
              <a:t>プレミアム</a:t>
            </a:r>
            <a:endParaRPr lang="en-JP"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4326846-6710-982B-6A96-99D75C7EF42C}"/>
                  </a:ext>
                </a:extLst>
              </p:cNvPr>
              <p:cNvSpPr>
                <a:spLocks noGrp="1"/>
              </p:cNvSpPr>
              <p:nvPr>
                <p:ph idx="1"/>
              </p:nvPr>
            </p:nvSpPr>
            <p:spPr/>
            <p:txBody>
              <a:bodyPr>
                <a:normAutofit/>
              </a:bodyPr>
              <a:lstStyle/>
              <a:p>
                <a:pPr marL="0" indent="0">
                  <a:buNone/>
                </a:pPr>
                <a:r>
                  <a:rPr lang="ja-JP" sz="2400" b="1" u="sng" dirty="0">
                    <a:effectLst/>
                    <a:cs typeface="MS Mincho" panose="02020609040205080304" pitchFamily="49" charset="-128"/>
                  </a:rPr>
                  <a:t>大卒賃金プレミアム</a:t>
                </a:r>
                <a:endParaRPr lang="en-US" altLang="ja-JP" sz="2400" b="1" u="sng" dirty="0">
                  <a:cs typeface="MS Mincho" panose="02020609040205080304" pitchFamily="49" charset="-128"/>
                </a:endParaRPr>
              </a:p>
              <a:p>
                <a:pPr marL="0" indent="0">
                  <a:buNone/>
                </a:pPr>
                <a:r>
                  <a:rPr lang="ja-JP" sz="2400" dirty="0">
                    <a:solidFill>
                      <a:srgbClr val="00B050"/>
                    </a:solidFill>
                    <a:effectLst/>
                    <a:cs typeface="MS Mincho" panose="02020609040205080304" pitchFamily="49" charset="-128"/>
                  </a:rPr>
                  <a:t>高卒労働者</a:t>
                </a:r>
                <a:r>
                  <a:rPr lang="ja-JP" sz="2400" dirty="0">
                    <a:effectLst/>
                    <a:cs typeface="MS Mincho" panose="02020609040205080304" pitchFamily="49" charset="-128"/>
                  </a:rPr>
                  <a:t>に比べて</a:t>
                </a:r>
                <a:r>
                  <a:rPr lang="ja-JP" sz="2400" dirty="0">
                    <a:solidFill>
                      <a:srgbClr val="0432FF"/>
                    </a:solidFill>
                    <a:effectLst/>
                    <a:cs typeface="MS Mincho" panose="02020609040205080304" pitchFamily="49" charset="-128"/>
                  </a:rPr>
                  <a:t>大卒労働者</a:t>
                </a:r>
                <a:r>
                  <a:rPr lang="ja-JP" sz="2400" dirty="0">
                    <a:effectLst/>
                    <a:cs typeface="MS Mincho" panose="02020609040205080304" pitchFamily="49" charset="-128"/>
                  </a:rPr>
                  <a:t>がより多く得ている賃金のこと。</a:t>
                </a:r>
                <a:endParaRPr lang="en-US" altLang="ja-JP" sz="2400" dirty="0">
                  <a:effectLst/>
                  <a:cs typeface="MS Mincho" panose="02020609040205080304" pitchFamily="49" charset="-128"/>
                </a:endParaRPr>
              </a:p>
              <a:p>
                <a:pPr marL="0" indent="0">
                  <a:buNone/>
                </a:pPr>
                <a:r>
                  <a:rPr lang="ja-JP" sz="2400" dirty="0">
                    <a:effectLst/>
                    <a:cs typeface="MS Mincho" panose="02020609040205080304" pitchFamily="49" charset="-128"/>
                  </a:rPr>
                  <a:t>大卒賃金プレミアムの一つの定義</a:t>
                </a:r>
                <a:r>
                  <a:rPr lang="en-US" altLang="ja-JP" sz="2400" dirty="0">
                    <a:cs typeface="MS Mincho" panose="02020609040205080304" pitchFamily="49" charset="-128"/>
                  </a:rPr>
                  <a:t>:</a:t>
                </a:r>
                <a:endParaRPr lang="en-JP" sz="2400" dirty="0">
                  <a:effectLst/>
                </a:endParaRPr>
              </a:p>
              <a:p>
                <a:pPr marL="0" indent="0">
                  <a:buNone/>
                </a:pPr>
                <a:r>
                  <a:rPr lang="en-US" sz="2400" dirty="0">
                    <a:effectLst/>
                    <a:cs typeface="MS Mincho" panose="02020609040205080304" pitchFamily="49" charset="-128"/>
                  </a:rPr>
                  <a:t> </a:t>
                </a:r>
                <a:endParaRPr lang="en-JP" sz="2400" dirty="0">
                  <a:effectLst/>
                </a:endParaRPr>
              </a:p>
              <a:p>
                <a:pPr marL="0" indent="0">
                  <a:buNone/>
                </a:pPr>
                <a14:m>
                  <m:oMathPara xmlns:m="http://schemas.openxmlformats.org/officeDocument/2006/math">
                    <m:oMathParaPr>
                      <m:jc m:val="centerGroup"/>
                    </m:oMathParaPr>
                    <m:oMath xmlns:m="http://schemas.openxmlformats.org/officeDocument/2006/math">
                      <m:f>
                        <m:fPr>
                          <m:ctrlPr>
                            <a:rPr lang="en-JP" sz="2400" i="1">
                              <a:effectLst/>
                              <a:latin typeface="Cambria Math" panose="02040503050406030204" pitchFamily="18" charset="0"/>
                              <a:ea typeface="MS Mincho" panose="02020609040205080304" pitchFamily="49" charset="-128"/>
                              <a:cs typeface="MS Mincho" panose="02020609040205080304" pitchFamily="49" charset="-128"/>
                            </a:rPr>
                          </m:ctrlPr>
                        </m:fPr>
                        <m:num>
                          <m:r>
                            <a:rPr lang="ja-JP" sz="2400" smtClean="0">
                              <a:solidFill>
                                <a:srgbClr val="0432FF"/>
                              </a:solidFill>
                              <a:effectLst/>
                              <a:latin typeface="Cambria Math" panose="02040503050406030204" pitchFamily="18" charset="0"/>
                              <a:ea typeface="MS Mincho" panose="02020609040205080304" pitchFamily="49" charset="-128"/>
                              <a:cs typeface="MS Mincho" panose="02020609040205080304" pitchFamily="49" charset="-128"/>
                            </a:rPr>
                            <m:t>大卒賃金</m:t>
                          </m:r>
                          <m:r>
                            <a:rPr lang="en-US" sz="2400" i="1">
                              <a:effectLst/>
                              <a:latin typeface="Cambria Math" panose="02040503050406030204" pitchFamily="18" charset="0"/>
                              <a:ea typeface="MS Mincho" panose="02020609040205080304" pitchFamily="49" charset="-128"/>
                              <a:cs typeface="MS Mincho" panose="02020609040205080304" pitchFamily="49" charset="-128"/>
                            </a:rPr>
                            <m:t>−</m:t>
                          </m:r>
                          <m:r>
                            <a:rPr lang="ja-JP" sz="2400" smtClean="0">
                              <a:solidFill>
                                <a:srgbClr val="00B050"/>
                              </a:solidFill>
                              <a:effectLst/>
                              <a:latin typeface="Cambria Math" panose="02040503050406030204" pitchFamily="18" charset="0"/>
                              <a:ea typeface="MS Mincho" panose="02020609040205080304" pitchFamily="49" charset="-128"/>
                              <a:cs typeface="MS Mincho" panose="02020609040205080304" pitchFamily="49" charset="-128"/>
                            </a:rPr>
                            <m:t>高卒賃金</m:t>
                          </m:r>
                        </m:num>
                        <m:den>
                          <m:r>
                            <a:rPr lang="ja-JP" sz="2400" smtClean="0">
                              <a:solidFill>
                                <a:srgbClr val="00B050"/>
                              </a:solidFill>
                              <a:effectLst/>
                              <a:latin typeface="Cambria Math" panose="02040503050406030204" pitchFamily="18" charset="0"/>
                              <a:ea typeface="MS Mincho" panose="02020609040205080304" pitchFamily="49" charset="-128"/>
                              <a:cs typeface="MS Mincho" panose="02020609040205080304" pitchFamily="49" charset="-128"/>
                            </a:rPr>
                            <m:t>高卒賃金</m:t>
                          </m:r>
                        </m:den>
                      </m:f>
                    </m:oMath>
                  </m:oMathPara>
                </a14:m>
                <a:endParaRPr lang="en-JP" sz="2400" dirty="0">
                  <a:effectLst/>
                </a:endParaRPr>
              </a:p>
              <a:p>
                <a:pPr marL="0" indent="0">
                  <a:buNone/>
                </a:pPr>
                <a:r>
                  <a:rPr lang="en-US" sz="2400" dirty="0">
                    <a:effectLst/>
                    <a:cs typeface="MS Mincho" panose="02020609040205080304" pitchFamily="49" charset="-128"/>
                  </a:rPr>
                  <a:t> </a:t>
                </a:r>
                <a:endParaRPr lang="en-US" altLang="ja-JP" sz="2400" dirty="0">
                  <a:effectLst/>
                  <a:cs typeface="MS Mincho" panose="02020609040205080304" pitchFamily="49" charset="-128"/>
                </a:endParaRPr>
              </a:p>
              <a:p>
                <a:pPr marL="0" indent="0">
                  <a:buNone/>
                </a:pPr>
                <a:r>
                  <a:rPr lang="ja-JP" sz="2400" dirty="0">
                    <a:effectLst/>
                    <a:cs typeface="MS Mincho" panose="02020609040205080304" pitchFamily="49" charset="-128"/>
                  </a:rPr>
                  <a:t>アメリカでは</a:t>
                </a:r>
                <a:r>
                  <a:rPr lang="ja-JP" altLang="en-US" sz="2400" dirty="0">
                    <a:effectLst/>
                    <a:cs typeface="MS Mincho" panose="02020609040205080304" pitchFamily="49" charset="-128"/>
                  </a:rPr>
                  <a:t>，</a:t>
                </a:r>
                <a:r>
                  <a:rPr lang="ja-JP" sz="2400" dirty="0">
                    <a:effectLst/>
                    <a:cs typeface="MS Mincho" panose="02020609040205080304" pitchFamily="49" charset="-128"/>
                  </a:rPr>
                  <a:t>この大卒賃金プレミアムは</a:t>
                </a:r>
                <a:r>
                  <a:rPr lang="en-US" sz="2400" dirty="0">
                    <a:effectLst/>
                    <a:highlight>
                      <a:srgbClr val="FFFF00"/>
                    </a:highlight>
                    <a:cs typeface="MS Mincho" panose="02020609040205080304" pitchFamily="49" charset="-128"/>
                  </a:rPr>
                  <a:t>1979</a:t>
                </a:r>
                <a:r>
                  <a:rPr lang="ja-JP" sz="2400" dirty="0">
                    <a:effectLst/>
                    <a:highlight>
                      <a:srgbClr val="FFFF00"/>
                    </a:highlight>
                    <a:cs typeface="MS Mincho" panose="02020609040205080304" pitchFamily="49" charset="-128"/>
                  </a:rPr>
                  <a:t>年に</a:t>
                </a:r>
                <a:r>
                  <a:rPr lang="en-US" sz="2400" dirty="0">
                    <a:effectLst/>
                    <a:highlight>
                      <a:srgbClr val="FFFF00"/>
                    </a:highlight>
                    <a:cs typeface="MS Mincho" panose="02020609040205080304" pitchFamily="49" charset="-128"/>
                  </a:rPr>
                  <a:t>48%</a:t>
                </a:r>
                <a:r>
                  <a:rPr lang="ja-JP" sz="2400" dirty="0">
                    <a:effectLst/>
                    <a:cs typeface="MS Mincho" panose="02020609040205080304" pitchFamily="49" charset="-128"/>
                  </a:rPr>
                  <a:t>であったが</a:t>
                </a:r>
                <a:r>
                  <a:rPr lang="ja-JP" altLang="en-US" sz="2400" dirty="0">
                    <a:effectLst/>
                    <a:cs typeface="MS Mincho" panose="02020609040205080304" pitchFamily="49" charset="-128"/>
                  </a:rPr>
                  <a:t>，</a:t>
                </a:r>
                <a:r>
                  <a:rPr lang="en-US" sz="2400" dirty="0">
                    <a:effectLst/>
                    <a:cs typeface="MS Mincho" panose="02020609040205080304" pitchFamily="49" charset="-128"/>
                  </a:rPr>
                  <a:t>1980</a:t>
                </a:r>
                <a:r>
                  <a:rPr lang="ja-JP" sz="2400" dirty="0">
                    <a:effectLst/>
                    <a:cs typeface="MS Mincho" panose="02020609040205080304" pitchFamily="49" charset="-128"/>
                  </a:rPr>
                  <a:t>年頃から上昇し</a:t>
                </a:r>
                <a:r>
                  <a:rPr lang="ja-JP" altLang="en-US" sz="2400" dirty="0">
                    <a:effectLst/>
                    <a:cs typeface="MS Mincho" panose="02020609040205080304" pitchFamily="49" charset="-128"/>
                  </a:rPr>
                  <a:t>，</a:t>
                </a:r>
                <a:r>
                  <a:rPr lang="en-US" sz="2400" dirty="0">
                    <a:effectLst/>
                    <a:highlight>
                      <a:srgbClr val="FFFF00"/>
                    </a:highlight>
                    <a:cs typeface="MS Mincho" panose="02020609040205080304" pitchFamily="49" charset="-128"/>
                  </a:rPr>
                  <a:t>2012</a:t>
                </a:r>
                <a:r>
                  <a:rPr lang="ja-JP" sz="2400" dirty="0">
                    <a:effectLst/>
                    <a:highlight>
                      <a:srgbClr val="FFFF00"/>
                    </a:highlight>
                    <a:cs typeface="MS Mincho" panose="02020609040205080304" pitchFamily="49" charset="-128"/>
                  </a:rPr>
                  <a:t>年には</a:t>
                </a:r>
                <a:r>
                  <a:rPr lang="en-US" sz="2400" dirty="0">
                    <a:effectLst/>
                    <a:highlight>
                      <a:srgbClr val="FFFF00"/>
                    </a:highlight>
                    <a:cs typeface="MS Mincho" panose="02020609040205080304" pitchFamily="49" charset="-128"/>
                  </a:rPr>
                  <a:t>96%</a:t>
                </a:r>
                <a:r>
                  <a:rPr lang="ja-JP" sz="2400" dirty="0">
                    <a:effectLst/>
                    <a:cs typeface="MS Mincho" panose="02020609040205080304" pitchFamily="49" charset="-128"/>
                  </a:rPr>
                  <a:t>に達している。</a:t>
                </a:r>
                <a:endParaRPr lang="en-JP" sz="2400" dirty="0">
                  <a:effectLst/>
                </a:endParaRPr>
              </a:p>
            </p:txBody>
          </p:sp>
        </mc:Choice>
        <mc:Fallback xmlns="">
          <p:sp>
            <p:nvSpPr>
              <p:cNvPr id="3" name="Content Placeholder 2">
                <a:extLst>
                  <a:ext uri="{FF2B5EF4-FFF2-40B4-BE49-F238E27FC236}">
                    <a16:creationId xmlns:a16="http://schemas.microsoft.com/office/drawing/2014/main" id="{C4326846-6710-982B-6A96-99D75C7EF42C}"/>
                  </a:ext>
                </a:extLst>
              </p:cNvPr>
              <p:cNvSpPr>
                <a:spLocks noGrp="1" noRot="1" noChangeAspect="1" noMove="1" noResize="1" noEditPoints="1" noAdjustHandles="1" noChangeArrowheads="1" noChangeShapeType="1" noTextEdit="1"/>
              </p:cNvSpPr>
              <p:nvPr>
                <p:ph idx="1"/>
              </p:nvPr>
            </p:nvSpPr>
            <p:spPr>
              <a:blipFill>
                <a:blip r:embed="rId2"/>
                <a:stretch>
                  <a:fillRect l="-965" t="-2035"/>
                </a:stretch>
              </a:blipFill>
            </p:spPr>
            <p:txBody>
              <a:bodyPr/>
              <a:lstStyle/>
              <a:p>
                <a:r>
                  <a:rPr lang="en-JP">
                    <a:noFill/>
                  </a:rPr>
                  <a:t> </a:t>
                </a:r>
              </a:p>
            </p:txBody>
          </p:sp>
        </mc:Fallback>
      </mc:AlternateContent>
      <p:sp>
        <p:nvSpPr>
          <p:cNvPr id="4" name="Slide Number Placeholder 3">
            <a:extLst>
              <a:ext uri="{FF2B5EF4-FFF2-40B4-BE49-F238E27FC236}">
                <a16:creationId xmlns:a16="http://schemas.microsoft.com/office/drawing/2014/main" id="{E29BD43D-03F2-64A5-307E-4156453A637E}"/>
              </a:ext>
            </a:extLst>
          </p:cNvPr>
          <p:cNvSpPr>
            <a:spLocks noGrp="1"/>
          </p:cNvSpPr>
          <p:nvPr>
            <p:ph type="sldNum" sz="quarter" idx="12"/>
          </p:nvPr>
        </p:nvSpPr>
        <p:spPr/>
        <p:txBody>
          <a:bodyPr/>
          <a:lstStyle/>
          <a:p>
            <a:fld id="{A0B73B5B-4D98-3640-AE9D-0B488B8E4F8B}" type="slidenum">
              <a:rPr lang="en-JP" smtClean="0"/>
              <a:t>8</a:t>
            </a:fld>
            <a:endParaRPr lang="en-JP"/>
          </a:p>
        </p:txBody>
      </p:sp>
    </p:spTree>
    <p:extLst>
      <p:ext uri="{BB962C8B-B14F-4D97-AF65-F5344CB8AC3E}">
        <p14:creationId xmlns:p14="http://schemas.microsoft.com/office/powerpoint/2010/main" val="2808965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32734-3E83-1FCC-D69F-E61E205016A7}"/>
              </a:ext>
            </a:extLst>
          </p:cNvPr>
          <p:cNvSpPr>
            <a:spLocks noGrp="1"/>
          </p:cNvSpPr>
          <p:nvPr>
            <p:ph type="title"/>
          </p:nvPr>
        </p:nvSpPr>
        <p:spPr/>
        <p:txBody>
          <a:bodyPr/>
          <a:lstStyle/>
          <a:p>
            <a:r>
              <a:rPr lang="en-JP" dirty="0"/>
              <a:t>国際貿易原因説 [仮説2]</a:t>
            </a:r>
          </a:p>
        </p:txBody>
      </p:sp>
      <p:sp>
        <p:nvSpPr>
          <p:cNvPr id="3" name="Content Placeholder 2">
            <a:extLst>
              <a:ext uri="{FF2B5EF4-FFF2-40B4-BE49-F238E27FC236}">
                <a16:creationId xmlns:a16="http://schemas.microsoft.com/office/drawing/2014/main" id="{D0D40A8E-8872-CD8D-5FB3-FBF073E53012}"/>
              </a:ext>
            </a:extLst>
          </p:cNvPr>
          <p:cNvSpPr>
            <a:spLocks noGrp="1"/>
          </p:cNvSpPr>
          <p:nvPr>
            <p:ph idx="1"/>
          </p:nvPr>
        </p:nvSpPr>
        <p:spPr/>
        <p:txBody>
          <a:bodyPr>
            <a:normAutofit/>
          </a:bodyPr>
          <a:lstStyle/>
          <a:p>
            <a:pPr marL="0" indent="0">
              <a:buNone/>
            </a:pPr>
            <a:r>
              <a:rPr lang="ja-JP" altLang="en-US" b="1" dirty="0"/>
              <a:t>ヘクシャー＝オーリン・モデル</a:t>
            </a:r>
            <a:endParaRPr lang="en-US" altLang="ja-JP" b="1" dirty="0"/>
          </a:p>
          <a:p>
            <a:pPr marL="457200" lvl="1" indent="0">
              <a:buNone/>
            </a:pPr>
            <a:r>
              <a:rPr lang="zh-CN" altLang="en-US" dirty="0"/>
              <a:t>大卒労働豊富国</a:t>
            </a:r>
            <a:r>
              <a:rPr lang="ja-JP" altLang="en-US" dirty="0"/>
              <a:t>であるアメリカは，</a:t>
            </a:r>
            <a:r>
              <a:rPr lang="zh-CN" altLang="en-US" dirty="0"/>
              <a:t>大卒労働集約的</a:t>
            </a:r>
            <a:r>
              <a:rPr lang="ja-JP" altLang="en-US" dirty="0"/>
              <a:t>な</a:t>
            </a:r>
            <a:r>
              <a:rPr lang="zh-CN" altLang="en-US" dirty="0"/>
              <a:t>財</a:t>
            </a:r>
            <a:r>
              <a:rPr lang="ja-JP" altLang="en-US" dirty="0"/>
              <a:t>を</a:t>
            </a:r>
            <a:r>
              <a:rPr lang="zh-CN" altLang="en-US" dirty="0"/>
              <a:t>輸出</a:t>
            </a:r>
            <a:r>
              <a:rPr lang="ja-JP" altLang="en-US" dirty="0"/>
              <a:t>する。</a:t>
            </a:r>
            <a:endParaRPr lang="en-US" altLang="ja-JP" dirty="0"/>
          </a:p>
          <a:p>
            <a:pPr marL="457200" lvl="1" indent="0">
              <a:buNone/>
            </a:pPr>
            <a:endParaRPr lang="en-US" altLang="ja-JP" dirty="0"/>
          </a:p>
          <a:p>
            <a:pPr marL="0" indent="0">
              <a:buNone/>
            </a:pPr>
            <a:r>
              <a:rPr lang="ja-JP" altLang="en-US" dirty="0"/>
              <a:t>　　　　　　　　　　　　　↓</a:t>
            </a:r>
            <a:endParaRPr lang="en-US" altLang="ja-JP" dirty="0"/>
          </a:p>
          <a:p>
            <a:pPr marL="0" indent="0">
              <a:buNone/>
            </a:pPr>
            <a:r>
              <a:rPr lang="ja-JP" altLang="en-US" dirty="0">
                <a:solidFill>
                  <a:srgbClr val="0432FF"/>
                </a:solidFill>
              </a:rPr>
              <a:t>ストルパー＝サミュエルソン</a:t>
            </a:r>
            <a:r>
              <a:rPr lang="zh-CN" altLang="en-US" dirty="0">
                <a:solidFill>
                  <a:srgbClr val="0432FF"/>
                </a:solidFill>
              </a:rPr>
              <a:t>定理</a:t>
            </a:r>
            <a:endParaRPr lang="en-US" altLang="zh-CN" dirty="0">
              <a:solidFill>
                <a:srgbClr val="0432FF"/>
              </a:solidFill>
            </a:endParaRPr>
          </a:p>
          <a:p>
            <a:pPr marL="457200" lvl="1" indent="0">
              <a:buNone/>
            </a:pPr>
            <a:r>
              <a:rPr lang="ja-JP" altLang="en-US" dirty="0"/>
              <a:t>アメリカでは，</a:t>
            </a:r>
            <a:r>
              <a:rPr lang="zh-CN" altLang="en-US" dirty="0"/>
              <a:t>大卒労働者</a:t>
            </a:r>
            <a:r>
              <a:rPr lang="ja-JP" altLang="en-US" dirty="0"/>
              <a:t>の</a:t>
            </a:r>
            <a:r>
              <a:rPr lang="zh-CN" altLang="en-US" dirty="0"/>
              <a:t>相対賃金</a:t>
            </a:r>
            <a:r>
              <a:rPr lang="ja-JP" altLang="en-US" dirty="0"/>
              <a:t>が</a:t>
            </a:r>
            <a:r>
              <a:rPr lang="zh-CN" altLang="en-US" dirty="0"/>
              <a:t>上昇</a:t>
            </a:r>
            <a:r>
              <a:rPr lang="ja-JP" altLang="en-US" dirty="0"/>
              <a:t>し，</a:t>
            </a:r>
            <a:r>
              <a:rPr lang="zh-CN" altLang="en-US" dirty="0"/>
              <a:t>大卒</a:t>
            </a:r>
            <a:r>
              <a:rPr lang="ja-JP" altLang="en-US" dirty="0"/>
              <a:t>と</a:t>
            </a:r>
            <a:r>
              <a:rPr lang="zh-CN" altLang="en-US" dirty="0"/>
              <a:t>高卒</a:t>
            </a:r>
            <a:r>
              <a:rPr lang="ja-JP" altLang="en-US" dirty="0"/>
              <a:t>の</a:t>
            </a:r>
            <a:r>
              <a:rPr lang="zh-CN" altLang="en-US" dirty="0"/>
              <a:t>賃金格差</a:t>
            </a:r>
            <a:r>
              <a:rPr lang="ja-JP" altLang="en-US" dirty="0"/>
              <a:t>が</a:t>
            </a:r>
            <a:r>
              <a:rPr lang="zh-CN" altLang="en-US" dirty="0"/>
              <a:t>拡大</a:t>
            </a:r>
            <a:r>
              <a:rPr lang="ja-JP" altLang="en-US" dirty="0"/>
              <a:t>する。</a:t>
            </a:r>
            <a:endParaRPr lang="en-US" altLang="ja-JP" dirty="0"/>
          </a:p>
          <a:p>
            <a:pPr marL="457200" lvl="1" indent="0">
              <a:buNone/>
            </a:pPr>
            <a:endParaRPr lang="en-US" altLang="ja-JP" dirty="0"/>
          </a:p>
          <a:p>
            <a:pPr marL="0" indent="0">
              <a:buNone/>
            </a:pPr>
            <a:r>
              <a:rPr lang="ja-JP" altLang="en-US" dirty="0"/>
              <a:t>・・・アメリカにおける</a:t>
            </a:r>
            <a:r>
              <a:rPr lang="zh-CN" altLang="en-US" dirty="0"/>
              <a:t>大卒賃金</a:t>
            </a:r>
            <a:r>
              <a:rPr lang="ja-JP" altLang="en-US" dirty="0"/>
              <a:t>プレミアムの</a:t>
            </a:r>
            <a:r>
              <a:rPr lang="zh-CN" altLang="en-US" dirty="0"/>
              <a:t>上昇</a:t>
            </a:r>
            <a:r>
              <a:rPr lang="ja-JP" altLang="en-US" dirty="0"/>
              <a:t>の</a:t>
            </a:r>
            <a:r>
              <a:rPr lang="zh-CN" altLang="en-US" dirty="0"/>
              <a:t>原因</a:t>
            </a:r>
            <a:r>
              <a:rPr lang="ja-JP" altLang="en-US" dirty="0"/>
              <a:t>には</a:t>
            </a:r>
            <a:r>
              <a:rPr lang="zh-CN" altLang="en-US" dirty="0"/>
              <a:t>国際貿易</a:t>
            </a:r>
            <a:r>
              <a:rPr lang="ja-JP" altLang="en-US" dirty="0"/>
              <a:t>があるのではないかという</a:t>
            </a:r>
            <a:r>
              <a:rPr lang="zh-CN" altLang="en-US" dirty="0"/>
              <a:t>議論</a:t>
            </a:r>
            <a:r>
              <a:rPr lang="ja-JP" altLang="en-US" dirty="0"/>
              <a:t>がなされてきた。</a:t>
            </a:r>
            <a:endParaRPr lang="en-JP" dirty="0"/>
          </a:p>
        </p:txBody>
      </p:sp>
      <p:sp>
        <p:nvSpPr>
          <p:cNvPr id="4" name="Slide Number Placeholder 3">
            <a:extLst>
              <a:ext uri="{FF2B5EF4-FFF2-40B4-BE49-F238E27FC236}">
                <a16:creationId xmlns:a16="http://schemas.microsoft.com/office/drawing/2014/main" id="{7A2D8087-59BA-0F45-63E5-F57DFE695338}"/>
              </a:ext>
            </a:extLst>
          </p:cNvPr>
          <p:cNvSpPr>
            <a:spLocks noGrp="1"/>
          </p:cNvSpPr>
          <p:nvPr>
            <p:ph type="sldNum" sz="quarter" idx="12"/>
          </p:nvPr>
        </p:nvSpPr>
        <p:spPr/>
        <p:txBody>
          <a:bodyPr/>
          <a:lstStyle/>
          <a:p>
            <a:fld id="{A0B73B5B-4D98-3640-AE9D-0B488B8E4F8B}" type="slidenum">
              <a:rPr lang="en-JP" smtClean="0"/>
              <a:t>9</a:t>
            </a:fld>
            <a:endParaRPr lang="en-JP"/>
          </a:p>
        </p:txBody>
      </p:sp>
    </p:spTree>
    <p:extLst>
      <p:ext uri="{BB962C8B-B14F-4D97-AF65-F5344CB8AC3E}">
        <p14:creationId xmlns:p14="http://schemas.microsoft.com/office/powerpoint/2010/main" val="39475156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4263</Words>
  <Application>Microsoft Macintosh PowerPoint</Application>
  <PresentationFormat>Widescreen</PresentationFormat>
  <Paragraphs>249</Paragraphs>
  <Slides>37</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MS Mincho</vt:lpstr>
      <vt:lpstr>MS PGothic</vt:lpstr>
      <vt:lpstr>MS PGothic</vt:lpstr>
      <vt:lpstr>Arial</vt:lpstr>
      <vt:lpstr>Calibri</vt:lpstr>
      <vt:lpstr>Cambria Math</vt:lpstr>
      <vt:lpstr>Wingdings</vt:lpstr>
      <vt:lpstr>Office Theme</vt:lpstr>
      <vt:lpstr>第11章 グローバル化と格差</vt:lpstr>
      <vt:lpstr>PowerPoint Presentation</vt:lpstr>
      <vt:lpstr>本章の問い</vt:lpstr>
      <vt:lpstr>1 格差拡大</vt:lpstr>
      <vt:lpstr>ジニ係数</vt:lpstr>
      <vt:lpstr>PowerPoint Presentation</vt:lpstr>
      <vt:lpstr>2 大卒賃金プレミアム上昇</vt:lpstr>
      <vt:lpstr>大卒賃金プレミアム</vt:lpstr>
      <vt:lpstr>国際貿易原因説 [仮説2]</vt:lpstr>
      <vt:lpstr>これまでの研究</vt:lpstr>
      <vt:lpstr>技能偏向型技術変化 [仮説1]</vt:lpstr>
      <vt:lpstr>日本</vt:lpstr>
      <vt:lpstr>PowerPoint Presentation</vt:lpstr>
      <vt:lpstr>3 海外生産と格差拡大</vt:lpstr>
      <vt:lpstr>フィーンストラ=ハンソン・モデル</vt:lpstr>
      <vt:lpstr>PowerPoint Presentation</vt:lpstr>
      <vt:lpstr>グロスマン=ロシ-ハンスバーグ・モデル</vt:lpstr>
      <vt:lpstr>例</vt:lpstr>
      <vt:lpstr>生産性効果</vt:lpstr>
      <vt:lpstr>相対価格効果/労働供給効果</vt:lpstr>
      <vt:lpstr>PowerPoint Presentation</vt:lpstr>
      <vt:lpstr>PowerPoint Presentation</vt:lpstr>
      <vt:lpstr>実証研究</vt:lpstr>
      <vt:lpstr>4 企業の国際化と賃金の企業間格差</vt:lpstr>
      <vt:lpstr>Helpman, Itskhoki, and Redding (2010)</vt:lpstr>
      <vt:lpstr>労働市場の不完全性（摩擦）</vt:lpstr>
      <vt:lpstr>Helpman et al. (2010) モデルの数値例</vt:lpstr>
      <vt:lpstr>PowerPoint Presentation</vt:lpstr>
      <vt:lpstr>例）企業の生産性と賃金の関係</vt:lpstr>
      <vt:lpstr>実証研究</vt:lpstr>
      <vt:lpstr>5 中国の衝撃</vt:lpstr>
      <vt:lpstr>中国の衝撃（China shock）</vt:lpstr>
      <vt:lpstr>労働調整費用</vt:lpstr>
      <vt:lpstr>労働市場の二極化</vt:lpstr>
      <vt:lpstr>政治の二極化</vt:lpstr>
      <vt:lpstr>日本の場合</vt:lpstr>
      <vt:lpstr>本章の問いの答え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田中　鮎夢</dc:creator>
  <cp:lastModifiedBy>Ayumu Tanaka</cp:lastModifiedBy>
  <cp:revision>113</cp:revision>
  <dcterms:created xsi:type="dcterms:W3CDTF">2022-12-03T12:36:26Z</dcterms:created>
  <dcterms:modified xsi:type="dcterms:W3CDTF">2026-03-17T12:59:28Z</dcterms:modified>
</cp:coreProperties>
</file>